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17"/>
  </p:notesMasterIdLst>
  <p:sldIdLst>
    <p:sldId id="414" r:id="rId3"/>
    <p:sldId id="346" r:id="rId4"/>
    <p:sldId id="324" r:id="rId5"/>
    <p:sldId id="351" r:id="rId6"/>
    <p:sldId id="388" r:id="rId7"/>
    <p:sldId id="353" r:id="rId8"/>
    <p:sldId id="404" r:id="rId9"/>
    <p:sldId id="405" r:id="rId10"/>
    <p:sldId id="406" r:id="rId11"/>
    <p:sldId id="332" r:id="rId12"/>
    <p:sldId id="384" r:id="rId13"/>
    <p:sldId id="407" r:id="rId14"/>
    <p:sldId id="408" r:id="rId15"/>
    <p:sldId id="35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9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2B11F5-954C-4385-ACBA-A0A53F82A34B}" type="datetimeFigureOut">
              <a:rPr lang="en-US" smtClean="0"/>
              <a:t>2/26/2025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35137-69F0-4B5E-9BD4-63DC835E0731}" type="slidenum">
              <a:rPr lang="en-US" smtClean="0"/>
              <a:t>‹#›</a:t>
            </a:fld>
            <a:endParaRPr lang="en-US"/>
          </a:p>
        </p:txBody>
      </p:sp>
    </p:spTree>
    <p:extLst>
      <p:ext uri="{BB962C8B-B14F-4D97-AF65-F5344CB8AC3E}">
        <p14:creationId xmlns:p14="http://schemas.microsoft.com/office/powerpoint/2010/main" val="685015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8689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2025/2/26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15277294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2025/2/26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404539135"/>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2025/2/26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966599718"/>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9140-99A3-4B37-8738-7932FB3FD72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EF1B4D-F0FB-46A7-9697-B745CAD56F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3D6204-40B4-4A0E-9392-9CCA81966FEB}"/>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2/26/2025</a:t>
            </a:fld>
            <a:endParaRPr lang="en-US"/>
          </a:p>
        </p:txBody>
      </p:sp>
      <p:sp>
        <p:nvSpPr>
          <p:cNvPr id="5" name="Footer Placeholder 4">
            <a:extLst>
              <a:ext uri="{FF2B5EF4-FFF2-40B4-BE49-F238E27FC236}">
                <a16:creationId xmlns:a16="http://schemas.microsoft.com/office/drawing/2014/main" id="{DE7A8B0A-12CC-44C8-BC28-2AC2961207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82ACEA3-BB9C-4EA0-AE0A-F005D1CE1F37}"/>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128999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F2D9A-0A8C-4A24-A7C5-BC806979FE4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41E9B1-3B94-4D07-B686-2FF6EE4611F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6F60B-1E71-43E2-AFA4-A9172B55810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2/26/2025</a:t>
            </a:fld>
            <a:endParaRPr lang="en-US"/>
          </a:p>
        </p:txBody>
      </p:sp>
      <p:sp>
        <p:nvSpPr>
          <p:cNvPr id="5" name="Footer Placeholder 4">
            <a:extLst>
              <a:ext uri="{FF2B5EF4-FFF2-40B4-BE49-F238E27FC236}">
                <a16:creationId xmlns:a16="http://schemas.microsoft.com/office/drawing/2014/main" id="{7839E1C0-6C40-43A4-8C21-77B3D9D5EB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B3FCE7-8A8B-4A04-8F7D-76B7C9157D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626744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5EB61-6666-4002-ADD0-BB5E1E09467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509DD8-410D-4C70-BA3A-CC895247250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EEC8A6-F91E-4D73-AA9A-D4FDCF138761}"/>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2/26/2025</a:t>
            </a:fld>
            <a:endParaRPr lang="en-US"/>
          </a:p>
        </p:txBody>
      </p:sp>
      <p:sp>
        <p:nvSpPr>
          <p:cNvPr id="5" name="Footer Placeholder 4">
            <a:extLst>
              <a:ext uri="{FF2B5EF4-FFF2-40B4-BE49-F238E27FC236}">
                <a16:creationId xmlns:a16="http://schemas.microsoft.com/office/drawing/2014/main" id="{08379325-43F5-4290-9760-C8818F91C3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B04E56-5925-4E64-8074-1758E3C10882}"/>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753202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F971-713C-406A-A9E3-353A144A3AF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6572A03-1FB2-4EAA-87C2-0995DEE0171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B1ED61-9B91-4902-841E-B8AA8B9A411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E14880-A819-4D98-B923-CEF45784F625}"/>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2/26/2025</a:t>
            </a:fld>
            <a:endParaRPr lang="en-US"/>
          </a:p>
        </p:txBody>
      </p:sp>
      <p:sp>
        <p:nvSpPr>
          <p:cNvPr id="6" name="Footer Placeholder 5">
            <a:extLst>
              <a:ext uri="{FF2B5EF4-FFF2-40B4-BE49-F238E27FC236}">
                <a16:creationId xmlns:a16="http://schemas.microsoft.com/office/drawing/2014/main" id="{340E2F2B-1A9B-48EE-B88B-53A659B997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5DCA6BB-EF72-480E-885D-3F4208273F00}"/>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158924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78CA-20FF-4DB8-8AC8-4512833BEC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99201E6-A293-4C83-8237-BBD273C6A48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F8B19F-A245-43C2-8AEC-250702849AD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F8C962-4014-410A-A709-CFAA85A96AC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0DFA13-C27B-4106-A9C4-B252723E28A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CA8C50-011D-4C3A-8B0B-BFF03B30911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2/26/2025</a:t>
            </a:fld>
            <a:endParaRPr lang="en-US"/>
          </a:p>
        </p:txBody>
      </p:sp>
      <p:sp>
        <p:nvSpPr>
          <p:cNvPr id="8" name="Footer Placeholder 7">
            <a:extLst>
              <a:ext uri="{FF2B5EF4-FFF2-40B4-BE49-F238E27FC236}">
                <a16:creationId xmlns:a16="http://schemas.microsoft.com/office/drawing/2014/main" id="{D20C50A9-C63A-44E8-AC56-99174F8C73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5CFA456-A2CE-4CFF-B6C0-38078809B77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883361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605C-2DED-49FC-B081-B5496387E5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58953C9-04F0-4CEC-9384-9A11FD478322}"/>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2/26/2025</a:t>
            </a:fld>
            <a:endParaRPr lang="en-US"/>
          </a:p>
        </p:txBody>
      </p:sp>
      <p:sp>
        <p:nvSpPr>
          <p:cNvPr id="4" name="Footer Placeholder 3">
            <a:extLst>
              <a:ext uri="{FF2B5EF4-FFF2-40B4-BE49-F238E27FC236}">
                <a16:creationId xmlns:a16="http://schemas.microsoft.com/office/drawing/2014/main" id="{F8135F11-A6F4-4DF2-9D42-68839F4DE1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85D0286-4350-477A-B8BF-EDCD63E32DD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534752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4670B-DAC2-4E52-9C2A-52C5DFF9B64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2/26/2025</a:t>
            </a:fld>
            <a:endParaRPr lang="en-US"/>
          </a:p>
        </p:txBody>
      </p:sp>
      <p:sp>
        <p:nvSpPr>
          <p:cNvPr id="3" name="Footer Placeholder 2">
            <a:extLst>
              <a:ext uri="{FF2B5EF4-FFF2-40B4-BE49-F238E27FC236}">
                <a16:creationId xmlns:a16="http://schemas.microsoft.com/office/drawing/2014/main" id="{E7BC74E1-45AD-4BE3-96AC-E7DC3BCE93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EDB759F-DB88-4A4F-B569-739370A633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149473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67008-8D3B-4B89-AC70-9B79BA3E316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A49FA3-7484-470F-A82E-A30FFD64813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BE5E26-6805-4737-ADB8-A456337ECED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C06BC2-6A0C-4207-8868-C5CF02916B0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2/26/2025</a:t>
            </a:fld>
            <a:endParaRPr lang="en-US"/>
          </a:p>
        </p:txBody>
      </p:sp>
      <p:sp>
        <p:nvSpPr>
          <p:cNvPr id="6" name="Footer Placeholder 5">
            <a:extLst>
              <a:ext uri="{FF2B5EF4-FFF2-40B4-BE49-F238E27FC236}">
                <a16:creationId xmlns:a16="http://schemas.microsoft.com/office/drawing/2014/main" id="{5931C44C-99D6-44D5-8F32-49217A02CA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BEF741-73C3-4EB6-9661-949719544836}"/>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207381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2025/2/26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252102013"/>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EDBB5-4830-4A2B-9929-3E74284F2D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E54164-6AD7-4841-9685-AE5FAF15C53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A78504-B14E-46A8-93DA-07D3D55578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700A99-0F17-484B-9975-22E67D21D87A}"/>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2/26/2025</a:t>
            </a:fld>
            <a:endParaRPr lang="en-US"/>
          </a:p>
        </p:txBody>
      </p:sp>
      <p:sp>
        <p:nvSpPr>
          <p:cNvPr id="6" name="Footer Placeholder 5">
            <a:extLst>
              <a:ext uri="{FF2B5EF4-FFF2-40B4-BE49-F238E27FC236}">
                <a16:creationId xmlns:a16="http://schemas.microsoft.com/office/drawing/2014/main" id="{E5568839-AA98-4E0F-B917-361646C19A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DCA205A-649B-4610-9AA6-B16FD75C9C58}"/>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92838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83F-4614-47D9-9822-D3AC2A3F78A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A51734-0334-46E3-BB2C-05C6B297979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E6B8A4-81E9-4549-9EAA-86EE33A40933}"/>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2/26/2025</a:t>
            </a:fld>
            <a:endParaRPr lang="en-US"/>
          </a:p>
        </p:txBody>
      </p:sp>
      <p:sp>
        <p:nvSpPr>
          <p:cNvPr id="5" name="Footer Placeholder 4">
            <a:extLst>
              <a:ext uri="{FF2B5EF4-FFF2-40B4-BE49-F238E27FC236}">
                <a16:creationId xmlns:a16="http://schemas.microsoft.com/office/drawing/2014/main" id="{172AD228-6864-4253-B9EE-39A524DC98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BE4999-8A8A-4343-B31E-D1AA8E99DD44}"/>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4219398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848369-8363-4C8F-8047-7226784C645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9BDC87-5C11-41E6-A7FA-D3916DD0238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2C893-B740-457A-938D-A6F5087CB210}"/>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2/26/2025</a:t>
            </a:fld>
            <a:endParaRPr lang="en-US"/>
          </a:p>
        </p:txBody>
      </p:sp>
      <p:sp>
        <p:nvSpPr>
          <p:cNvPr id="5" name="Footer Placeholder 4">
            <a:extLst>
              <a:ext uri="{FF2B5EF4-FFF2-40B4-BE49-F238E27FC236}">
                <a16:creationId xmlns:a16="http://schemas.microsoft.com/office/drawing/2014/main" id="{710E751E-62C3-4C8C-8406-1E9069A5F1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E3C85E-18CD-424F-AA8F-7222B1D85FBB}"/>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220552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2025/2/26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384059227"/>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2025/2/26</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138606345"/>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2025/2/26</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
        <p:nvSpPr>
          <p:cNvPr id="11" name="矩形 10"/>
          <p:cNvSpPr/>
          <p:nvPr userDrawn="1"/>
        </p:nvSpPr>
        <p:spPr>
          <a:xfrm>
            <a:off x="9649572" y="6356233"/>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3522109789"/>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2025/2/26</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537104467"/>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2025/2/26</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530002214"/>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2025/2/26</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985493577"/>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2025/2/26</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052579399"/>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3" name="组合 62"/>
          <p:cNvGrpSpPr/>
          <p:nvPr userDrawn="1"/>
        </p:nvGrpSpPr>
        <p:grpSpPr>
          <a:xfrm>
            <a:off x="0" y="1"/>
            <a:ext cx="12192000" cy="6858000"/>
            <a:chOff x="0" y="0"/>
            <a:chExt cx="12192000" cy="6858000"/>
          </a:xfrm>
        </p:grpSpPr>
        <p:pic>
          <p:nvPicPr>
            <p:cNvPr id="64" name="图片 63"/>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4140223"/>
              <a:ext cx="4733046" cy="2717776"/>
            </a:xfrm>
            <a:prstGeom prst="rect">
              <a:avLst/>
            </a:prstGeom>
          </p:spPr>
        </p:pic>
        <p:pic>
          <p:nvPicPr>
            <p:cNvPr id="65" name="图片 64"/>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0"/>
              <a:ext cx="4733046" cy="2717776"/>
            </a:xfrm>
            <a:prstGeom prst="rect">
              <a:avLst/>
            </a:prstGeom>
          </p:spPr>
        </p:pic>
        <p:pic>
          <p:nvPicPr>
            <p:cNvPr id="66" name="图片 65"/>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2717775"/>
              <a:ext cx="4733046" cy="2717776"/>
            </a:xfrm>
            <a:prstGeom prst="rect">
              <a:avLst/>
            </a:prstGeom>
          </p:spPr>
        </p:pic>
        <p:pic>
          <p:nvPicPr>
            <p:cNvPr id="67" name="图片 66"/>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0"/>
              <a:ext cx="4733046" cy="2717776"/>
            </a:xfrm>
            <a:prstGeom prst="rect">
              <a:avLst/>
            </a:prstGeom>
          </p:spPr>
        </p:pic>
        <p:pic>
          <p:nvPicPr>
            <p:cNvPr id="68" name="图片 67"/>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2717775"/>
              <a:ext cx="4733046" cy="2717776"/>
            </a:xfrm>
            <a:prstGeom prst="rect">
              <a:avLst/>
            </a:prstGeom>
          </p:spPr>
        </p:pic>
        <p:pic>
          <p:nvPicPr>
            <p:cNvPr id="69" name="图片 68"/>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rot="5400000">
              <a:off x="8429781" y="3095780"/>
              <a:ext cx="4733046" cy="2791392"/>
            </a:xfrm>
            <a:prstGeom prst="rect">
              <a:avLst/>
            </a:prstGeom>
          </p:spPr>
        </p:pic>
        <p:pic>
          <p:nvPicPr>
            <p:cNvPr id="70" name="图片 69"/>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2389351" y="4140223"/>
              <a:ext cx="4733046" cy="2717776"/>
            </a:xfrm>
            <a:prstGeom prst="rect">
              <a:avLst/>
            </a:prstGeom>
          </p:spPr>
        </p:pic>
        <p:pic>
          <p:nvPicPr>
            <p:cNvPr id="71" name="图片 70"/>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6942025" y="4140224"/>
              <a:ext cx="4733046" cy="2717776"/>
            </a:xfrm>
            <a:prstGeom prst="rect">
              <a:avLst/>
            </a:prstGeom>
          </p:spPr>
        </p:pic>
        <p:pic>
          <p:nvPicPr>
            <p:cNvPr id="72" name="图片 71"/>
            <p:cNvPicPr>
              <a:picLocks noChangeAspect="1"/>
            </p:cNvPicPr>
            <p:nvPr/>
          </p:nvPicPr>
          <p:blipFill rotWithShape="1">
            <a:blip r:embed="rId14" cstate="screen">
              <a:extLst>
                <a:ext uri="{28A0092B-C50C-407E-A947-70E740481C1C}">
                  <a14:useLocalDpi xmlns:a14="http://schemas.microsoft.com/office/drawing/2010/main"/>
                </a:ext>
              </a:extLst>
            </a:blip>
            <a:srcRect/>
            <a:stretch>
              <a:fillRect/>
            </a:stretch>
          </p:blipFill>
          <p:spPr>
            <a:xfrm>
              <a:off x="9402592" y="0"/>
              <a:ext cx="2789408" cy="2717776"/>
            </a:xfrm>
            <a:prstGeom prst="rect">
              <a:avLst/>
            </a:prstGeom>
          </p:spPr>
        </p:pic>
      </p:grpSp>
    </p:spTree>
    <p:extLst>
      <p:ext uri="{BB962C8B-B14F-4D97-AF65-F5344CB8AC3E}">
        <p14:creationId xmlns:p14="http://schemas.microsoft.com/office/powerpoint/2010/main" val="3937898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B35D7B9-8FA2-43D9-B9C1-8518F9B765B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14408"/>
          <a:stretch/>
        </p:blipFill>
        <p:spPr>
          <a:xfrm>
            <a:off x="0" y="0"/>
            <a:ext cx="12192000" cy="6858000"/>
          </a:xfrm>
          <a:prstGeom prst="rect">
            <a:avLst/>
          </a:prstGeom>
        </p:spPr>
      </p:pic>
      <p:sp>
        <p:nvSpPr>
          <p:cNvPr id="15" name="Rectangle: Rounded Corners 14">
            <a:extLst>
              <a:ext uri="{FF2B5EF4-FFF2-40B4-BE49-F238E27FC236}">
                <a16:creationId xmlns:a16="http://schemas.microsoft.com/office/drawing/2014/main" id="{967EB422-25A1-489A-987F-68CFCC93C807}"/>
              </a:ext>
            </a:extLst>
          </p:cNvPr>
          <p:cNvSpPr/>
          <p:nvPr userDrawn="1"/>
        </p:nvSpPr>
        <p:spPr>
          <a:xfrm>
            <a:off x="2047568" y="2697163"/>
            <a:ext cx="7551173" cy="107842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94665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447428" y="4516878"/>
            <a:ext cx="6851086" cy="1323209"/>
          </a:xfrm>
          <a:prstGeom prst="rect">
            <a:avLst/>
          </a:prstGeom>
          <a:noFill/>
        </p:spPr>
        <p:txBody>
          <a:bodyPr wrap="none" lIns="91208" tIns="45606" rIns="91208" bIns="45606">
            <a:spAutoFit/>
          </a:bodyPr>
          <a:lstStyle/>
          <a:p>
            <a:pPr algn="ctr">
              <a:defRPr/>
            </a:pPr>
            <a:r>
              <a:rPr lang="en-US" sz="40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a:t>
            </a:r>
          </a:p>
          <a:p>
            <a:pPr algn="ctr">
              <a:defRPr/>
            </a:pPr>
            <a:r>
              <a:rPr lang="en-US" sz="40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HOẠT ĐỘNG TRẢI NGHIỆM</a:t>
            </a:r>
            <a:endParaRPr lang="vi-VN" sz="40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C2FCBD4F-D4F3-44C4-914C-33914ECAFC5A}"/>
              </a:ext>
            </a:extLst>
          </p:cNvPr>
          <p:cNvSpPr/>
          <p:nvPr/>
        </p:nvSpPr>
        <p:spPr>
          <a:xfrm>
            <a:off x="202018" y="309715"/>
            <a:ext cx="11787963" cy="6420655"/>
          </a:xfrm>
          <a:prstGeom prst="roundRect">
            <a:avLst>
              <a:gd name="adj" fmla="val 12532"/>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ounded Rectangle 7">
            <a:extLst>
              <a:ext uri="{FF2B5EF4-FFF2-40B4-BE49-F238E27FC236}">
                <a16:creationId xmlns:a16="http://schemas.microsoft.com/office/drawing/2014/main" id="{E53B24B8-4371-4E19-A0E2-C8DE9C80F954}"/>
              </a:ext>
            </a:extLst>
          </p:cNvPr>
          <p:cNvSpPr/>
          <p:nvPr/>
        </p:nvSpPr>
        <p:spPr>
          <a:xfrm>
            <a:off x="1057274" y="323851"/>
            <a:ext cx="10182225" cy="1219199"/>
          </a:xfrm>
          <a:prstGeom prst="roundRect">
            <a:avLst/>
          </a:prstGeom>
          <a:solidFill>
            <a:srgbClr val="98DAED"/>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prstClr val="black"/>
                </a:solidFill>
                <a:latin typeface="Calibri" panose="020F0502020204030204" charset="0"/>
                <a:cs typeface="Calibri" panose="020F0502020204030204" charset="0"/>
              </a:rPr>
              <a:t>Chia sẻ về việc thực hiện quy tắc ứng xử khi ăn uống của các em và các bạn ở trường</a:t>
            </a:r>
            <a:r>
              <a:rPr lang="en-US" sz="3600" b="1" dirty="0">
                <a:solidFill>
                  <a:prstClr val="black"/>
                </a:solidFill>
                <a:latin typeface="Calibri" panose="020F0502020204030204" charset="0"/>
                <a:cs typeface="Calibri" panose="020F0502020204030204" charset="0"/>
              </a:rPr>
              <a:t> </a:t>
            </a:r>
            <a:r>
              <a:rPr lang="vi-VN" sz="3600" b="1" dirty="0">
                <a:solidFill>
                  <a:prstClr val="black"/>
                </a:solidFill>
                <a:latin typeface="Calibri" panose="020F0502020204030204" charset="0"/>
                <a:cs typeface="Calibri" panose="020F0502020204030204" charset="0"/>
              </a:rPr>
              <a:t>(nếu có).</a:t>
            </a:r>
            <a:endParaRPr kumimoji="0" lang="en-US" sz="3600" b="1" i="0" u="none" strike="noStrike" kern="1200" cap="none" spc="0" normalizeH="0" baseline="0" noProof="0" dirty="0">
              <a:ln>
                <a:noFill/>
              </a:ln>
              <a:solidFill>
                <a:prstClr val="black"/>
              </a:solidFill>
              <a:effectLst/>
              <a:uLnTx/>
              <a:uFillTx/>
              <a:latin typeface="Calibri" panose="020F0502020204030204" charset="0"/>
              <a:cs typeface="Calibri" panose="020F0502020204030204" charset="0"/>
            </a:endParaRPr>
          </a:p>
        </p:txBody>
      </p:sp>
      <p:pic>
        <p:nvPicPr>
          <p:cNvPr id="4" name="Picture 3">
            <a:extLst>
              <a:ext uri="{FF2B5EF4-FFF2-40B4-BE49-F238E27FC236}">
                <a16:creationId xmlns:a16="http://schemas.microsoft.com/office/drawing/2014/main" id="{658E8E64-ED92-414A-85B7-062B79AD1825}"/>
              </a:ext>
            </a:extLst>
          </p:cNvPr>
          <p:cNvPicPr>
            <a:picLocks noChangeAspect="1"/>
          </p:cNvPicPr>
          <p:nvPr/>
        </p:nvPicPr>
        <p:blipFill>
          <a:blip r:embed="rId3"/>
          <a:stretch>
            <a:fillRect/>
          </a:stretch>
        </p:blipFill>
        <p:spPr>
          <a:xfrm>
            <a:off x="2266949" y="1962149"/>
            <a:ext cx="8384363" cy="3495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000"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FA9A7FF-2D8A-45D3-E527-2292C59343AD}"/>
              </a:ext>
            </a:extLst>
          </p:cNvPr>
          <p:cNvSpPr/>
          <p:nvPr/>
        </p:nvSpPr>
        <p:spPr>
          <a:xfrm>
            <a:off x="643508" y="390009"/>
            <a:ext cx="10904984" cy="6077982"/>
          </a:xfrm>
          <a:prstGeom prst="roundRect">
            <a:avLst/>
          </a:prstGeom>
          <a:solidFill>
            <a:schemeClr val="lt1">
              <a:alpha val="80000"/>
            </a:schemeClr>
          </a:solidFill>
          <a:ln w="38100">
            <a:solidFill>
              <a:srgbClr val="F76B6C"/>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sp>
        <p:nvSpPr>
          <p:cNvPr id="14" name="Rounded Rectangle 7">
            <a:extLst>
              <a:ext uri="{FF2B5EF4-FFF2-40B4-BE49-F238E27FC236}">
                <a16:creationId xmlns:a16="http://schemas.microsoft.com/office/drawing/2014/main" id="{0B551C7F-8822-4A86-98D7-39C1F42194AE}"/>
              </a:ext>
            </a:extLst>
          </p:cNvPr>
          <p:cNvSpPr/>
          <p:nvPr/>
        </p:nvSpPr>
        <p:spPr>
          <a:xfrm>
            <a:off x="1057274" y="323851"/>
            <a:ext cx="10182225" cy="2929890"/>
          </a:xfrm>
          <a:prstGeom prst="roundRect">
            <a:avLst/>
          </a:prstGeom>
          <a:solidFill>
            <a:srgbClr val="98DAED"/>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charset="0"/>
                <a:cs typeface="Calibri" panose="020F0502020204030204" charset="0"/>
              </a:rPr>
              <a:t>Ở gia đình nào người thân của các em cũng lao động, làm việc để có thu nhập, đáp ứng nhu cầu của cuộc sống. Tuy chúng ta chưa đi làm nhưng vẫn có thể góp sức giúp người thân tăng thu nhập gia đình.</a:t>
            </a:r>
            <a:endParaRPr kumimoji="0" lang="en-US" sz="3600" b="1" i="0" u="none" strike="noStrike" kern="1200" cap="none" spc="0" normalizeH="0" baseline="0" noProof="0" dirty="0">
              <a:ln>
                <a:noFill/>
              </a:ln>
              <a:solidFill>
                <a:prstClr val="black"/>
              </a:solidFill>
              <a:effectLst/>
              <a:uLnTx/>
              <a:uFillTx/>
              <a:latin typeface="Calibri" panose="020F0502020204030204" charset="0"/>
              <a:cs typeface="Calibri" panose="020F0502020204030204" charset="0"/>
            </a:endParaRPr>
          </a:p>
        </p:txBody>
      </p:sp>
    </p:spTree>
    <p:extLst>
      <p:ext uri="{BB962C8B-B14F-4D97-AF65-F5344CB8AC3E}">
        <p14:creationId xmlns:p14="http://schemas.microsoft.com/office/powerpoint/2010/main" val="1997090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000"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A16E077-B764-6737-65FD-226D56E8C72C}"/>
              </a:ext>
            </a:extLst>
          </p:cNvPr>
          <p:cNvSpPr/>
          <p:nvPr/>
        </p:nvSpPr>
        <p:spPr>
          <a:xfrm>
            <a:off x="202018" y="309715"/>
            <a:ext cx="11787963" cy="6420655"/>
          </a:xfrm>
          <a:prstGeom prst="roundRect">
            <a:avLst>
              <a:gd name="adj" fmla="val 12532"/>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8D761B6-502B-274E-3CE6-52D3229E3CE1}"/>
              </a:ext>
            </a:extLst>
          </p:cNvPr>
          <p:cNvSpPr txBox="1"/>
          <p:nvPr/>
        </p:nvSpPr>
        <p:spPr>
          <a:xfrm>
            <a:off x="892806" y="696774"/>
            <a:ext cx="9667697" cy="3067348"/>
          </a:xfrm>
          <a:prstGeom prst="doubleWave">
            <a:avLst>
              <a:gd name="adj1" fmla="val 6250"/>
              <a:gd name="adj2" fmla="val -493"/>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5B9BD5">
                    <a:lumMod val="75000"/>
                  </a:srgbClr>
                </a:solidFill>
                <a:effectLst/>
                <a:uLnTx/>
                <a:uFillTx/>
                <a:latin typeface="Calibri" panose="020F0502020204030204"/>
                <a:ea typeface="Calibri" panose="020F0502020204030204" pitchFamily="34" charset="0"/>
                <a:cs typeface="+mn-cs"/>
              </a:rPr>
              <a:t>Mỗi tổ cùng viết, tô màu màu một khẩu hiệu vui để nhắc nhở việc đảm bảo an toàn trong ăn uống.</a:t>
            </a:r>
          </a:p>
        </p:txBody>
      </p:sp>
    </p:spTree>
    <p:extLst>
      <p:ext uri="{BB962C8B-B14F-4D97-AF65-F5344CB8AC3E}">
        <p14:creationId xmlns:p14="http://schemas.microsoft.com/office/powerpoint/2010/main" val="4210921952"/>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6442E0B-94DB-4CD0-8104-F8B824200F0B}"/>
              </a:ext>
            </a:extLst>
          </p:cNvPr>
          <p:cNvSpPr/>
          <p:nvPr/>
        </p:nvSpPr>
        <p:spPr>
          <a:xfrm>
            <a:off x="366048" y="266981"/>
            <a:ext cx="11459904" cy="6324037"/>
          </a:xfrm>
          <a:prstGeom prst="roundRect">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croll: Horizontal 8">
            <a:extLst>
              <a:ext uri="{FF2B5EF4-FFF2-40B4-BE49-F238E27FC236}">
                <a16:creationId xmlns:a16="http://schemas.microsoft.com/office/drawing/2014/main" id="{033A55E6-D2DF-46EB-B7FD-63AFA207B741}"/>
              </a:ext>
            </a:extLst>
          </p:cNvPr>
          <p:cNvSpPr/>
          <p:nvPr/>
        </p:nvSpPr>
        <p:spPr>
          <a:xfrm>
            <a:off x="2484038" y="389426"/>
            <a:ext cx="8326837" cy="2882619"/>
          </a:xfrm>
          <a:prstGeom prst="horizontalScroll">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a:solidFill>
                  <a:srgbClr val="0070C0"/>
                </a:solidFill>
                <a:latin typeface="Cambria" panose="02040503050406030204" pitchFamily="18" charset="0"/>
                <a:ea typeface="Cambria" panose="02040503050406030204" pitchFamily="18" charset="0"/>
              </a:rPr>
              <a:t>V</a:t>
            </a:r>
            <a:r>
              <a:rPr lang="vi-VN" sz="2800" b="1" u="sng" dirty="0">
                <a:solidFill>
                  <a:srgbClr val="0070C0"/>
                </a:solidFill>
                <a:latin typeface="Cambria" panose="02040503050406030204" pitchFamily="18" charset="0"/>
                <a:ea typeface="Cambria" panose="02040503050406030204" pitchFamily="18" charset="0"/>
              </a:rPr>
              <a:t>ề nhà</a:t>
            </a:r>
            <a:r>
              <a:rPr lang="en-US" sz="2800" b="1" u="sng" dirty="0">
                <a:solidFill>
                  <a:srgbClr val="0070C0"/>
                </a:solidFill>
                <a:latin typeface="Cambria" panose="02040503050406030204" pitchFamily="18" charset="0"/>
                <a:ea typeface="Cambria" panose="02040503050406030204" pitchFamily="18" charset="0"/>
              </a:rPr>
              <a:t>:</a:t>
            </a:r>
          </a:p>
          <a:p>
            <a:pPr algn="ctr"/>
            <a:r>
              <a:rPr lang="en-US" sz="2800" b="1" dirty="0">
                <a:solidFill>
                  <a:srgbClr val="FF0000"/>
                </a:solidFill>
                <a:latin typeface="Cambria" panose="02040503050406030204" pitchFamily="18" charset="0"/>
                <a:ea typeface="Cambria" panose="02040503050406030204" pitchFamily="18" charset="0"/>
              </a:rPr>
              <a:t>Q</a:t>
            </a:r>
            <a:r>
              <a:rPr lang="vi-VN" sz="2800" b="1" dirty="0">
                <a:solidFill>
                  <a:srgbClr val="FF0000"/>
                </a:solidFill>
                <a:latin typeface="Cambria" panose="02040503050406030204" pitchFamily="18" charset="0"/>
                <a:ea typeface="Cambria" panose="02040503050406030204" pitchFamily="18" charset="0"/>
              </a:rPr>
              <a:t>uan sát xem các thành viên gia đình có thực hiện đúng theo quy tắc ăn uống vệ sinh, an toàn không. Nếu chưa thì nhẹ nhàng nhắc nhở.</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6775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858B798-FF87-474A-71FC-BAD22ED410BE}"/>
              </a:ext>
            </a:extLst>
          </p:cNvPr>
          <p:cNvSpPr txBox="1"/>
          <p:nvPr/>
        </p:nvSpPr>
        <p:spPr>
          <a:xfrm>
            <a:off x="944693" y="117213"/>
            <a:ext cx="11136525" cy="36317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pitchFamily="34" charset="0"/>
                <a:ea typeface="字魂59号-创粗黑"/>
                <a:cs typeface="Calibri" panose="020F0502020204030204" pitchFamily="34" charset="0"/>
              </a:rPr>
              <a:t>Tạm biệt Hẹn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pitchFamily="34" charset="0"/>
                <a:ea typeface="字魂59号-创粗黑"/>
                <a:cs typeface="Calibri" panose="020F0502020204030204" pitchFamily="34" charset="0"/>
              </a:rPr>
              <a:t>gặp lại!</a:t>
            </a: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sp>
        <p:nvSpPr>
          <p:cNvPr id="11" name="TextBox 10">
            <a:extLst>
              <a:ext uri="{FF2B5EF4-FFF2-40B4-BE49-F238E27FC236}">
                <a16:creationId xmlns:a16="http://schemas.microsoft.com/office/drawing/2014/main" id="{ECD8828F-E9E3-B0AE-D8BD-3D575EC984ED}"/>
              </a:ext>
            </a:extLst>
          </p:cNvPr>
          <p:cNvSpPr txBox="1"/>
          <p:nvPr/>
        </p:nvSpPr>
        <p:spPr>
          <a:xfrm>
            <a:off x="1083214" y="99531"/>
            <a:ext cx="11036549" cy="36317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Tạm</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biệt</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Hẹn</a:t>
            </a:r>
            <a:endPar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gặp</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lại</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a:t>
            </a:r>
            <a:endParaRPr kumimoji="0" lang="en-US" sz="11500" b="0" i="0" u="none" strike="noStrike" kern="1200" cap="none" spc="0" normalizeH="0" baseline="0" noProof="0" dirty="0">
              <a:ln>
                <a:noFill/>
              </a:ln>
              <a:solidFill>
                <a:prstClr val="white"/>
              </a:solidFill>
              <a:effectLst/>
              <a:uLnTx/>
              <a:uFillTx/>
              <a:latin typeface="Calibri" panose="020F0502020204030204" pitchFamily="34" charset="0"/>
              <a:ea typeface="字魂59号-创粗黑"/>
              <a:cs typeface="Calibri" panose="020F0502020204030204" pitchFamily="34" charset="0"/>
            </a:endParaRPr>
          </a:p>
        </p:txBody>
      </p:sp>
    </p:spTree>
    <p:extLst>
      <p:ext uri="{BB962C8B-B14F-4D97-AF65-F5344CB8AC3E}">
        <p14:creationId xmlns:p14="http://schemas.microsoft.com/office/powerpoint/2010/main" val="2076142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0CC3A0-653A-466F-9718-DD511AFA653D}"/>
              </a:ext>
            </a:extLst>
          </p:cNvPr>
          <p:cNvPicPr>
            <a:picLocks noChangeAspect="1"/>
          </p:cNvPicPr>
          <p:nvPr/>
        </p:nvPicPr>
        <p:blipFill>
          <a:blip r:embed="rId2"/>
          <a:stretch>
            <a:fillRect/>
          </a:stretch>
        </p:blipFill>
        <p:spPr>
          <a:xfrm>
            <a:off x="2075733" y="801889"/>
            <a:ext cx="7754784" cy="2682472"/>
          </a:xfrm>
          <a:prstGeom prst="rect">
            <a:avLst/>
          </a:prstGeom>
        </p:spPr>
      </p:pic>
    </p:spTree>
    <p:extLst>
      <p:ext uri="{BB962C8B-B14F-4D97-AF65-F5344CB8AC3E}">
        <p14:creationId xmlns:p14="http://schemas.microsoft.com/office/powerpoint/2010/main" val="227931934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CC0273-4B57-40BE-9EE0-0AD3F58E2B43}"/>
              </a:ext>
            </a:extLst>
          </p:cNvPr>
          <p:cNvPicPr>
            <a:picLocks noChangeAspect="1"/>
          </p:cNvPicPr>
          <p:nvPr/>
        </p:nvPicPr>
        <p:blipFill>
          <a:blip r:embed="rId2"/>
          <a:stretch>
            <a:fillRect/>
          </a:stretch>
        </p:blipFill>
        <p:spPr>
          <a:xfrm>
            <a:off x="3730953" y="2278510"/>
            <a:ext cx="6352583" cy="2017951"/>
          </a:xfrm>
          <a:prstGeom prst="rect">
            <a:avLst/>
          </a:prstGeom>
        </p:spPr>
      </p:pic>
    </p:spTree>
    <p:extLst>
      <p:ext uri="{BB962C8B-B14F-4D97-AF65-F5344CB8AC3E}">
        <p14:creationId xmlns:p14="http://schemas.microsoft.com/office/powerpoint/2010/main" val="333948161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9D66D5A-A683-E4B4-7DA3-F94D67C82F9D}"/>
              </a:ext>
            </a:extLst>
          </p:cNvPr>
          <p:cNvSpPr txBox="1"/>
          <p:nvPr/>
        </p:nvSpPr>
        <p:spPr>
          <a:xfrm>
            <a:off x="2341336" y="1825820"/>
            <a:ext cx="6662057"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Quy</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tắc</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ứng</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xử</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khi</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ăn</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uống</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240F961D-E0BF-DB8D-2332-D7E7370F9222}"/>
              </a:ext>
            </a:extLst>
          </p:cNvPr>
          <p:cNvSpPr txBox="1"/>
          <p:nvPr/>
        </p:nvSpPr>
        <p:spPr>
          <a:xfrm>
            <a:off x="3826486" y="861293"/>
            <a:ext cx="424278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Chủ</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đề</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tuần</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23</a:t>
            </a:r>
          </a:p>
        </p:txBody>
      </p:sp>
    </p:spTree>
    <p:extLst>
      <p:ext uri="{BB962C8B-B14F-4D97-AF65-F5344CB8AC3E}">
        <p14:creationId xmlns:p14="http://schemas.microsoft.com/office/powerpoint/2010/main" val="152058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23D63F-A104-4B2C-AD98-4D94BFD03BC7}"/>
              </a:ext>
            </a:extLst>
          </p:cNvPr>
          <p:cNvSpPr txBox="1"/>
          <p:nvPr/>
        </p:nvSpPr>
        <p:spPr>
          <a:xfrm>
            <a:off x="2228850" y="2790825"/>
            <a:ext cx="7362825" cy="954107"/>
          </a:xfrm>
          <a:prstGeom prst="rect">
            <a:avLst/>
          </a:prstGeom>
          <a:noFill/>
        </p:spPr>
        <p:txBody>
          <a:bodyPr wrap="square" rtlCol="0">
            <a:spAutoFit/>
          </a:bodyPr>
          <a:lstStyle/>
          <a:p>
            <a:pPr algn="ctr"/>
            <a:r>
              <a:rPr lang="en-US" sz="2800" b="1" dirty="0">
                <a:solidFill>
                  <a:srgbClr val="FF0000"/>
                </a:solidFill>
                <a:effectLst/>
                <a:latin typeface="Cambria" panose="02040503050406030204" pitchFamily="18" charset="0"/>
                <a:ea typeface="Cambria" panose="02040503050406030204" pitchFamily="18" charset="0"/>
              </a:rPr>
              <a:t>1. </a:t>
            </a:r>
            <a:r>
              <a:rPr lang="vi-VN" sz="2800" b="1" dirty="0">
                <a:solidFill>
                  <a:srgbClr val="FF0000"/>
                </a:solidFill>
                <a:effectLst/>
                <a:latin typeface="Cambria" panose="02040503050406030204" pitchFamily="18" charset="0"/>
                <a:ea typeface="Cambria" panose="02040503050406030204" pitchFamily="18" charset="0"/>
              </a:rPr>
              <a:t>Chia sẻ về việc thực hiện quy tắc đảm bảo vệ sinh an toàn trong bữa ăn gia đình</a:t>
            </a:r>
            <a:endParaRPr lang="en-US" sz="2800" dirty="0">
              <a:solidFill>
                <a:srgbClr val="FF000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3979B899-1DCF-4F6D-ACE1-CEC249E7640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04950" y="409575"/>
            <a:ext cx="1162050" cy="1162050"/>
          </a:xfrm>
          <a:prstGeom prst="rect">
            <a:avLst/>
          </a:prstGeom>
        </p:spPr>
      </p:pic>
    </p:spTree>
    <p:extLst>
      <p:ext uri="{BB962C8B-B14F-4D97-AF65-F5344CB8AC3E}">
        <p14:creationId xmlns:p14="http://schemas.microsoft.com/office/powerpoint/2010/main" val="20694761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28DCD0F-C383-93C4-DA92-0F3C3B6A0F27}"/>
              </a:ext>
            </a:extLst>
          </p:cNvPr>
          <p:cNvSpPr/>
          <p:nvPr/>
        </p:nvSpPr>
        <p:spPr>
          <a:xfrm>
            <a:off x="643508" y="390009"/>
            <a:ext cx="10904984" cy="6077982"/>
          </a:xfrm>
          <a:prstGeom prst="roundRect">
            <a:avLst/>
          </a:prstGeom>
          <a:solidFill>
            <a:schemeClr val="lt1">
              <a:alpha val="80000"/>
            </a:schemeClr>
          </a:solidFill>
          <a:ln w="38100">
            <a:solidFill>
              <a:srgbClr val="F76B6C"/>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sp>
        <p:nvSpPr>
          <p:cNvPr id="8" name="TextBox 7">
            <a:extLst>
              <a:ext uri="{FF2B5EF4-FFF2-40B4-BE49-F238E27FC236}">
                <a16:creationId xmlns:a16="http://schemas.microsoft.com/office/drawing/2014/main" id="{C7258F32-BA71-8938-9FC6-9FE34C6D03A1}"/>
              </a:ext>
            </a:extLst>
          </p:cNvPr>
          <p:cNvSpPr txBox="1"/>
          <p:nvPr/>
        </p:nvSpPr>
        <p:spPr>
          <a:xfrm>
            <a:off x="1006928" y="439279"/>
            <a:ext cx="9949542" cy="1077218"/>
          </a:xfrm>
          <a:prstGeom prst="rect">
            <a:avLst/>
          </a:prstGeom>
          <a:noFill/>
        </p:spPr>
        <p:txBody>
          <a:bodyPr wrap="square" rtlCol="0">
            <a:spAutoFit/>
          </a:bodyPr>
          <a:lstStyle/>
          <a:p>
            <a:pPr lvl="0" algn="ctr"/>
            <a:r>
              <a:rPr lang="vi-VN" sz="3200" b="1" dirty="0">
                <a:solidFill>
                  <a:prstClr val="black"/>
                </a:solidFill>
                <a:latin typeface="Calibri" panose="020F0502020204030204" pitchFamily="34" charset="0"/>
                <a:cs typeface="Calibri" panose="020F0502020204030204" pitchFamily="34" charset="0"/>
              </a:rPr>
              <a:t>Kể những việc em và người thân đã làm hoặc chưa làm được theo những quy tắc đã xây dựng.</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pic>
        <p:nvPicPr>
          <p:cNvPr id="3" name="Picture 2">
            <a:extLst>
              <a:ext uri="{FF2B5EF4-FFF2-40B4-BE49-F238E27FC236}">
                <a16:creationId xmlns:a16="http://schemas.microsoft.com/office/drawing/2014/main" id="{7A7B4EED-7376-489C-833E-93DD5D063C56}"/>
              </a:ext>
            </a:extLst>
          </p:cNvPr>
          <p:cNvPicPr>
            <a:picLocks noChangeAspect="1"/>
          </p:cNvPicPr>
          <p:nvPr/>
        </p:nvPicPr>
        <p:blipFill>
          <a:blip r:embed="rId2"/>
          <a:stretch>
            <a:fillRect/>
          </a:stretch>
        </p:blipFill>
        <p:spPr>
          <a:xfrm>
            <a:off x="3281361" y="1666875"/>
            <a:ext cx="5338763" cy="43183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860301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0709F72-82F5-479F-93CD-31C17887DF6B}"/>
              </a:ext>
            </a:extLst>
          </p:cNvPr>
          <p:cNvSpPr/>
          <p:nvPr/>
        </p:nvSpPr>
        <p:spPr>
          <a:xfrm>
            <a:off x="202018" y="309715"/>
            <a:ext cx="11787963" cy="6420655"/>
          </a:xfrm>
          <a:prstGeom prst="roundRect">
            <a:avLst>
              <a:gd name="adj" fmla="val 12532"/>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loud 3">
            <a:extLst>
              <a:ext uri="{FF2B5EF4-FFF2-40B4-BE49-F238E27FC236}">
                <a16:creationId xmlns:a16="http://schemas.microsoft.com/office/drawing/2014/main" id="{59624860-5109-BF8B-B18B-141F7CD7B492}"/>
              </a:ext>
            </a:extLst>
          </p:cNvPr>
          <p:cNvSpPr/>
          <p:nvPr/>
        </p:nvSpPr>
        <p:spPr>
          <a:xfrm>
            <a:off x="3884360" y="1031433"/>
            <a:ext cx="3994341" cy="2136199"/>
          </a:xfrm>
          <a:prstGeom prst="cloud">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060"/>
                </a:solidFill>
                <a:effectLst/>
                <a:uLnTx/>
                <a:uFillTx/>
                <a:latin typeface="UTM Cookies" panose="02040603050506020204" pitchFamily="18" charset="0"/>
                <a:ea typeface="+mn-ea"/>
                <a:cs typeface="+mn-cs"/>
              </a:rPr>
              <a:t>CÙNG CHIA SẺ</a:t>
            </a:r>
          </a:p>
        </p:txBody>
      </p:sp>
      <p:pic>
        <p:nvPicPr>
          <p:cNvPr id="5" name="Picture 2" descr="Cute cartoon thai student namaste greeting in the school uniform. Free Vector">
            <a:extLst>
              <a:ext uri="{FF2B5EF4-FFF2-40B4-BE49-F238E27FC236}">
                <a16:creationId xmlns:a16="http://schemas.microsoft.com/office/drawing/2014/main" id="{890434CD-B17C-9300-9B85-FFFA1FA86CD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3109548" y="2145949"/>
            <a:ext cx="260032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te cartoon thai student namaste greeting in the school uniform. Free Vector">
            <a:extLst>
              <a:ext uri="{FF2B5EF4-FFF2-40B4-BE49-F238E27FC236}">
                <a16:creationId xmlns:a16="http://schemas.microsoft.com/office/drawing/2014/main" id="{7A272E6E-017E-471D-C38F-B35C5592C690}"/>
              </a:ext>
            </a:extLst>
          </p:cNvPr>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5659229" y="2359066"/>
            <a:ext cx="2540135" cy="39814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E68A215-6DCA-06B7-5ED9-9B8CCCA33443}"/>
              </a:ext>
            </a:extLst>
          </p:cNvPr>
          <p:cNvSpPr txBox="1"/>
          <p:nvPr/>
        </p:nvSpPr>
        <p:spPr>
          <a:xfrm>
            <a:off x="3235569" y="5008089"/>
            <a:ext cx="5811647" cy="1225868"/>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Các</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nhóm khác</a:t>
            </a:r>
            <a:endPar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Lắng</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nghe</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góp</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ý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bổ</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sung</a:t>
            </a:r>
          </a:p>
        </p:txBody>
      </p:sp>
      <p:pic>
        <p:nvPicPr>
          <p:cNvPr id="9" name="Picture 8">
            <a:extLst>
              <a:ext uri="{FF2B5EF4-FFF2-40B4-BE49-F238E27FC236}">
                <a16:creationId xmlns:a16="http://schemas.microsoft.com/office/drawing/2014/main" id="{F89F03BC-9351-4D53-B3CF-8A2EA42B202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504950" y="409575"/>
            <a:ext cx="1162050" cy="1162050"/>
          </a:xfrm>
          <a:prstGeom prst="rect">
            <a:avLst/>
          </a:prstGeom>
        </p:spPr>
      </p:pic>
    </p:spTree>
    <p:extLst>
      <p:ext uri="{BB962C8B-B14F-4D97-AF65-F5344CB8AC3E}">
        <p14:creationId xmlns:p14="http://schemas.microsoft.com/office/powerpoint/2010/main" val="25838598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23D63F-A104-4B2C-AD98-4D94BFD03BC7}"/>
              </a:ext>
            </a:extLst>
          </p:cNvPr>
          <p:cNvSpPr txBox="1"/>
          <p:nvPr/>
        </p:nvSpPr>
        <p:spPr>
          <a:xfrm>
            <a:off x="2228850" y="2790825"/>
            <a:ext cx="7362825" cy="954107"/>
          </a:xfrm>
          <a:prstGeom prst="rect">
            <a:avLst/>
          </a:prstGeom>
          <a:noFill/>
        </p:spPr>
        <p:txBody>
          <a:bodyPr wrap="square" rtlCol="0">
            <a:spAutoFit/>
          </a:bodyPr>
          <a:lstStyle/>
          <a:p>
            <a:pPr lvl="0" algn="ctr"/>
            <a:r>
              <a:rPr lang="en-US" sz="2800" b="1" dirty="0">
                <a:solidFill>
                  <a:srgbClr val="FF0000"/>
                </a:solidFill>
                <a:latin typeface="Cambria" panose="02040503050406030204" pitchFamily="18" charset="0"/>
                <a:ea typeface="Cambria" panose="02040503050406030204" pitchFamily="18" charset="0"/>
              </a:rPr>
              <a:t>2. </a:t>
            </a:r>
            <a:r>
              <a:rPr lang="vi-VN" sz="2800" b="1" dirty="0">
                <a:solidFill>
                  <a:srgbClr val="FF0000"/>
                </a:solidFill>
                <a:latin typeface="Cambria" panose="02040503050406030204" pitchFamily="18" charset="0"/>
                <a:ea typeface="Cambria" panose="02040503050406030204" pitchFamily="18" charset="0"/>
              </a:rPr>
              <a:t>Thực hiện quy tắc ứng xử khi ăn uống ở trường, ở nhà và những nơi khác.</a:t>
            </a:r>
            <a:endPar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6126234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0709F72-82F5-479F-93CD-31C17887DF6B}"/>
              </a:ext>
            </a:extLst>
          </p:cNvPr>
          <p:cNvSpPr/>
          <p:nvPr/>
        </p:nvSpPr>
        <p:spPr>
          <a:xfrm>
            <a:off x="202018" y="309715"/>
            <a:ext cx="11787963" cy="6420655"/>
          </a:xfrm>
          <a:prstGeom prst="roundRect">
            <a:avLst>
              <a:gd name="adj" fmla="val 12532"/>
            </a:avLst>
          </a:prstGeom>
          <a:solidFill>
            <a:schemeClr val="lt1">
              <a:alpha val="80000"/>
            </a:schemeClr>
          </a:solidFill>
          <a:ln w="5715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loud 3">
            <a:extLst>
              <a:ext uri="{FF2B5EF4-FFF2-40B4-BE49-F238E27FC236}">
                <a16:creationId xmlns:a16="http://schemas.microsoft.com/office/drawing/2014/main" id="{59624860-5109-BF8B-B18B-141F7CD7B492}"/>
              </a:ext>
            </a:extLst>
          </p:cNvPr>
          <p:cNvSpPr/>
          <p:nvPr/>
        </p:nvSpPr>
        <p:spPr>
          <a:xfrm>
            <a:off x="3884360" y="1031433"/>
            <a:ext cx="3994341" cy="2136199"/>
          </a:xfrm>
          <a:prstGeom prst="cloud">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2060"/>
                </a:solidFill>
                <a:effectLst/>
                <a:uLnTx/>
                <a:uFillTx/>
                <a:latin typeface="UTM Cookies" panose="02040603050506020204" pitchFamily="18" charset="0"/>
                <a:ea typeface="+mn-ea"/>
                <a:cs typeface="+mn-cs"/>
              </a:rPr>
              <a:t>CÙNG CHIA SẺ</a:t>
            </a:r>
          </a:p>
        </p:txBody>
      </p:sp>
      <p:pic>
        <p:nvPicPr>
          <p:cNvPr id="5" name="Picture 2" descr="Cute cartoon thai student namaste greeting in the school uniform. Free Vector">
            <a:extLst>
              <a:ext uri="{FF2B5EF4-FFF2-40B4-BE49-F238E27FC236}">
                <a16:creationId xmlns:a16="http://schemas.microsoft.com/office/drawing/2014/main" id="{890434CD-B17C-9300-9B85-FFFA1FA86CD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3109548" y="2145949"/>
            <a:ext cx="260032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te cartoon thai student namaste greeting in the school uniform. Free Vector">
            <a:extLst>
              <a:ext uri="{FF2B5EF4-FFF2-40B4-BE49-F238E27FC236}">
                <a16:creationId xmlns:a16="http://schemas.microsoft.com/office/drawing/2014/main" id="{7A272E6E-017E-471D-C38F-B35C5592C690}"/>
              </a:ext>
            </a:extLst>
          </p:cNvPr>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5659229" y="2359066"/>
            <a:ext cx="2540135" cy="39814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E68A215-6DCA-06B7-5ED9-9B8CCCA33443}"/>
              </a:ext>
            </a:extLst>
          </p:cNvPr>
          <p:cNvSpPr txBox="1"/>
          <p:nvPr/>
        </p:nvSpPr>
        <p:spPr>
          <a:xfrm>
            <a:off x="3235569" y="5008089"/>
            <a:ext cx="5811647" cy="1225868"/>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Các</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nhóm khác</a:t>
            </a:r>
            <a:endPar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Lắng</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nghe</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góp</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ý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bổ</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sung</a:t>
            </a:r>
          </a:p>
        </p:txBody>
      </p:sp>
    </p:spTree>
    <p:extLst>
      <p:ext uri="{BB962C8B-B14F-4D97-AF65-F5344CB8AC3E}">
        <p14:creationId xmlns:p14="http://schemas.microsoft.com/office/powerpoint/2010/main" val="40500437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hkjjmnf">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276</Words>
  <Application>Microsoft Office PowerPoint</Application>
  <PresentationFormat>Widescreen</PresentationFormat>
  <Paragraphs>27</Paragraphs>
  <Slides>14</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宋体</vt:lpstr>
      <vt:lpstr>Arial</vt:lpstr>
      <vt:lpstr>Calibri</vt:lpstr>
      <vt:lpstr>Calibri Light</vt:lpstr>
      <vt:lpstr>Cambria</vt:lpstr>
      <vt:lpstr>等线</vt:lpstr>
      <vt:lpstr>Times New Roman</vt:lpstr>
      <vt:lpstr>UTM Cookies</vt:lpstr>
      <vt:lpstr>字魂59号-创粗黑</vt:lpstr>
      <vt:lpstr>第一PPT，www.1ppt.com</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Kim Anh</cp:lastModifiedBy>
  <cp:revision>15</cp:revision>
  <dcterms:created xsi:type="dcterms:W3CDTF">2022-11-27T01:09:24Z</dcterms:created>
  <dcterms:modified xsi:type="dcterms:W3CDTF">2025-02-26T05:43:02Z</dcterms:modified>
</cp:coreProperties>
</file>