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24" r:id="rId3"/>
    <p:sldId id="326" r:id="rId4"/>
    <p:sldId id="263" r:id="rId5"/>
    <p:sldId id="328" r:id="rId6"/>
    <p:sldId id="261" r:id="rId7"/>
    <p:sldId id="307" r:id="rId8"/>
    <p:sldId id="434" r:id="rId9"/>
    <p:sldId id="435" r:id="rId10"/>
    <p:sldId id="436" r:id="rId11"/>
    <p:sldId id="280" r:id="rId12"/>
    <p:sldId id="416" r:id="rId13"/>
    <p:sldId id="421" r:id="rId14"/>
    <p:sldId id="281" r:id="rId15"/>
    <p:sldId id="273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853E-5205-4FBA-86A7-2DD23A04501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6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853E-5205-4FBA-86A7-2DD23A04501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0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853E-5205-4FBA-86A7-2DD23A04501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3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15"/>
          <p:cNvGrpSpPr/>
          <p:nvPr/>
        </p:nvGrpSpPr>
        <p:grpSpPr>
          <a:xfrm>
            <a:off x="216201" y="-226149"/>
            <a:ext cx="11759611" cy="6858021"/>
            <a:chOff x="162150" y="-169612"/>
            <a:chExt cx="8819708" cy="5143516"/>
          </a:xfrm>
        </p:grpSpPr>
        <p:sp>
          <p:nvSpPr>
            <p:cNvPr id="1460" name="Google Shape;1460;p1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464" name="Google Shape;1464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5" name="Google Shape;1465;p1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3" name="Google Shape;1513;p15"/>
          <p:cNvSpPr txBox="1">
            <a:spLocks noGrp="1"/>
          </p:cNvSpPr>
          <p:nvPr>
            <p:ph type="title" hasCustomPrompt="1"/>
          </p:nvPr>
        </p:nvSpPr>
        <p:spPr>
          <a:xfrm flipH="1">
            <a:off x="4741800" y="1270533"/>
            <a:ext cx="2708400" cy="1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666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4" name="Google Shape;1514;p15"/>
          <p:cNvSpPr txBox="1">
            <a:spLocks noGrp="1"/>
          </p:cNvSpPr>
          <p:nvPr>
            <p:ph type="title" idx="2"/>
          </p:nvPr>
        </p:nvSpPr>
        <p:spPr>
          <a:xfrm>
            <a:off x="3759800" y="3070333"/>
            <a:ext cx="4672400" cy="11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15" name="Google Shape;1515;p15"/>
          <p:cNvSpPr txBox="1">
            <a:spLocks noGrp="1"/>
          </p:cNvSpPr>
          <p:nvPr>
            <p:ph type="subTitle" idx="1"/>
          </p:nvPr>
        </p:nvSpPr>
        <p:spPr>
          <a:xfrm>
            <a:off x="4014600" y="4328933"/>
            <a:ext cx="41628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25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853E-5205-4FBA-86A7-2DD23A04501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0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853E-5205-4FBA-86A7-2DD23A04501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4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853E-5205-4FBA-86A7-2DD23A04501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3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853E-5205-4FBA-86A7-2DD23A04501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3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853E-5205-4FBA-86A7-2DD23A04501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9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853E-5205-4FBA-86A7-2DD23A04501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853E-5205-4FBA-86A7-2DD23A04501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3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853E-5205-4FBA-86A7-2DD23A04501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6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D853E-5205-4FBA-86A7-2DD23A04501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95670-6753-4004-A257-BA967EF58E5A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4" descr="Đường Bộ Hồ Núi Non Bầu - Miễn Phí vector hình ảnh trên Pixabay">
            <a:extLst>
              <a:ext uri="{FF2B5EF4-FFF2-40B4-BE49-F238E27FC236}">
                <a16:creationId xmlns:a16="http://schemas.microsoft.com/office/drawing/2014/main" id="{38CE291B-3612-490A-9A95-7633575647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4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3650C6B-6DC9-7928-E0FD-EF5A0A3DAE07}"/>
              </a:ext>
            </a:extLst>
          </p:cNvPr>
          <p:cNvSpPr/>
          <p:nvPr/>
        </p:nvSpPr>
        <p:spPr>
          <a:xfrm>
            <a:off x="1516566" y="929595"/>
            <a:ext cx="9244361" cy="679088"/>
          </a:xfrm>
          <a:custGeom>
            <a:avLst/>
            <a:gdLst>
              <a:gd name="connsiteX0" fmla="*/ 0 w 9244361"/>
              <a:gd name="connsiteY0" fmla="*/ 113184 h 679088"/>
              <a:gd name="connsiteX1" fmla="*/ 113184 w 9244361"/>
              <a:gd name="connsiteY1" fmla="*/ 0 h 679088"/>
              <a:gd name="connsiteX2" fmla="*/ 987236 w 9244361"/>
              <a:gd name="connsiteY2" fmla="*/ 0 h 679088"/>
              <a:gd name="connsiteX3" fmla="*/ 1410388 w 9244361"/>
              <a:gd name="connsiteY3" fmla="*/ 0 h 679088"/>
              <a:gd name="connsiteX4" fmla="*/ 2013899 w 9244361"/>
              <a:gd name="connsiteY4" fmla="*/ 0 h 679088"/>
              <a:gd name="connsiteX5" fmla="*/ 2527231 w 9244361"/>
              <a:gd name="connsiteY5" fmla="*/ 0 h 679088"/>
              <a:gd name="connsiteX6" fmla="*/ 3220923 w 9244361"/>
              <a:gd name="connsiteY6" fmla="*/ 0 h 679088"/>
              <a:gd name="connsiteX7" fmla="*/ 4004795 w 9244361"/>
              <a:gd name="connsiteY7" fmla="*/ 0 h 679088"/>
              <a:gd name="connsiteX8" fmla="*/ 4518127 w 9244361"/>
              <a:gd name="connsiteY8" fmla="*/ 0 h 679088"/>
              <a:gd name="connsiteX9" fmla="*/ 5211819 w 9244361"/>
              <a:gd name="connsiteY9" fmla="*/ 0 h 679088"/>
              <a:gd name="connsiteX10" fmla="*/ 5725150 w 9244361"/>
              <a:gd name="connsiteY10" fmla="*/ 0 h 679088"/>
              <a:gd name="connsiteX11" fmla="*/ 6599202 w 9244361"/>
              <a:gd name="connsiteY11" fmla="*/ 0 h 679088"/>
              <a:gd name="connsiteX12" fmla="*/ 7112534 w 9244361"/>
              <a:gd name="connsiteY12" fmla="*/ 0 h 679088"/>
              <a:gd name="connsiteX13" fmla="*/ 7806226 w 9244361"/>
              <a:gd name="connsiteY13" fmla="*/ 0 h 679088"/>
              <a:gd name="connsiteX14" fmla="*/ 9131177 w 9244361"/>
              <a:gd name="connsiteY14" fmla="*/ 0 h 679088"/>
              <a:gd name="connsiteX15" fmla="*/ 9244361 w 9244361"/>
              <a:gd name="connsiteY15" fmla="*/ 113184 h 679088"/>
              <a:gd name="connsiteX16" fmla="*/ 9244361 w 9244361"/>
              <a:gd name="connsiteY16" fmla="*/ 565904 h 679088"/>
              <a:gd name="connsiteX17" fmla="*/ 9131177 w 9244361"/>
              <a:gd name="connsiteY17" fmla="*/ 679088 h 679088"/>
              <a:gd name="connsiteX18" fmla="*/ 8437485 w 9244361"/>
              <a:gd name="connsiteY18" fmla="*/ 679088 h 679088"/>
              <a:gd name="connsiteX19" fmla="*/ 8014333 w 9244361"/>
              <a:gd name="connsiteY19" fmla="*/ 679088 h 679088"/>
              <a:gd name="connsiteX20" fmla="*/ 7501001 w 9244361"/>
              <a:gd name="connsiteY20" fmla="*/ 679088 h 679088"/>
              <a:gd name="connsiteX21" fmla="*/ 6717130 w 9244361"/>
              <a:gd name="connsiteY21" fmla="*/ 679088 h 679088"/>
              <a:gd name="connsiteX22" fmla="*/ 5843078 w 9244361"/>
              <a:gd name="connsiteY22" fmla="*/ 679088 h 679088"/>
              <a:gd name="connsiteX23" fmla="*/ 5329746 w 9244361"/>
              <a:gd name="connsiteY23" fmla="*/ 679088 h 679088"/>
              <a:gd name="connsiteX24" fmla="*/ 4816414 w 9244361"/>
              <a:gd name="connsiteY24" fmla="*/ 679088 h 679088"/>
              <a:gd name="connsiteX25" fmla="*/ 4122722 w 9244361"/>
              <a:gd name="connsiteY25" fmla="*/ 679088 h 679088"/>
              <a:gd name="connsiteX26" fmla="*/ 3609391 w 9244361"/>
              <a:gd name="connsiteY26" fmla="*/ 679088 h 679088"/>
              <a:gd name="connsiteX27" fmla="*/ 3096059 w 9244361"/>
              <a:gd name="connsiteY27" fmla="*/ 679088 h 679088"/>
              <a:gd name="connsiteX28" fmla="*/ 2222007 w 9244361"/>
              <a:gd name="connsiteY28" fmla="*/ 679088 h 679088"/>
              <a:gd name="connsiteX29" fmla="*/ 1347955 w 9244361"/>
              <a:gd name="connsiteY29" fmla="*/ 679088 h 679088"/>
              <a:gd name="connsiteX30" fmla="*/ 834623 w 9244361"/>
              <a:gd name="connsiteY30" fmla="*/ 679088 h 679088"/>
              <a:gd name="connsiteX31" fmla="*/ 113184 w 9244361"/>
              <a:gd name="connsiteY31" fmla="*/ 679088 h 679088"/>
              <a:gd name="connsiteX32" fmla="*/ 0 w 9244361"/>
              <a:gd name="connsiteY32" fmla="*/ 565904 h 679088"/>
              <a:gd name="connsiteX33" fmla="*/ 0 w 9244361"/>
              <a:gd name="connsiteY33" fmla="*/ 113184 h 67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244361" h="679088" fill="none" extrusionOk="0">
                <a:moveTo>
                  <a:pt x="0" y="113184"/>
                </a:moveTo>
                <a:cubicBezTo>
                  <a:pt x="-12365" y="51482"/>
                  <a:pt x="63782" y="7608"/>
                  <a:pt x="113184" y="0"/>
                </a:cubicBezTo>
                <a:cubicBezTo>
                  <a:pt x="308476" y="5137"/>
                  <a:pt x="556248" y="35792"/>
                  <a:pt x="987236" y="0"/>
                </a:cubicBezTo>
                <a:cubicBezTo>
                  <a:pt x="1418224" y="-35792"/>
                  <a:pt x="1275577" y="20031"/>
                  <a:pt x="1410388" y="0"/>
                </a:cubicBezTo>
                <a:cubicBezTo>
                  <a:pt x="1545199" y="-20031"/>
                  <a:pt x="1722902" y="-1118"/>
                  <a:pt x="2013899" y="0"/>
                </a:cubicBezTo>
                <a:cubicBezTo>
                  <a:pt x="2304896" y="1118"/>
                  <a:pt x="2311252" y="23399"/>
                  <a:pt x="2527231" y="0"/>
                </a:cubicBezTo>
                <a:cubicBezTo>
                  <a:pt x="2743210" y="-23399"/>
                  <a:pt x="3013161" y="-2618"/>
                  <a:pt x="3220923" y="0"/>
                </a:cubicBezTo>
                <a:cubicBezTo>
                  <a:pt x="3428685" y="2618"/>
                  <a:pt x="3725956" y="-17309"/>
                  <a:pt x="4004795" y="0"/>
                </a:cubicBezTo>
                <a:cubicBezTo>
                  <a:pt x="4283634" y="17309"/>
                  <a:pt x="4406341" y="-13517"/>
                  <a:pt x="4518127" y="0"/>
                </a:cubicBezTo>
                <a:cubicBezTo>
                  <a:pt x="4629913" y="13517"/>
                  <a:pt x="5002750" y="-32516"/>
                  <a:pt x="5211819" y="0"/>
                </a:cubicBezTo>
                <a:cubicBezTo>
                  <a:pt x="5420888" y="32516"/>
                  <a:pt x="5482695" y="20799"/>
                  <a:pt x="5725150" y="0"/>
                </a:cubicBezTo>
                <a:cubicBezTo>
                  <a:pt x="5967605" y="-20799"/>
                  <a:pt x="6208436" y="-25793"/>
                  <a:pt x="6599202" y="0"/>
                </a:cubicBezTo>
                <a:cubicBezTo>
                  <a:pt x="6989968" y="25793"/>
                  <a:pt x="6934282" y="2257"/>
                  <a:pt x="7112534" y="0"/>
                </a:cubicBezTo>
                <a:cubicBezTo>
                  <a:pt x="7290786" y="-2257"/>
                  <a:pt x="7591637" y="26167"/>
                  <a:pt x="7806226" y="0"/>
                </a:cubicBezTo>
                <a:cubicBezTo>
                  <a:pt x="8020815" y="-26167"/>
                  <a:pt x="8643464" y="12541"/>
                  <a:pt x="9131177" y="0"/>
                </a:cubicBezTo>
                <a:cubicBezTo>
                  <a:pt x="9193337" y="-11868"/>
                  <a:pt x="9247415" y="53430"/>
                  <a:pt x="9244361" y="113184"/>
                </a:cubicBezTo>
                <a:cubicBezTo>
                  <a:pt x="9238261" y="272246"/>
                  <a:pt x="9251377" y="400218"/>
                  <a:pt x="9244361" y="565904"/>
                </a:cubicBezTo>
                <a:cubicBezTo>
                  <a:pt x="9253196" y="624400"/>
                  <a:pt x="9185835" y="687340"/>
                  <a:pt x="9131177" y="679088"/>
                </a:cubicBezTo>
                <a:cubicBezTo>
                  <a:pt x="8961234" y="681125"/>
                  <a:pt x="8577419" y="661931"/>
                  <a:pt x="8437485" y="679088"/>
                </a:cubicBezTo>
                <a:cubicBezTo>
                  <a:pt x="8297551" y="696245"/>
                  <a:pt x="8156920" y="695522"/>
                  <a:pt x="8014333" y="679088"/>
                </a:cubicBezTo>
                <a:cubicBezTo>
                  <a:pt x="7871746" y="662654"/>
                  <a:pt x="7612019" y="677059"/>
                  <a:pt x="7501001" y="679088"/>
                </a:cubicBezTo>
                <a:cubicBezTo>
                  <a:pt x="7389983" y="681117"/>
                  <a:pt x="6932183" y="691869"/>
                  <a:pt x="6717130" y="679088"/>
                </a:cubicBezTo>
                <a:cubicBezTo>
                  <a:pt x="6502077" y="666307"/>
                  <a:pt x="6200422" y="653819"/>
                  <a:pt x="5843078" y="679088"/>
                </a:cubicBezTo>
                <a:cubicBezTo>
                  <a:pt x="5485734" y="704357"/>
                  <a:pt x="5577157" y="691830"/>
                  <a:pt x="5329746" y="679088"/>
                </a:cubicBezTo>
                <a:cubicBezTo>
                  <a:pt x="5082335" y="666346"/>
                  <a:pt x="4981759" y="687641"/>
                  <a:pt x="4816414" y="679088"/>
                </a:cubicBezTo>
                <a:cubicBezTo>
                  <a:pt x="4651069" y="670535"/>
                  <a:pt x="4351071" y="684848"/>
                  <a:pt x="4122722" y="679088"/>
                </a:cubicBezTo>
                <a:cubicBezTo>
                  <a:pt x="3894373" y="673328"/>
                  <a:pt x="3858744" y="684690"/>
                  <a:pt x="3609391" y="679088"/>
                </a:cubicBezTo>
                <a:cubicBezTo>
                  <a:pt x="3360038" y="673486"/>
                  <a:pt x="3207327" y="657866"/>
                  <a:pt x="3096059" y="679088"/>
                </a:cubicBezTo>
                <a:cubicBezTo>
                  <a:pt x="2984791" y="700310"/>
                  <a:pt x="2625138" y="707674"/>
                  <a:pt x="2222007" y="679088"/>
                </a:cubicBezTo>
                <a:cubicBezTo>
                  <a:pt x="1818876" y="650502"/>
                  <a:pt x="1707097" y="706001"/>
                  <a:pt x="1347955" y="679088"/>
                </a:cubicBezTo>
                <a:cubicBezTo>
                  <a:pt x="988813" y="652175"/>
                  <a:pt x="988384" y="694600"/>
                  <a:pt x="834623" y="679088"/>
                </a:cubicBezTo>
                <a:cubicBezTo>
                  <a:pt x="680862" y="663576"/>
                  <a:pt x="451687" y="696948"/>
                  <a:pt x="113184" y="679088"/>
                </a:cubicBezTo>
                <a:cubicBezTo>
                  <a:pt x="52106" y="680766"/>
                  <a:pt x="-11199" y="634858"/>
                  <a:pt x="0" y="565904"/>
                </a:cubicBezTo>
                <a:cubicBezTo>
                  <a:pt x="15966" y="368833"/>
                  <a:pt x="14932" y="221724"/>
                  <a:pt x="0" y="113184"/>
                </a:cubicBezTo>
                <a:close/>
              </a:path>
              <a:path w="9244361" h="679088" stroke="0" extrusionOk="0">
                <a:moveTo>
                  <a:pt x="0" y="113184"/>
                </a:moveTo>
                <a:cubicBezTo>
                  <a:pt x="-1114" y="39217"/>
                  <a:pt x="48441" y="-2768"/>
                  <a:pt x="113184" y="0"/>
                </a:cubicBezTo>
                <a:cubicBezTo>
                  <a:pt x="320346" y="1871"/>
                  <a:pt x="601251" y="17083"/>
                  <a:pt x="806876" y="0"/>
                </a:cubicBezTo>
                <a:cubicBezTo>
                  <a:pt x="1012501" y="-17083"/>
                  <a:pt x="1198433" y="-3636"/>
                  <a:pt x="1320208" y="0"/>
                </a:cubicBezTo>
                <a:cubicBezTo>
                  <a:pt x="1441983" y="3636"/>
                  <a:pt x="1661627" y="-7893"/>
                  <a:pt x="1923720" y="0"/>
                </a:cubicBezTo>
                <a:cubicBezTo>
                  <a:pt x="2185813" y="7893"/>
                  <a:pt x="2384008" y="-36457"/>
                  <a:pt x="2707591" y="0"/>
                </a:cubicBezTo>
                <a:cubicBezTo>
                  <a:pt x="3031174" y="36457"/>
                  <a:pt x="3258719" y="32819"/>
                  <a:pt x="3401283" y="0"/>
                </a:cubicBezTo>
                <a:cubicBezTo>
                  <a:pt x="3543847" y="-32819"/>
                  <a:pt x="3792760" y="-25428"/>
                  <a:pt x="3914615" y="0"/>
                </a:cubicBezTo>
                <a:cubicBezTo>
                  <a:pt x="4036470" y="25428"/>
                  <a:pt x="4132684" y="12736"/>
                  <a:pt x="4337767" y="0"/>
                </a:cubicBezTo>
                <a:cubicBezTo>
                  <a:pt x="4542850" y="-12736"/>
                  <a:pt x="4814173" y="19909"/>
                  <a:pt x="5211819" y="0"/>
                </a:cubicBezTo>
                <a:cubicBezTo>
                  <a:pt x="5609465" y="-19909"/>
                  <a:pt x="5738347" y="-11078"/>
                  <a:pt x="5995690" y="0"/>
                </a:cubicBezTo>
                <a:cubicBezTo>
                  <a:pt x="6253033" y="11078"/>
                  <a:pt x="6418042" y="11986"/>
                  <a:pt x="6599202" y="0"/>
                </a:cubicBezTo>
                <a:cubicBezTo>
                  <a:pt x="6780362" y="-11986"/>
                  <a:pt x="6968664" y="-5387"/>
                  <a:pt x="7112534" y="0"/>
                </a:cubicBezTo>
                <a:cubicBezTo>
                  <a:pt x="7256404" y="5387"/>
                  <a:pt x="7569559" y="30007"/>
                  <a:pt x="7806226" y="0"/>
                </a:cubicBezTo>
                <a:cubicBezTo>
                  <a:pt x="8042893" y="-30007"/>
                  <a:pt x="8243728" y="-18550"/>
                  <a:pt x="8499917" y="0"/>
                </a:cubicBezTo>
                <a:cubicBezTo>
                  <a:pt x="8756106" y="18550"/>
                  <a:pt x="8882162" y="28568"/>
                  <a:pt x="9131177" y="0"/>
                </a:cubicBezTo>
                <a:cubicBezTo>
                  <a:pt x="9191288" y="8986"/>
                  <a:pt x="9246371" y="37065"/>
                  <a:pt x="9244361" y="113184"/>
                </a:cubicBezTo>
                <a:cubicBezTo>
                  <a:pt x="9264106" y="260919"/>
                  <a:pt x="9224570" y="459157"/>
                  <a:pt x="9244361" y="565904"/>
                </a:cubicBezTo>
                <a:cubicBezTo>
                  <a:pt x="9256170" y="629463"/>
                  <a:pt x="9190721" y="679037"/>
                  <a:pt x="9131177" y="679088"/>
                </a:cubicBezTo>
                <a:cubicBezTo>
                  <a:pt x="8912790" y="686261"/>
                  <a:pt x="8833605" y="654683"/>
                  <a:pt x="8617845" y="679088"/>
                </a:cubicBezTo>
                <a:cubicBezTo>
                  <a:pt x="8402085" y="703493"/>
                  <a:pt x="8119932" y="671849"/>
                  <a:pt x="7743793" y="679088"/>
                </a:cubicBezTo>
                <a:cubicBezTo>
                  <a:pt x="7367654" y="686327"/>
                  <a:pt x="7275859" y="662660"/>
                  <a:pt x="7140282" y="679088"/>
                </a:cubicBezTo>
                <a:cubicBezTo>
                  <a:pt x="7004705" y="695516"/>
                  <a:pt x="6723637" y="655040"/>
                  <a:pt x="6536770" y="679088"/>
                </a:cubicBezTo>
                <a:cubicBezTo>
                  <a:pt x="6349903" y="703136"/>
                  <a:pt x="6041670" y="703014"/>
                  <a:pt x="5843078" y="679088"/>
                </a:cubicBezTo>
                <a:cubicBezTo>
                  <a:pt x="5644486" y="655162"/>
                  <a:pt x="5189479" y="687443"/>
                  <a:pt x="4969026" y="679088"/>
                </a:cubicBezTo>
                <a:cubicBezTo>
                  <a:pt x="4748573" y="670733"/>
                  <a:pt x="4536890" y="676254"/>
                  <a:pt x="4275335" y="679088"/>
                </a:cubicBezTo>
                <a:cubicBezTo>
                  <a:pt x="4013780" y="681922"/>
                  <a:pt x="3956838" y="668451"/>
                  <a:pt x="3762003" y="679088"/>
                </a:cubicBezTo>
                <a:cubicBezTo>
                  <a:pt x="3567168" y="689725"/>
                  <a:pt x="3325226" y="643325"/>
                  <a:pt x="2978131" y="679088"/>
                </a:cubicBezTo>
                <a:cubicBezTo>
                  <a:pt x="2631036" y="714851"/>
                  <a:pt x="2611683" y="652424"/>
                  <a:pt x="2284439" y="679088"/>
                </a:cubicBezTo>
                <a:cubicBezTo>
                  <a:pt x="1957195" y="705752"/>
                  <a:pt x="1909602" y="685956"/>
                  <a:pt x="1680927" y="679088"/>
                </a:cubicBezTo>
                <a:cubicBezTo>
                  <a:pt x="1452252" y="672220"/>
                  <a:pt x="1196318" y="655599"/>
                  <a:pt x="806876" y="679088"/>
                </a:cubicBezTo>
                <a:cubicBezTo>
                  <a:pt x="417434" y="702577"/>
                  <a:pt x="303550" y="693522"/>
                  <a:pt x="113184" y="679088"/>
                </a:cubicBezTo>
                <a:cubicBezTo>
                  <a:pt x="42402" y="671719"/>
                  <a:pt x="-1630" y="631752"/>
                  <a:pt x="0" y="565904"/>
                </a:cubicBezTo>
                <a:cubicBezTo>
                  <a:pt x="4120" y="343926"/>
                  <a:pt x="5828" y="267234"/>
                  <a:pt x="0" y="113184"/>
                </a:cubicBezTo>
                <a:close/>
              </a:path>
            </a:pathLst>
          </a:custGeom>
          <a:solidFill>
            <a:srgbClr val="00FFCC"/>
          </a:solidFill>
          <a:ln w="38100">
            <a:solidFill>
              <a:srgbClr val="D1781B"/>
            </a:solidFill>
            <a:extLst>
              <a:ext uri="{C807C97D-BFC1-408E-A445-0C87EB9F89A2}">
                <ask:lineSketchStyleProps xmlns:ask="http://schemas.microsoft.com/office/drawing/2018/sketchyshapes" xmlns="" sd="32534351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srgbClr val="C00000"/>
                </a:solidFill>
              </a:rPr>
              <a:t>Ví dụ 4: Làm tròn số 450 đến hàng trăm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7B6429-5623-498B-7CBD-F6D2B0C38670}"/>
              </a:ext>
            </a:extLst>
          </p:cNvPr>
          <p:cNvSpPr txBox="1"/>
          <p:nvPr/>
        </p:nvSpPr>
        <p:spPr>
          <a:xfrm>
            <a:off x="925551" y="3635298"/>
            <a:ext cx="1062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450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400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4510B-1959-E0C2-5DA6-BA7482D42C22}"/>
              </a:ext>
            </a:extLst>
          </p:cNvPr>
          <p:cNvSpPr txBox="1"/>
          <p:nvPr/>
        </p:nvSpPr>
        <p:spPr>
          <a:xfrm>
            <a:off x="880945" y="4438185"/>
            <a:ext cx="1062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Khi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450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B8573-49DA-CFC7-6EF8-CA25901A8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09" y="1750277"/>
            <a:ext cx="9419364" cy="14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65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6" grpId="0" build="p"/>
      <p:bldP spid="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EF41A7-15E6-49C9-A89A-F224C38D7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162" y="523220"/>
            <a:ext cx="4852837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7748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3EA153-4DE7-45F3-B9F6-CE91147ED7EC}"/>
              </a:ext>
            </a:extLst>
          </p:cNvPr>
          <p:cNvSpPr/>
          <p:nvPr/>
        </p:nvSpPr>
        <p:spPr>
          <a:xfrm>
            <a:off x="0" y="278781"/>
            <a:ext cx="12192000" cy="6325212"/>
          </a:xfrm>
          <a:prstGeom prst="roundRect">
            <a:avLst>
              <a:gd name="adj" fmla="val 128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9DF3C42-8536-4370-936E-C3010B593CD7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F59C0-6269-4A15-B269-FF053902F727}"/>
              </a:ext>
            </a:extLst>
          </p:cNvPr>
          <p:cNvSpPr txBox="1"/>
          <p:nvPr/>
        </p:nvSpPr>
        <p:spPr>
          <a:xfrm>
            <a:off x="1360449" y="314465"/>
            <a:ext cx="10604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Quan </a:t>
            </a:r>
            <a:r>
              <a:rPr lang="en-US" sz="40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sát</a:t>
            </a:r>
            <a:r>
              <a:rPr lang="en-US" sz="40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tia</a:t>
            </a:r>
            <a:r>
              <a:rPr lang="en-US" sz="40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rồi</a:t>
            </a:r>
            <a:r>
              <a:rPr lang="en-US" sz="40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làm</a:t>
            </a:r>
            <a:r>
              <a:rPr lang="en-US" sz="40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tròn</a:t>
            </a:r>
            <a:r>
              <a:rPr lang="en-US" sz="40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44, 57, 72, 85 </a:t>
            </a:r>
            <a:r>
              <a:rPr lang="en-US" sz="40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đến</a:t>
            </a:r>
            <a:r>
              <a:rPr lang="en-US" sz="40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hàng</a:t>
            </a:r>
            <a:r>
              <a:rPr lang="en-US" sz="40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chục</a:t>
            </a:r>
            <a:r>
              <a:rPr lang="en-US" sz="40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DA5A3-28F6-3ED5-6F60-56C74AF39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96" y="1582477"/>
            <a:ext cx="10675318" cy="17747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76C275-D860-3399-99E0-8B2AFFAB77B5}"/>
              </a:ext>
            </a:extLst>
          </p:cNvPr>
          <p:cNvSpPr txBox="1"/>
          <p:nvPr/>
        </p:nvSpPr>
        <p:spPr>
          <a:xfrm>
            <a:off x="669073" y="3713356"/>
            <a:ext cx="113296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tròn số 44 đến hàng chục được 40</a:t>
            </a:r>
          </a:p>
          <a:p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tròn số 57 đến hàng chục được 60</a:t>
            </a:r>
          </a:p>
          <a:p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tròn số 72 đến hàng chục được 70</a:t>
            </a:r>
          </a:p>
          <a:p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tròn số 85 đến hàng chục được 90</a:t>
            </a:r>
          </a:p>
        </p:txBody>
      </p:sp>
    </p:spTree>
    <p:extLst>
      <p:ext uri="{BB962C8B-B14F-4D97-AF65-F5344CB8AC3E}">
        <p14:creationId xmlns:p14="http://schemas.microsoft.com/office/powerpoint/2010/main" val="1127258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11111E-6 L -4.375E-6 -0.07222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3EA153-4DE7-45F3-B9F6-CE91147ED7EC}"/>
              </a:ext>
            </a:extLst>
          </p:cNvPr>
          <p:cNvSpPr/>
          <p:nvPr/>
        </p:nvSpPr>
        <p:spPr>
          <a:xfrm>
            <a:off x="0" y="470231"/>
            <a:ext cx="12192000" cy="6133761"/>
          </a:xfrm>
          <a:prstGeom prst="roundRect">
            <a:avLst>
              <a:gd name="adj" fmla="val 128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9DF3C42-8536-4370-936E-C3010B593CD7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F59C0-6269-4A15-B269-FF053902F727}"/>
              </a:ext>
            </a:extLst>
          </p:cNvPr>
          <p:cNvSpPr txBox="1"/>
          <p:nvPr/>
        </p:nvSpPr>
        <p:spPr>
          <a:xfrm>
            <a:off x="1371599" y="548641"/>
            <a:ext cx="10448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Quan sát tia số sau rồi làm tròn các số 312, 350, 384 đến hàng trăm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5B1C86-617D-68E8-439A-D422F39E6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8" y="1901399"/>
            <a:ext cx="11744325" cy="1895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B74802-CBD6-3AA3-7297-CDA8511283D5}"/>
              </a:ext>
            </a:extLst>
          </p:cNvPr>
          <p:cNvSpPr txBox="1"/>
          <p:nvPr/>
        </p:nvSpPr>
        <p:spPr>
          <a:xfrm>
            <a:off x="735981" y="4025590"/>
            <a:ext cx="11329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312 đến hàng trăm được 300</a:t>
            </a:r>
          </a:p>
          <a:p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350 đến hàng trăm được 400</a:t>
            </a:r>
          </a:p>
          <a:p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384 đến hàng trăm được 400</a:t>
            </a:r>
          </a:p>
        </p:txBody>
      </p:sp>
    </p:spTree>
    <p:extLst>
      <p:ext uri="{BB962C8B-B14F-4D97-AF65-F5344CB8AC3E}">
        <p14:creationId xmlns:p14="http://schemas.microsoft.com/office/powerpoint/2010/main" val="199143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id="{B32ECB00-DB7D-71A8-6132-6C18F9FA47DB}"/>
              </a:ext>
            </a:extLst>
          </p:cNvPr>
          <p:cNvSpPr/>
          <p:nvPr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EF486AB-75E5-F16E-5E23-6E862BB00452}"/>
              </a:ext>
            </a:extLst>
          </p:cNvPr>
          <p:cNvSpPr/>
          <p:nvPr/>
        </p:nvSpPr>
        <p:spPr>
          <a:xfrm>
            <a:off x="561703" y="483326"/>
            <a:ext cx="809897" cy="7053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EA12D9-5A32-605C-BA4B-AF1194FD39FF}"/>
              </a:ext>
            </a:extLst>
          </p:cNvPr>
          <p:cNvSpPr txBox="1"/>
          <p:nvPr/>
        </p:nvSpPr>
        <p:spPr>
          <a:xfrm>
            <a:off x="1385247" y="439457"/>
            <a:ext cx="9855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Đức</a:t>
            </a:r>
            <a:r>
              <a:rPr lang="en-US" sz="36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muốn</a:t>
            </a:r>
            <a:r>
              <a:rPr lang="en-US" sz="36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hộp</a:t>
            </a:r>
            <a:r>
              <a:rPr lang="en-US" sz="36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kẹo</a:t>
            </a:r>
            <a:r>
              <a:rPr lang="en-US" sz="36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khoảng</a:t>
            </a:r>
            <a:r>
              <a:rPr lang="en-US" sz="36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200 </a:t>
            </a:r>
            <a:r>
              <a:rPr lang="en-US" sz="36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viên</a:t>
            </a:r>
            <a:r>
              <a:rPr lang="en-US" sz="36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. Theo </a:t>
            </a:r>
            <a:r>
              <a:rPr lang="en-US" sz="36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Đức</a:t>
            </a:r>
            <a:r>
              <a:rPr lang="en-US" sz="36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nên</a:t>
            </a:r>
            <a:r>
              <a:rPr lang="en-US" sz="36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hộp</a:t>
            </a:r>
            <a:r>
              <a:rPr lang="en-US" sz="36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kẹo</a:t>
            </a:r>
            <a:r>
              <a:rPr lang="en-US" sz="36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Duepuntozero" panose="02040603050506020204" pitchFamily="18" charset="0"/>
              </a:rPr>
              <a:t>nào</a:t>
            </a:r>
            <a:r>
              <a:rPr lang="en-US" sz="3600" b="1" dirty="0">
                <a:solidFill>
                  <a:prstClr val="black"/>
                </a:solidFill>
                <a:latin typeface="UTM Duepuntozero" panose="02040603050506020204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Duepuntozer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43C02-7589-AC56-4B42-6D97A668B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37" y="2326960"/>
            <a:ext cx="10827834" cy="2175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D0543E-D470-A42A-1C2A-EF7372555E87}"/>
              </a:ext>
            </a:extLst>
          </p:cNvPr>
          <p:cNvSpPr txBox="1"/>
          <p:nvPr/>
        </p:nvSpPr>
        <p:spPr>
          <a:xfrm>
            <a:off x="1048215" y="4783873"/>
            <a:ext cx="9935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 tròn số 219 đến hàng trăm ta được số 200 vì số 219 gần với số 200 hơn số 300.</a:t>
            </a:r>
          </a:p>
          <a:p>
            <a:pPr algn="l"/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Đức nên chọn hộp kẹo A.</a:t>
            </a:r>
          </a:p>
        </p:txBody>
      </p:sp>
    </p:spTree>
    <p:extLst>
      <p:ext uri="{BB962C8B-B14F-4D97-AF65-F5344CB8AC3E}">
        <p14:creationId xmlns:p14="http://schemas.microsoft.com/office/powerpoint/2010/main" val="3216037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-3.7037E-7 L 1.45833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id="{B32ECB00-DB7D-71A8-6132-6C18F9FA47DB}"/>
              </a:ext>
            </a:extLst>
          </p:cNvPr>
          <p:cNvSpPr/>
          <p:nvPr/>
        </p:nvSpPr>
        <p:spPr>
          <a:xfrm>
            <a:off x="165265" y="182424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C1881C-EB2F-4FC5-9BDA-46A8F54DE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98" y="2570972"/>
            <a:ext cx="9377986" cy="20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3734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42228B-D94B-4DDF-B3DF-78648700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369" y="699388"/>
            <a:ext cx="5511262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48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DAAA22-8364-46A2-B12F-307547BD2B17}"/>
              </a:ext>
            </a:extLst>
          </p:cNvPr>
          <p:cNvSpPr/>
          <p:nvPr/>
        </p:nvSpPr>
        <p:spPr>
          <a:xfrm>
            <a:off x="2408663" y="524107"/>
            <a:ext cx="8095785" cy="3441996"/>
          </a:xfrm>
          <a:custGeom>
            <a:avLst/>
            <a:gdLst>
              <a:gd name="connsiteX0" fmla="*/ 0 w 8095785"/>
              <a:gd name="connsiteY0" fmla="*/ 344544 h 3441996"/>
              <a:gd name="connsiteX1" fmla="*/ 344544 w 8095785"/>
              <a:gd name="connsiteY1" fmla="*/ 0 h 3441996"/>
              <a:gd name="connsiteX2" fmla="*/ 7751241 w 8095785"/>
              <a:gd name="connsiteY2" fmla="*/ 0 h 3441996"/>
              <a:gd name="connsiteX3" fmla="*/ 8095785 w 8095785"/>
              <a:gd name="connsiteY3" fmla="*/ 344544 h 3441996"/>
              <a:gd name="connsiteX4" fmla="*/ 8095785 w 8095785"/>
              <a:gd name="connsiteY4" fmla="*/ 3097452 h 3441996"/>
              <a:gd name="connsiteX5" fmla="*/ 7751241 w 8095785"/>
              <a:gd name="connsiteY5" fmla="*/ 3441996 h 3441996"/>
              <a:gd name="connsiteX6" fmla="*/ 344544 w 8095785"/>
              <a:gd name="connsiteY6" fmla="*/ 3441996 h 3441996"/>
              <a:gd name="connsiteX7" fmla="*/ 0 w 8095785"/>
              <a:gd name="connsiteY7" fmla="*/ 3097452 h 3441996"/>
              <a:gd name="connsiteX8" fmla="*/ 0 w 8095785"/>
              <a:gd name="connsiteY8" fmla="*/ 344544 h 34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95785" h="3441996" fill="none" extrusionOk="0">
                <a:moveTo>
                  <a:pt x="0" y="344544"/>
                </a:moveTo>
                <a:cubicBezTo>
                  <a:pt x="3446" y="188688"/>
                  <a:pt x="166332" y="-8887"/>
                  <a:pt x="344544" y="0"/>
                </a:cubicBezTo>
                <a:cubicBezTo>
                  <a:pt x="2548138" y="139772"/>
                  <a:pt x="5129686" y="14259"/>
                  <a:pt x="7751241" y="0"/>
                </a:cubicBezTo>
                <a:cubicBezTo>
                  <a:pt x="7929438" y="-2017"/>
                  <a:pt x="8118073" y="136108"/>
                  <a:pt x="8095785" y="344544"/>
                </a:cubicBezTo>
                <a:cubicBezTo>
                  <a:pt x="8055333" y="1241631"/>
                  <a:pt x="8202858" y="2200413"/>
                  <a:pt x="8095785" y="3097452"/>
                </a:cubicBezTo>
                <a:cubicBezTo>
                  <a:pt x="8077822" y="3306819"/>
                  <a:pt x="7966638" y="3441093"/>
                  <a:pt x="7751241" y="3441996"/>
                </a:cubicBezTo>
                <a:cubicBezTo>
                  <a:pt x="6034023" y="3330042"/>
                  <a:pt x="1328144" y="3415763"/>
                  <a:pt x="344544" y="3441996"/>
                </a:cubicBezTo>
                <a:cubicBezTo>
                  <a:pt x="151979" y="3427429"/>
                  <a:pt x="247" y="3299458"/>
                  <a:pt x="0" y="3097452"/>
                </a:cubicBezTo>
                <a:cubicBezTo>
                  <a:pt x="-155877" y="1775870"/>
                  <a:pt x="-40573" y="1668569"/>
                  <a:pt x="0" y="344544"/>
                </a:cubicBezTo>
                <a:close/>
              </a:path>
              <a:path w="8095785" h="3441996" stroke="0" extrusionOk="0">
                <a:moveTo>
                  <a:pt x="0" y="344544"/>
                </a:moveTo>
                <a:cubicBezTo>
                  <a:pt x="-1955" y="133598"/>
                  <a:pt x="175125" y="17324"/>
                  <a:pt x="344544" y="0"/>
                </a:cubicBezTo>
                <a:cubicBezTo>
                  <a:pt x="2114572" y="-123725"/>
                  <a:pt x="6598747" y="31472"/>
                  <a:pt x="7751241" y="0"/>
                </a:cubicBezTo>
                <a:cubicBezTo>
                  <a:pt x="7938395" y="180"/>
                  <a:pt x="8107955" y="170944"/>
                  <a:pt x="8095785" y="344544"/>
                </a:cubicBezTo>
                <a:cubicBezTo>
                  <a:pt x="8013419" y="901682"/>
                  <a:pt x="8261958" y="2321544"/>
                  <a:pt x="8095785" y="3097452"/>
                </a:cubicBezTo>
                <a:cubicBezTo>
                  <a:pt x="8082289" y="3310403"/>
                  <a:pt x="7931668" y="3431456"/>
                  <a:pt x="7751241" y="3441996"/>
                </a:cubicBezTo>
                <a:cubicBezTo>
                  <a:pt x="4372838" y="3378727"/>
                  <a:pt x="1652911" y="3304170"/>
                  <a:pt x="344544" y="3441996"/>
                </a:cubicBezTo>
                <a:cubicBezTo>
                  <a:pt x="146836" y="3425988"/>
                  <a:pt x="28189" y="3290071"/>
                  <a:pt x="0" y="3097452"/>
                </a:cubicBezTo>
                <a:cubicBezTo>
                  <a:pt x="-143197" y="2674668"/>
                  <a:pt x="-97552" y="851308"/>
                  <a:pt x="0" y="344544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8" name="Picture 337">
            <a:extLst>
              <a:ext uri="{FF2B5EF4-FFF2-40B4-BE49-F238E27FC236}">
                <a16:creationId xmlns:a16="http://schemas.microsoft.com/office/drawing/2014/main" id="{CF24169A-1C9E-4543-8182-A057120C0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923" y="1020498"/>
            <a:ext cx="3084843" cy="117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D55640-4BE7-6E18-A84B-6AAE48C19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077" y="1931763"/>
            <a:ext cx="6901270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6631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Picture 708">
            <a:extLst>
              <a:ext uri="{FF2B5EF4-FFF2-40B4-BE49-F238E27FC236}">
                <a16:creationId xmlns:a16="http://schemas.microsoft.com/office/drawing/2014/main" id="{EF6AD5D2-98D3-4422-B60C-A58387FC6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592" y="464128"/>
            <a:ext cx="4419983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233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4B9CA-E982-1F0D-B0F3-A462473E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302" y="1220935"/>
            <a:ext cx="4858933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39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7C7475-063F-D4F4-B52A-5B13C432A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2529" cy="5352585"/>
          </a:xfrm>
          <a:prstGeom prst="rect">
            <a:avLst/>
          </a:prstGeom>
        </p:spPr>
      </p:pic>
      <p:sp>
        <p:nvSpPr>
          <p:cNvPr id="10" name="Rounded Rectangle 68">
            <a:extLst>
              <a:ext uri="{FF2B5EF4-FFF2-40B4-BE49-F238E27FC236}">
                <a16:creationId xmlns:a16="http://schemas.microsoft.com/office/drawing/2014/main" id="{CE1FB091-20C1-B4B9-011F-3979619F81E5}"/>
              </a:ext>
            </a:extLst>
          </p:cNvPr>
          <p:cNvSpPr/>
          <p:nvPr/>
        </p:nvSpPr>
        <p:spPr>
          <a:xfrm>
            <a:off x="155733" y="5464098"/>
            <a:ext cx="11817343" cy="1393902"/>
          </a:xfrm>
          <a:prstGeom prst="roundRect">
            <a:avLst/>
          </a:prstGeom>
          <a:solidFill>
            <a:srgbClr val="FFFFCC"/>
          </a:solidFill>
          <a:ln>
            <a:solidFill>
              <a:srgbClr val="D1781B"/>
            </a:solidFill>
          </a:ln>
          <a:effectLst>
            <a:innerShdw blurRad="927100" dir="13920000">
              <a:srgbClr val="FFFF00">
                <a:alpha val="53000"/>
              </a:srgbClr>
            </a:innerShdw>
            <a:softEdge rad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ạn nam và bạn nữ không đếm mà chỉ đoán tương đối chính xác số viên sỏi trong mỗi bình nên câu trả lời dùng từ “ có khoảng”.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75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3650C6B-6DC9-7928-E0FD-EF5A0A3DAE07}"/>
              </a:ext>
            </a:extLst>
          </p:cNvPr>
          <p:cNvSpPr/>
          <p:nvPr/>
        </p:nvSpPr>
        <p:spPr>
          <a:xfrm>
            <a:off x="1572322" y="182463"/>
            <a:ext cx="9244361" cy="679088"/>
          </a:xfrm>
          <a:custGeom>
            <a:avLst/>
            <a:gdLst>
              <a:gd name="connsiteX0" fmla="*/ 0 w 9244361"/>
              <a:gd name="connsiteY0" fmla="*/ 113184 h 679088"/>
              <a:gd name="connsiteX1" fmla="*/ 113184 w 9244361"/>
              <a:gd name="connsiteY1" fmla="*/ 0 h 679088"/>
              <a:gd name="connsiteX2" fmla="*/ 987236 w 9244361"/>
              <a:gd name="connsiteY2" fmla="*/ 0 h 679088"/>
              <a:gd name="connsiteX3" fmla="*/ 1410388 w 9244361"/>
              <a:gd name="connsiteY3" fmla="*/ 0 h 679088"/>
              <a:gd name="connsiteX4" fmla="*/ 2013899 w 9244361"/>
              <a:gd name="connsiteY4" fmla="*/ 0 h 679088"/>
              <a:gd name="connsiteX5" fmla="*/ 2527231 w 9244361"/>
              <a:gd name="connsiteY5" fmla="*/ 0 h 679088"/>
              <a:gd name="connsiteX6" fmla="*/ 3220923 w 9244361"/>
              <a:gd name="connsiteY6" fmla="*/ 0 h 679088"/>
              <a:gd name="connsiteX7" fmla="*/ 4004795 w 9244361"/>
              <a:gd name="connsiteY7" fmla="*/ 0 h 679088"/>
              <a:gd name="connsiteX8" fmla="*/ 4518127 w 9244361"/>
              <a:gd name="connsiteY8" fmla="*/ 0 h 679088"/>
              <a:gd name="connsiteX9" fmla="*/ 5211819 w 9244361"/>
              <a:gd name="connsiteY9" fmla="*/ 0 h 679088"/>
              <a:gd name="connsiteX10" fmla="*/ 5725150 w 9244361"/>
              <a:gd name="connsiteY10" fmla="*/ 0 h 679088"/>
              <a:gd name="connsiteX11" fmla="*/ 6599202 w 9244361"/>
              <a:gd name="connsiteY11" fmla="*/ 0 h 679088"/>
              <a:gd name="connsiteX12" fmla="*/ 7112534 w 9244361"/>
              <a:gd name="connsiteY12" fmla="*/ 0 h 679088"/>
              <a:gd name="connsiteX13" fmla="*/ 7806226 w 9244361"/>
              <a:gd name="connsiteY13" fmla="*/ 0 h 679088"/>
              <a:gd name="connsiteX14" fmla="*/ 9131177 w 9244361"/>
              <a:gd name="connsiteY14" fmla="*/ 0 h 679088"/>
              <a:gd name="connsiteX15" fmla="*/ 9244361 w 9244361"/>
              <a:gd name="connsiteY15" fmla="*/ 113184 h 679088"/>
              <a:gd name="connsiteX16" fmla="*/ 9244361 w 9244361"/>
              <a:gd name="connsiteY16" fmla="*/ 565904 h 679088"/>
              <a:gd name="connsiteX17" fmla="*/ 9131177 w 9244361"/>
              <a:gd name="connsiteY17" fmla="*/ 679088 h 679088"/>
              <a:gd name="connsiteX18" fmla="*/ 8437485 w 9244361"/>
              <a:gd name="connsiteY18" fmla="*/ 679088 h 679088"/>
              <a:gd name="connsiteX19" fmla="*/ 8014333 w 9244361"/>
              <a:gd name="connsiteY19" fmla="*/ 679088 h 679088"/>
              <a:gd name="connsiteX20" fmla="*/ 7501001 w 9244361"/>
              <a:gd name="connsiteY20" fmla="*/ 679088 h 679088"/>
              <a:gd name="connsiteX21" fmla="*/ 6717130 w 9244361"/>
              <a:gd name="connsiteY21" fmla="*/ 679088 h 679088"/>
              <a:gd name="connsiteX22" fmla="*/ 5843078 w 9244361"/>
              <a:gd name="connsiteY22" fmla="*/ 679088 h 679088"/>
              <a:gd name="connsiteX23" fmla="*/ 5329746 w 9244361"/>
              <a:gd name="connsiteY23" fmla="*/ 679088 h 679088"/>
              <a:gd name="connsiteX24" fmla="*/ 4816414 w 9244361"/>
              <a:gd name="connsiteY24" fmla="*/ 679088 h 679088"/>
              <a:gd name="connsiteX25" fmla="*/ 4122722 w 9244361"/>
              <a:gd name="connsiteY25" fmla="*/ 679088 h 679088"/>
              <a:gd name="connsiteX26" fmla="*/ 3609391 w 9244361"/>
              <a:gd name="connsiteY26" fmla="*/ 679088 h 679088"/>
              <a:gd name="connsiteX27" fmla="*/ 3096059 w 9244361"/>
              <a:gd name="connsiteY27" fmla="*/ 679088 h 679088"/>
              <a:gd name="connsiteX28" fmla="*/ 2222007 w 9244361"/>
              <a:gd name="connsiteY28" fmla="*/ 679088 h 679088"/>
              <a:gd name="connsiteX29" fmla="*/ 1347955 w 9244361"/>
              <a:gd name="connsiteY29" fmla="*/ 679088 h 679088"/>
              <a:gd name="connsiteX30" fmla="*/ 834623 w 9244361"/>
              <a:gd name="connsiteY30" fmla="*/ 679088 h 679088"/>
              <a:gd name="connsiteX31" fmla="*/ 113184 w 9244361"/>
              <a:gd name="connsiteY31" fmla="*/ 679088 h 679088"/>
              <a:gd name="connsiteX32" fmla="*/ 0 w 9244361"/>
              <a:gd name="connsiteY32" fmla="*/ 565904 h 679088"/>
              <a:gd name="connsiteX33" fmla="*/ 0 w 9244361"/>
              <a:gd name="connsiteY33" fmla="*/ 113184 h 67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244361" h="679088" fill="none" extrusionOk="0">
                <a:moveTo>
                  <a:pt x="0" y="113184"/>
                </a:moveTo>
                <a:cubicBezTo>
                  <a:pt x="-12365" y="51482"/>
                  <a:pt x="63782" y="7608"/>
                  <a:pt x="113184" y="0"/>
                </a:cubicBezTo>
                <a:cubicBezTo>
                  <a:pt x="308476" y="5137"/>
                  <a:pt x="556248" y="35792"/>
                  <a:pt x="987236" y="0"/>
                </a:cubicBezTo>
                <a:cubicBezTo>
                  <a:pt x="1418224" y="-35792"/>
                  <a:pt x="1275577" y="20031"/>
                  <a:pt x="1410388" y="0"/>
                </a:cubicBezTo>
                <a:cubicBezTo>
                  <a:pt x="1545199" y="-20031"/>
                  <a:pt x="1722902" y="-1118"/>
                  <a:pt x="2013899" y="0"/>
                </a:cubicBezTo>
                <a:cubicBezTo>
                  <a:pt x="2304896" y="1118"/>
                  <a:pt x="2311252" y="23399"/>
                  <a:pt x="2527231" y="0"/>
                </a:cubicBezTo>
                <a:cubicBezTo>
                  <a:pt x="2743210" y="-23399"/>
                  <a:pt x="3013161" y="-2618"/>
                  <a:pt x="3220923" y="0"/>
                </a:cubicBezTo>
                <a:cubicBezTo>
                  <a:pt x="3428685" y="2618"/>
                  <a:pt x="3725956" y="-17309"/>
                  <a:pt x="4004795" y="0"/>
                </a:cubicBezTo>
                <a:cubicBezTo>
                  <a:pt x="4283634" y="17309"/>
                  <a:pt x="4406341" y="-13517"/>
                  <a:pt x="4518127" y="0"/>
                </a:cubicBezTo>
                <a:cubicBezTo>
                  <a:pt x="4629913" y="13517"/>
                  <a:pt x="5002750" y="-32516"/>
                  <a:pt x="5211819" y="0"/>
                </a:cubicBezTo>
                <a:cubicBezTo>
                  <a:pt x="5420888" y="32516"/>
                  <a:pt x="5482695" y="20799"/>
                  <a:pt x="5725150" y="0"/>
                </a:cubicBezTo>
                <a:cubicBezTo>
                  <a:pt x="5967605" y="-20799"/>
                  <a:pt x="6208436" y="-25793"/>
                  <a:pt x="6599202" y="0"/>
                </a:cubicBezTo>
                <a:cubicBezTo>
                  <a:pt x="6989968" y="25793"/>
                  <a:pt x="6934282" y="2257"/>
                  <a:pt x="7112534" y="0"/>
                </a:cubicBezTo>
                <a:cubicBezTo>
                  <a:pt x="7290786" y="-2257"/>
                  <a:pt x="7591637" y="26167"/>
                  <a:pt x="7806226" y="0"/>
                </a:cubicBezTo>
                <a:cubicBezTo>
                  <a:pt x="8020815" y="-26167"/>
                  <a:pt x="8643464" y="12541"/>
                  <a:pt x="9131177" y="0"/>
                </a:cubicBezTo>
                <a:cubicBezTo>
                  <a:pt x="9193337" y="-11868"/>
                  <a:pt x="9247415" y="53430"/>
                  <a:pt x="9244361" y="113184"/>
                </a:cubicBezTo>
                <a:cubicBezTo>
                  <a:pt x="9238261" y="272246"/>
                  <a:pt x="9251377" y="400218"/>
                  <a:pt x="9244361" y="565904"/>
                </a:cubicBezTo>
                <a:cubicBezTo>
                  <a:pt x="9253196" y="624400"/>
                  <a:pt x="9185835" y="687340"/>
                  <a:pt x="9131177" y="679088"/>
                </a:cubicBezTo>
                <a:cubicBezTo>
                  <a:pt x="8961234" y="681125"/>
                  <a:pt x="8577419" y="661931"/>
                  <a:pt x="8437485" y="679088"/>
                </a:cubicBezTo>
                <a:cubicBezTo>
                  <a:pt x="8297551" y="696245"/>
                  <a:pt x="8156920" y="695522"/>
                  <a:pt x="8014333" y="679088"/>
                </a:cubicBezTo>
                <a:cubicBezTo>
                  <a:pt x="7871746" y="662654"/>
                  <a:pt x="7612019" y="677059"/>
                  <a:pt x="7501001" y="679088"/>
                </a:cubicBezTo>
                <a:cubicBezTo>
                  <a:pt x="7389983" y="681117"/>
                  <a:pt x="6932183" y="691869"/>
                  <a:pt x="6717130" y="679088"/>
                </a:cubicBezTo>
                <a:cubicBezTo>
                  <a:pt x="6502077" y="666307"/>
                  <a:pt x="6200422" y="653819"/>
                  <a:pt x="5843078" y="679088"/>
                </a:cubicBezTo>
                <a:cubicBezTo>
                  <a:pt x="5485734" y="704357"/>
                  <a:pt x="5577157" y="691830"/>
                  <a:pt x="5329746" y="679088"/>
                </a:cubicBezTo>
                <a:cubicBezTo>
                  <a:pt x="5082335" y="666346"/>
                  <a:pt x="4981759" y="687641"/>
                  <a:pt x="4816414" y="679088"/>
                </a:cubicBezTo>
                <a:cubicBezTo>
                  <a:pt x="4651069" y="670535"/>
                  <a:pt x="4351071" y="684848"/>
                  <a:pt x="4122722" y="679088"/>
                </a:cubicBezTo>
                <a:cubicBezTo>
                  <a:pt x="3894373" y="673328"/>
                  <a:pt x="3858744" y="684690"/>
                  <a:pt x="3609391" y="679088"/>
                </a:cubicBezTo>
                <a:cubicBezTo>
                  <a:pt x="3360038" y="673486"/>
                  <a:pt x="3207327" y="657866"/>
                  <a:pt x="3096059" y="679088"/>
                </a:cubicBezTo>
                <a:cubicBezTo>
                  <a:pt x="2984791" y="700310"/>
                  <a:pt x="2625138" y="707674"/>
                  <a:pt x="2222007" y="679088"/>
                </a:cubicBezTo>
                <a:cubicBezTo>
                  <a:pt x="1818876" y="650502"/>
                  <a:pt x="1707097" y="706001"/>
                  <a:pt x="1347955" y="679088"/>
                </a:cubicBezTo>
                <a:cubicBezTo>
                  <a:pt x="988813" y="652175"/>
                  <a:pt x="988384" y="694600"/>
                  <a:pt x="834623" y="679088"/>
                </a:cubicBezTo>
                <a:cubicBezTo>
                  <a:pt x="680862" y="663576"/>
                  <a:pt x="451687" y="696948"/>
                  <a:pt x="113184" y="679088"/>
                </a:cubicBezTo>
                <a:cubicBezTo>
                  <a:pt x="52106" y="680766"/>
                  <a:pt x="-11199" y="634858"/>
                  <a:pt x="0" y="565904"/>
                </a:cubicBezTo>
                <a:cubicBezTo>
                  <a:pt x="15966" y="368833"/>
                  <a:pt x="14932" y="221724"/>
                  <a:pt x="0" y="113184"/>
                </a:cubicBezTo>
                <a:close/>
              </a:path>
              <a:path w="9244361" h="679088" stroke="0" extrusionOk="0">
                <a:moveTo>
                  <a:pt x="0" y="113184"/>
                </a:moveTo>
                <a:cubicBezTo>
                  <a:pt x="-1114" y="39217"/>
                  <a:pt x="48441" y="-2768"/>
                  <a:pt x="113184" y="0"/>
                </a:cubicBezTo>
                <a:cubicBezTo>
                  <a:pt x="320346" y="1871"/>
                  <a:pt x="601251" y="17083"/>
                  <a:pt x="806876" y="0"/>
                </a:cubicBezTo>
                <a:cubicBezTo>
                  <a:pt x="1012501" y="-17083"/>
                  <a:pt x="1198433" y="-3636"/>
                  <a:pt x="1320208" y="0"/>
                </a:cubicBezTo>
                <a:cubicBezTo>
                  <a:pt x="1441983" y="3636"/>
                  <a:pt x="1661627" y="-7893"/>
                  <a:pt x="1923720" y="0"/>
                </a:cubicBezTo>
                <a:cubicBezTo>
                  <a:pt x="2185813" y="7893"/>
                  <a:pt x="2384008" y="-36457"/>
                  <a:pt x="2707591" y="0"/>
                </a:cubicBezTo>
                <a:cubicBezTo>
                  <a:pt x="3031174" y="36457"/>
                  <a:pt x="3258719" y="32819"/>
                  <a:pt x="3401283" y="0"/>
                </a:cubicBezTo>
                <a:cubicBezTo>
                  <a:pt x="3543847" y="-32819"/>
                  <a:pt x="3792760" y="-25428"/>
                  <a:pt x="3914615" y="0"/>
                </a:cubicBezTo>
                <a:cubicBezTo>
                  <a:pt x="4036470" y="25428"/>
                  <a:pt x="4132684" y="12736"/>
                  <a:pt x="4337767" y="0"/>
                </a:cubicBezTo>
                <a:cubicBezTo>
                  <a:pt x="4542850" y="-12736"/>
                  <a:pt x="4814173" y="19909"/>
                  <a:pt x="5211819" y="0"/>
                </a:cubicBezTo>
                <a:cubicBezTo>
                  <a:pt x="5609465" y="-19909"/>
                  <a:pt x="5738347" y="-11078"/>
                  <a:pt x="5995690" y="0"/>
                </a:cubicBezTo>
                <a:cubicBezTo>
                  <a:pt x="6253033" y="11078"/>
                  <a:pt x="6418042" y="11986"/>
                  <a:pt x="6599202" y="0"/>
                </a:cubicBezTo>
                <a:cubicBezTo>
                  <a:pt x="6780362" y="-11986"/>
                  <a:pt x="6968664" y="-5387"/>
                  <a:pt x="7112534" y="0"/>
                </a:cubicBezTo>
                <a:cubicBezTo>
                  <a:pt x="7256404" y="5387"/>
                  <a:pt x="7569559" y="30007"/>
                  <a:pt x="7806226" y="0"/>
                </a:cubicBezTo>
                <a:cubicBezTo>
                  <a:pt x="8042893" y="-30007"/>
                  <a:pt x="8243728" y="-18550"/>
                  <a:pt x="8499917" y="0"/>
                </a:cubicBezTo>
                <a:cubicBezTo>
                  <a:pt x="8756106" y="18550"/>
                  <a:pt x="8882162" y="28568"/>
                  <a:pt x="9131177" y="0"/>
                </a:cubicBezTo>
                <a:cubicBezTo>
                  <a:pt x="9191288" y="8986"/>
                  <a:pt x="9246371" y="37065"/>
                  <a:pt x="9244361" y="113184"/>
                </a:cubicBezTo>
                <a:cubicBezTo>
                  <a:pt x="9264106" y="260919"/>
                  <a:pt x="9224570" y="459157"/>
                  <a:pt x="9244361" y="565904"/>
                </a:cubicBezTo>
                <a:cubicBezTo>
                  <a:pt x="9256170" y="629463"/>
                  <a:pt x="9190721" y="679037"/>
                  <a:pt x="9131177" y="679088"/>
                </a:cubicBezTo>
                <a:cubicBezTo>
                  <a:pt x="8912790" y="686261"/>
                  <a:pt x="8833605" y="654683"/>
                  <a:pt x="8617845" y="679088"/>
                </a:cubicBezTo>
                <a:cubicBezTo>
                  <a:pt x="8402085" y="703493"/>
                  <a:pt x="8119932" y="671849"/>
                  <a:pt x="7743793" y="679088"/>
                </a:cubicBezTo>
                <a:cubicBezTo>
                  <a:pt x="7367654" y="686327"/>
                  <a:pt x="7275859" y="662660"/>
                  <a:pt x="7140282" y="679088"/>
                </a:cubicBezTo>
                <a:cubicBezTo>
                  <a:pt x="7004705" y="695516"/>
                  <a:pt x="6723637" y="655040"/>
                  <a:pt x="6536770" y="679088"/>
                </a:cubicBezTo>
                <a:cubicBezTo>
                  <a:pt x="6349903" y="703136"/>
                  <a:pt x="6041670" y="703014"/>
                  <a:pt x="5843078" y="679088"/>
                </a:cubicBezTo>
                <a:cubicBezTo>
                  <a:pt x="5644486" y="655162"/>
                  <a:pt x="5189479" y="687443"/>
                  <a:pt x="4969026" y="679088"/>
                </a:cubicBezTo>
                <a:cubicBezTo>
                  <a:pt x="4748573" y="670733"/>
                  <a:pt x="4536890" y="676254"/>
                  <a:pt x="4275335" y="679088"/>
                </a:cubicBezTo>
                <a:cubicBezTo>
                  <a:pt x="4013780" y="681922"/>
                  <a:pt x="3956838" y="668451"/>
                  <a:pt x="3762003" y="679088"/>
                </a:cubicBezTo>
                <a:cubicBezTo>
                  <a:pt x="3567168" y="689725"/>
                  <a:pt x="3325226" y="643325"/>
                  <a:pt x="2978131" y="679088"/>
                </a:cubicBezTo>
                <a:cubicBezTo>
                  <a:pt x="2631036" y="714851"/>
                  <a:pt x="2611683" y="652424"/>
                  <a:pt x="2284439" y="679088"/>
                </a:cubicBezTo>
                <a:cubicBezTo>
                  <a:pt x="1957195" y="705752"/>
                  <a:pt x="1909602" y="685956"/>
                  <a:pt x="1680927" y="679088"/>
                </a:cubicBezTo>
                <a:cubicBezTo>
                  <a:pt x="1452252" y="672220"/>
                  <a:pt x="1196318" y="655599"/>
                  <a:pt x="806876" y="679088"/>
                </a:cubicBezTo>
                <a:cubicBezTo>
                  <a:pt x="417434" y="702577"/>
                  <a:pt x="303550" y="693522"/>
                  <a:pt x="113184" y="679088"/>
                </a:cubicBezTo>
                <a:cubicBezTo>
                  <a:pt x="42402" y="671719"/>
                  <a:pt x="-1630" y="631752"/>
                  <a:pt x="0" y="565904"/>
                </a:cubicBezTo>
                <a:cubicBezTo>
                  <a:pt x="4120" y="343926"/>
                  <a:pt x="5828" y="267234"/>
                  <a:pt x="0" y="113184"/>
                </a:cubicBezTo>
                <a:close/>
              </a:path>
            </a:pathLst>
          </a:custGeom>
          <a:solidFill>
            <a:srgbClr val="00FFCC"/>
          </a:solidFill>
          <a:ln w="38100">
            <a:solidFill>
              <a:srgbClr val="D1781B"/>
            </a:solidFill>
            <a:extLst>
              <a:ext uri="{C807C97D-BFC1-408E-A445-0C87EB9F89A2}">
                <ask:lineSketchStyleProps xmlns:ask="http://schemas.microsoft.com/office/drawing/2018/sketchyshapes" xmlns="" sd="32534351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srgbClr val="C00000"/>
                </a:solidFill>
              </a:rPr>
              <a:t>Ví dụ 1: Làm tròn các số 62, 67 đến hàng chục.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9995BE8-0AEF-DD9D-7316-792DA402E051}"/>
              </a:ext>
            </a:extLst>
          </p:cNvPr>
          <p:cNvCxnSpPr>
            <a:cxnSpLocks/>
          </p:cNvCxnSpPr>
          <p:nvPr/>
        </p:nvCxnSpPr>
        <p:spPr>
          <a:xfrm>
            <a:off x="3390899" y="1864834"/>
            <a:ext cx="4838701" cy="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0C4EA8-63E9-D5A7-21D4-7E9BEE03E0C9}"/>
              </a:ext>
            </a:extLst>
          </p:cNvPr>
          <p:cNvCxnSpPr/>
          <p:nvPr/>
        </p:nvCxnSpPr>
        <p:spPr>
          <a:xfrm>
            <a:off x="3926071" y="1552293"/>
            <a:ext cx="0" cy="5153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17ACBC-561C-867E-4A88-194847CA8299}"/>
              </a:ext>
            </a:extLst>
          </p:cNvPr>
          <p:cNvCxnSpPr/>
          <p:nvPr/>
        </p:nvCxnSpPr>
        <p:spPr>
          <a:xfrm>
            <a:off x="4294003" y="1551660"/>
            <a:ext cx="0" cy="515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DFDDCA-DC04-4957-C14C-8FDB9E1DE2A7}"/>
              </a:ext>
            </a:extLst>
          </p:cNvPr>
          <p:cNvCxnSpPr/>
          <p:nvPr/>
        </p:nvCxnSpPr>
        <p:spPr>
          <a:xfrm>
            <a:off x="4595036" y="1552293"/>
            <a:ext cx="0" cy="515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F8C422-E1DA-83D8-8DF6-5C76BA86B8E5}"/>
              </a:ext>
            </a:extLst>
          </p:cNvPr>
          <p:cNvCxnSpPr/>
          <p:nvPr/>
        </p:nvCxnSpPr>
        <p:spPr>
          <a:xfrm>
            <a:off x="4907220" y="1573329"/>
            <a:ext cx="0" cy="515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F63E2D-89ED-21C0-44DF-EF65096D2397}"/>
              </a:ext>
            </a:extLst>
          </p:cNvPr>
          <p:cNvCxnSpPr/>
          <p:nvPr/>
        </p:nvCxnSpPr>
        <p:spPr>
          <a:xfrm>
            <a:off x="5230553" y="1562811"/>
            <a:ext cx="0" cy="515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36FDD7-4B7E-FEC5-6421-DBAF415E737D}"/>
              </a:ext>
            </a:extLst>
          </p:cNvPr>
          <p:cNvCxnSpPr/>
          <p:nvPr/>
        </p:nvCxnSpPr>
        <p:spPr>
          <a:xfrm>
            <a:off x="5587335" y="1562811"/>
            <a:ext cx="0" cy="515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FBA392-44F2-F9E7-97AC-C6811874443A}"/>
              </a:ext>
            </a:extLst>
          </p:cNvPr>
          <p:cNvCxnSpPr/>
          <p:nvPr/>
        </p:nvCxnSpPr>
        <p:spPr>
          <a:xfrm>
            <a:off x="5932967" y="1562811"/>
            <a:ext cx="0" cy="515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3E1749-ABE0-489A-0BA3-9084E0AF4D08}"/>
              </a:ext>
            </a:extLst>
          </p:cNvPr>
          <p:cNvCxnSpPr/>
          <p:nvPr/>
        </p:nvCxnSpPr>
        <p:spPr>
          <a:xfrm>
            <a:off x="6312047" y="1562811"/>
            <a:ext cx="0" cy="515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F20E96-C40C-CE07-861E-4E0E346BC1D7}"/>
              </a:ext>
            </a:extLst>
          </p:cNvPr>
          <p:cNvCxnSpPr/>
          <p:nvPr/>
        </p:nvCxnSpPr>
        <p:spPr>
          <a:xfrm>
            <a:off x="6679978" y="1562811"/>
            <a:ext cx="0" cy="515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BFD76B-B766-FFDC-123D-AA477355A833}"/>
              </a:ext>
            </a:extLst>
          </p:cNvPr>
          <p:cNvCxnSpPr/>
          <p:nvPr/>
        </p:nvCxnSpPr>
        <p:spPr>
          <a:xfrm>
            <a:off x="7047909" y="1562811"/>
            <a:ext cx="0" cy="515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638E9C-122C-54AC-15E7-B001B28680A3}"/>
              </a:ext>
            </a:extLst>
          </p:cNvPr>
          <p:cNvCxnSpPr/>
          <p:nvPr/>
        </p:nvCxnSpPr>
        <p:spPr>
          <a:xfrm>
            <a:off x="7345116" y="1571520"/>
            <a:ext cx="0" cy="5153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B44720D-7360-7F10-306A-E540BA7FC9C8}"/>
              </a:ext>
            </a:extLst>
          </p:cNvPr>
          <p:cNvSpPr/>
          <p:nvPr/>
        </p:nvSpPr>
        <p:spPr>
          <a:xfrm>
            <a:off x="3691891" y="1983161"/>
            <a:ext cx="575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98DDE5-544C-43D7-5CA1-1EDCC2DEDF60}"/>
              </a:ext>
            </a:extLst>
          </p:cNvPr>
          <p:cNvSpPr/>
          <p:nvPr/>
        </p:nvSpPr>
        <p:spPr>
          <a:xfrm>
            <a:off x="4352292" y="1001028"/>
            <a:ext cx="575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568B04-FF08-16EA-06B0-5385273E928F}"/>
              </a:ext>
            </a:extLst>
          </p:cNvPr>
          <p:cNvSpPr/>
          <p:nvPr/>
        </p:nvSpPr>
        <p:spPr>
          <a:xfrm>
            <a:off x="6096425" y="1009496"/>
            <a:ext cx="575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EB638E-3563-F954-B662-33AB5EB363AE}"/>
              </a:ext>
            </a:extLst>
          </p:cNvPr>
          <p:cNvSpPr/>
          <p:nvPr/>
        </p:nvSpPr>
        <p:spPr>
          <a:xfrm>
            <a:off x="7154758" y="2076296"/>
            <a:ext cx="575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18C243-EF76-48E9-E184-8E30911A2F95}"/>
              </a:ext>
            </a:extLst>
          </p:cNvPr>
          <p:cNvCxnSpPr/>
          <p:nvPr/>
        </p:nvCxnSpPr>
        <p:spPr>
          <a:xfrm flipH="1">
            <a:off x="4585063" y="1355139"/>
            <a:ext cx="17417" cy="3744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4877C84-E752-55EB-0BEC-6E47A5DF4387}"/>
              </a:ext>
            </a:extLst>
          </p:cNvPr>
          <p:cNvCxnSpPr/>
          <p:nvPr/>
        </p:nvCxnSpPr>
        <p:spPr>
          <a:xfrm flipH="1">
            <a:off x="6318068" y="1381266"/>
            <a:ext cx="17417" cy="3744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276136E-19E2-9766-A719-AD9A026173E0}"/>
              </a:ext>
            </a:extLst>
          </p:cNvPr>
          <p:cNvSpPr txBox="1"/>
          <p:nvPr/>
        </p:nvSpPr>
        <p:spPr>
          <a:xfrm>
            <a:off x="1170878" y="2575932"/>
            <a:ext cx="10627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/>
              <a:t>Ta </a:t>
            </a:r>
            <a:r>
              <a:rPr lang="en-US" sz="3200" b="1" dirty="0" err="1"/>
              <a:t>thấy</a:t>
            </a:r>
            <a:r>
              <a:rPr lang="en-US" sz="3200" b="1" dirty="0"/>
              <a:t>: </a:t>
            </a:r>
            <a:r>
              <a:rPr lang="en-US" sz="3200" b="1" dirty="0" err="1"/>
              <a:t>Số</a:t>
            </a:r>
            <a:r>
              <a:rPr lang="en-US" sz="3200" b="1" dirty="0"/>
              <a:t> 62 </a:t>
            </a:r>
            <a:r>
              <a:rPr lang="en-US" sz="3200" b="1" dirty="0" err="1"/>
              <a:t>gần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60 </a:t>
            </a:r>
            <a:r>
              <a:rPr lang="en-US" sz="3200" b="1" dirty="0" err="1"/>
              <a:t>hơn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70.</a:t>
            </a:r>
          </a:p>
          <a:p>
            <a:r>
              <a:rPr lang="en-US" sz="3200" b="1" dirty="0" err="1"/>
              <a:t>Vậy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62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chục</a:t>
            </a:r>
            <a:r>
              <a:rPr lang="en-US" sz="3200" b="1" dirty="0"/>
              <a:t>, ta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60 (</a:t>
            </a:r>
            <a:r>
              <a:rPr lang="en-US" sz="3200" b="1" dirty="0" err="1"/>
              <a:t>gọi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 </a:t>
            </a:r>
            <a:r>
              <a:rPr lang="en-US" sz="3200" b="1" dirty="0" err="1"/>
              <a:t>lùi</a:t>
            </a:r>
            <a:r>
              <a:rPr lang="en-US" sz="3200" b="1" dirty="0"/>
              <a:t>).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A5FAF4-DF31-4A01-D5BD-092FEDAD0969}"/>
              </a:ext>
            </a:extLst>
          </p:cNvPr>
          <p:cNvSpPr txBox="1"/>
          <p:nvPr/>
        </p:nvSpPr>
        <p:spPr>
          <a:xfrm>
            <a:off x="1170878" y="4114800"/>
            <a:ext cx="10627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/>
              <a:t>Ta </a:t>
            </a:r>
            <a:r>
              <a:rPr lang="en-US" sz="3200" b="1" dirty="0" err="1"/>
              <a:t>thấy</a:t>
            </a:r>
            <a:r>
              <a:rPr lang="en-US" sz="3200" b="1" dirty="0"/>
              <a:t>: </a:t>
            </a:r>
            <a:r>
              <a:rPr lang="en-US" sz="3200" b="1" dirty="0" err="1"/>
              <a:t>Số</a:t>
            </a:r>
            <a:r>
              <a:rPr lang="en-US" sz="3200" b="1" dirty="0"/>
              <a:t> 67 </a:t>
            </a:r>
            <a:r>
              <a:rPr lang="en-US" sz="3200" b="1" dirty="0" err="1"/>
              <a:t>gần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70 </a:t>
            </a:r>
            <a:r>
              <a:rPr lang="en-US" sz="3200" b="1" dirty="0" err="1"/>
              <a:t>hơn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60.</a:t>
            </a:r>
          </a:p>
          <a:p>
            <a:r>
              <a:rPr lang="en-US" sz="3200" b="1" dirty="0" err="1"/>
              <a:t>Vậy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62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chục</a:t>
            </a:r>
            <a:r>
              <a:rPr lang="en-US" sz="3200" b="1" dirty="0"/>
              <a:t>, ta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70 (</a:t>
            </a:r>
            <a:r>
              <a:rPr lang="en-US" sz="3200" b="1" dirty="0" err="1"/>
              <a:t>gọi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 </a:t>
            </a:r>
            <a:r>
              <a:rPr lang="en-US" sz="3200" b="1" dirty="0" err="1"/>
              <a:t>tiến</a:t>
            </a:r>
            <a:r>
              <a:rPr lang="en-US" sz="3200" b="1" dirty="0"/>
              <a:t>).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B77E29-24FC-1601-83B4-69217F1E61DD}"/>
              </a:ext>
            </a:extLst>
          </p:cNvPr>
          <p:cNvSpPr/>
          <p:nvPr/>
        </p:nvSpPr>
        <p:spPr>
          <a:xfrm>
            <a:off x="5333600" y="2015789"/>
            <a:ext cx="575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55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7" grpId="0"/>
      <p:bldP spid="18" grpId="0"/>
      <p:bldP spid="21" grpId="0"/>
      <p:bldP spid="22" grpId="0"/>
      <p:bldP spid="26" grpId="0" build="p"/>
      <p:bldP spid="27" grpId="0" build="p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E3A5879D-AD63-471E-B37E-23AA539FFF16}"/>
              </a:ext>
            </a:extLst>
          </p:cNvPr>
          <p:cNvSpPr txBox="1"/>
          <p:nvPr/>
        </p:nvSpPr>
        <p:spPr>
          <a:xfrm>
            <a:off x="1545022" y="933003"/>
            <a:ext cx="10127867" cy="2553891"/>
          </a:xfrm>
          <a:custGeom>
            <a:avLst/>
            <a:gdLst>
              <a:gd name="connsiteX0" fmla="*/ 0 w 10127867"/>
              <a:gd name="connsiteY0" fmla="*/ 425657 h 2553891"/>
              <a:gd name="connsiteX1" fmla="*/ 425657 w 10127867"/>
              <a:gd name="connsiteY1" fmla="*/ 0 h 2553891"/>
              <a:gd name="connsiteX2" fmla="*/ 9702210 w 10127867"/>
              <a:gd name="connsiteY2" fmla="*/ 0 h 2553891"/>
              <a:gd name="connsiteX3" fmla="*/ 10127867 w 10127867"/>
              <a:gd name="connsiteY3" fmla="*/ 425657 h 2553891"/>
              <a:gd name="connsiteX4" fmla="*/ 10127867 w 10127867"/>
              <a:gd name="connsiteY4" fmla="*/ 2128234 h 2553891"/>
              <a:gd name="connsiteX5" fmla="*/ 9702210 w 10127867"/>
              <a:gd name="connsiteY5" fmla="*/ 2553891 h 2553891"/>
              <a:gd name="connsiteX6" fmla="*/ 425657 w 10127867"/>
              <a:gd name="connsiteY6" fmla="*/ 2553891 h 2553891"/>
              <a:gd name="connsiteX7" fmla="*/ 0 w 10127867"/>
              <a:gd name="connsiteY7" fmla="*/ 2128234 h 2553891"/>
              <a:gd name="connsiteX8" fmla="*/ 0 w 10127867"/>
              <a:gd name="connsiteY8" fmla="*/ 425657 h 255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27867" h="2553891" fill="none" extrusionOk="0">
                <a:moveTo>
                  <a:pt x="0" y="425657"/>
                </a:moveTo>
                <a:cubicBezTo>
                  <a:pt x="-6211" y="222585"/>
                  <a:pt x="212400" y="1870"/>
                  <a:pt x="425657" y="0"/>
                </a:cubicBezTo>
                <a:cubicBezTo>
                  <a:pt x="1759435" y="149005"/>
                  <a:pt x="7380299" y="124578"/>
                  <a:pt x="9702210" y="0"/>
                </a:cubicBezTo>
                <a:cubicBezTo>
                  <a:pt x="9929228" y="4438"/>
                  <a:pt x="10167411" y="181594"/>
                  <a:pt x="10127867" y="425657"/>
                </a:cubicBezTo>
                <a:cubicBezTo>
                  <a:pt x="10038700" y="1266341"/>
                  <a:pt x="10109806" y="1738692"/>
                  <a:pt x="10127867" y="2128234"/>
                </a:cubicBezTo>
                <a:cubicBezTo>
                  <a:pt x="10129277" y="2393428"/>
                  <a:pt x="9951333" y="2559414"/>
                  <a:pt x="9702210" y="2553891"/>
                </a:cubicBezTo>
                <a:cubicBezTo>
                  <a:pt x="7929532" y="2524006"/>
                  <a:pt x="1928214" y="2496376"/>
                  <a:pt x="425657" y="2553891"/>
                </a:cubicBezTo>
                <a:cubicBezTo>
                  <a:pt x="203466" y="2570013"/>
                  <a:pt x="7843" y="2344736"/>
                  <a:pt x="0" y="2128234"/>
                </a:cubicBezTo>
                <a:cubicBezTo>
                  <a:pt x="-89100" y="1735478"/>
                  <a:pt x="102052" y="1080991"/>
                  <a:pt x="0" y="425657"/>
                </a:cubicBezTo>
                <a:close/>
              </a:path>
              <a:path w="10127867" h="2553891" stroke="0" extrusionOk="0">
                <a:moveTo>
                  <a:pt x="0" y="425657"/>
                </a:moveTo>
                <a:cubicBezTo>
                  <a:pt x="-11226" y="235117"/>
                  <a:pt x="209077" y="23005"/>
                  <a:pt x="425657" y="0"/>
                </a:cubicBezTo>
                <a:cubicBezTo>
                  <a:pt x="3467018" y="58716"/>
                  <a:pt x="6010365" y="104861"/>
                  <a:pt x="9702210" y="0"/>
                </a:cubicBezTo>
                <a:cubicBezTo>
                  <a:pt x="9933904" y="10660"/>
                  <a:pt x="10110739" y="200242"/>
                  <a:pt x="10127867" y="425657"/>
                </a:cubicBezTo>
                <a:cubicBezTo>
                  <a:pt x="10029242" y="1090208"/>
                  <a:pt x="10064269" y="1482554"/>
                  <a:pt x="10127867" y="2128234"/>
                </a:cubicBezTo>
                <a:cubicBezTo>
                  <a:pt x="10097864" y="2357962"/>
                  <a:pt x="9948577" y="2558828"/>
                  <a:pt x="9702210" y="2553891"/>
                </a:cubicBezTo>
                <a:cubicBezTo>
                  <a:pt x="6130363" y="2693264"/>
                  <a:pt x="3822561" y="2439471"/>
                  <a:pt x="425657" y="2553891"/>
                </a:cubicBezTo>
                <a:cubicBezTo>
                  <a:pt x="196635" y="2576508"/>
                  <a:pt x="41785" y="2371648"/>
                  <a:pt x="0" y="2128234"/>
                </a:cubicBezTo>
                <a:cubicBezTo>
                  <a:pt x="-111187" y="1502798"/>
                  <a:pt x="36264" y="959018"/>
                  <a:pt x="0" y="42565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32421609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33362" lvl="0" algn="ctr"/>
            <a:r>
              <a:rPr lang="vi-VN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làm tròn các số đến hàng chục ta quy ước số làm tròn gần với số tròn chục nào hơn thì ta được số đó.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1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3650C6B-6DC9-7928-E0FD-EF5A0A3DAE07}"/>
              </a:ext>
            </a:extLst>
          </p:cNvPr>
          <p:cNvSpPr/>
          <p:nvPr/>
        </p:nvSpPr>
        <p:spPr>
          <a:xfrm>
            <a:off x="1572322" y="182463"/>
            <a:ext cx="9244361" cy="679088"/>
          </a:xfrm>
          <a:custGeom>
            <a:avLst/>
            <a:gdLst>
              <a:gd name="connsiteX0" fmla="*/ 0 w 9244361"/>
              <a:gd name="connsiteY0" fmla="*/ 113184 h 679088"/>
              <a:gd name="connsiteX1" fmla="*/ 113184 w 9244361"/>
              <a:gd name="connsiteY1" fmla="*/ 0 h 679088"/>
              <a:gd name="connsiteX2" fmla="*/ 987236 w 9244361"/>
              <a:gd name="connsiteY2" fmla="*/ 0 h 679088"/>
              <a:gd name="connsiteX3" fmla="*/ 1410388 w 9244361"/>
              <a:gd name="connsiteY3" fmla="*/ 0 h 679088"/>
              <a:gd name="connsiteX4" fmla="*/ 2013899 w 9244361"/>
              <a:gd name="connsiteY4" fmla="*/ 0 h 679088"/>
              <a:gd name="connsiteX5" fmla="*/ 2527231 w 9244361"/>
              <a:gd name="connsiteY5" fmla="*/ 0 h 679088"/>
              <a:gd name="connsiteX6" fmla="*/ 3220923 w 9244361"/>
              <a:gd name="connsiteY6" fmla="*/ 0 h 679088"/>
              <a:gd name="connsiteX7" fmla="*/ 4004795 w 9244361"/>
              <a:gd name="connsiteY7" fmla="*/ 0 h 679088"/>
              <a:gd name="connsiteX8" fmla="*/ 4518127 w 9244361"/>
              <a:gd name="connsiteY8" fmla="*/ 0 h 679088"/>
              <a:gd name="connsiteX9" fmla="*/ 5211819 w 9244361"/>
              <a:gd name="connsiteY9" fmla="*/ 0 h 679088"/>
              <a:gd name="connsiteX10" fmla="*/ 5725150 w 9244361"/>
              <a:gd name="connsiteY10" fmla="*/ 0 h 679088"/>
              <a:gd name="connsiteX11" fmla="*/ 6599202 w 9244361"/>
              <a:gd name="connsiteY11" fmla="*/ 0 h 679088"/>
              <a:gd name="connsiteX12" fmla="*/ 7112534 w 9244361"/>
              <a:gd name="connsiteY12" fmla="*/ 0 h 679088"/>
              <a:gd name="connsiteX13" fmla="*/ 7806226 w 9244361"/>
              <a:gd name="connsiteY13" fmla="*/ 0 h 679088"/>
              <a:gd name="connsiteX14" fmla="*/ 9131177 w 9244361"/>
              <a:gd name="connsiteY14" fmla="*/ 0 h 679088"/>
              <a:gd name="connsiteX15" fmla="*/ 9244361 w 9244361"/>
              <a:gd name="connsiteY15" fmla="*/ 113184 h 679088"/>
              <a:gd name="connsiteX16" fmla="*/ 9244361 w 9244361"/>
              <a:gd name="connsiteY16" fmla="*/ 565904 h 679088"/>
              <a:gd name="connsiteX17" fmla="*/ 9131177 w 9244361"/>
              <a:gd name="connsiteY17" fmla="*/ 679088 h 679088"/>
              <a:gd name="connsiteX18" fmla="*/ 8437485 w 9244361"/>
              <a:gd name="connsiteY18" fmla="*/ 679088 h 679088"/>
              <a:gd name="connsiteX19" fmla="*/ 8014333 w 9244361"/>
              <a:gd name="connsiteY19" fmla="*/ 679088 h 679088"/>
              <a:gd name="connsiteX20" fmla="*/ 7501001 w 9244361"/>
              <a:gd name="connsiteY20" fmla="*/ 679088 h 679088"/>
              <a:gd name="connsiteX21" fmla="*/ 6717130 w 9244361"/>
              <a:gd name="connsiteY21" fmla="*/ 679088 h 679088"/>
              <a:gd name="connsiteX22" fmla="*/ 5843078 w 9244361"/>
              <a:gd name="connsiteY22" fmla="*/ 679088 h 679088"/>
              <a:gd name="connsiteX23" fmla="*/ 5329746 w 9244361"/>
              <a:gd name="connsiteY23" fmla="*/ 679088 h 679088"/>
              <a:gd name="connsiteX24" fmla="*/ 4816414 w 9244361"/>
              <a:gd name="connsiteY24" fmla="*/ 679088 h 679088"/>
              <a:gd name="connsiteX25" fmla="*/ 4122722 w 9244361"/>
              <a:gd name="connsiteY25" fmla="*/ 679088 h 679088"/>
              <a:gd name="connsiteX26" fmla="*/ 3609391 w 9244361"/>
              <a:gd name="connsiteY26" fmla="*/ 679088 h 679088"/>
              <a:gd name="connsiteX27" fmla="*/ 3096059 w 9244361"/>
              <a:gd name="connsiteY27" fmla="*/ 679088 h 679088"/>
              <a:gd name="connsiteX28" fmla="*/ 2222007 w 9244361"/>
              <a:gd name="connsiteY28" fmla="*/ 679088 h 679088"/>
              <a:gd name="connsiteX29" fmla="*/ 1347955 w 9244361"/>
              <a:gd name="connsiteY29" fmla="*/ 679088 h 679088"/>
              <a:gd name="connsiteX30" fmla="*/ 834623 w 9244361"/>
              <a:gd name="connsiteY30" fmla="*/ 679088 h 679088"/>
              <a:gd name="connsiteX31" fmla="*/ 113184 w 9244361"/>
              <a:gd name="connsiteY31" fmla="*/ 679088 h 679088"/>
              <a:gd name="connsiteX32" fmla="*/ 0 w 9244361"/>
              <a:gd name="connsiteY32" fmla="*/ 565904 h 679088"/>
              <a:gd name="connsiteX33" fmla="*/ 0 w 9244361"/>
              <a:gd name="connsiteY33" fmla="*/ 113184 h 67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244361" h="679088" fill="none" extrusionOk="0">
                <a:moveTo>
                  <a:pt x="0" y="113184"/>
                </a:moveTo>
                <a:cubicBezTo>
                  <a:pt x="-12365" y="51482"/>
                  <a:pt x="63782" y="7608"/>
                  <a:pt x="113184" y="0"/>
                </a:cubicBezTo>
                <a:cubicBezTo>
                  <a:pt x="308476" y="5137"/>
                  <a:pt x="556248" y="35792"/>
                  <a:pt x="987236" y="0"/>
                </a:cubicBezTo>
                <a:cubicBezTo>
                  <a:pt x="1418224" y="-35792"/>
                  <a:pt x="1275577" y="20031"/>
                  <a:pt x="1410388" y="0"/>
                </a:cubicBezTo>
                <a:cubicBezTo>
                  <a:pt x="1545199" y="-20031"/>
                  <a:pt x="1722902" y="-1118"/>
                  <a:pt x="2013899" y="0"/>
                </a:cubicBezTo>
                <a:cubicBezTo>
                  <a:pt x="2304896" y="1118"/>
                  <a:pt x="2311252" y="23399"/>
                  <a:pt x="2527231" y="0"/>
                </a:cubicBezTo>
                <a:cubicBezTo>
                  <a:pt x="2743210" y="-23399"/>
                  <a:pt x="3013161" y="-2618"/>
                  <a:pt x="3220923" y="0"/>
                </a:cubicBezTo>
                <a:cubicBezTo>
                  <a:pt x="3428685" y="2618"/>
                  <a:pt x="3725956" y="-17309"/>
                  <a:pt x="4004795" y="0"/>
                </a:cubicBezTo>
                <a:cubicBezTo>
                  <a:pt x="4283634" y="17309"/>
                  <a:pt x="4406341" y="-13517"/>
                  <a:pt x="4518127" y="0"/>
                </a:cubicBezTo>
                <a:cubicBezTo>
                  <a:pt x="4629913" y="13517"/>
                  <a:pt x="5002750" y="-32516"/>
                  <a:pt x="5211819" y="0"/>
                </a:cubicBezTo>
                <a:cubicBezTo>
                  <a:pt x="5420888" y="32516"/>
                  <a:pt x="5482695" y="20799"/>
                  <a:pt x="5725150" y="0"/>
                </a:cubicBezTo>
                <a:cubicBezTo>
                  <a:pt x="5967605" y="-20799"/>
                  <a:pt x="6208436" y="-25793"/>
                  <a:pt x="6599202" y="0"/>
                </a:cubicBezTo>
                <a:cubicBezTo>
                  <a:pt x="6989968" y="25793"/>
                  <a:pt x="6934282" y="2257"/>
                  <a:pt x="7112534" y="0"/>
                </a:cubicBezTo>
                <a:cubicBezTo>
                  <a:pt x="7290786" y="-2257"/>
                  <a:pt x="7591637" y="26167"/>
                  <a:pt x="7806226" y="0"/>
                </a:cubicBezTo>
                <a:cubicBezTo>
                  <a:pt x="8020815" y="-26167"/>
                  <a:pt x="8643464" y="12541"/>
                  <a:pt x="9131177" y="0"/>
                </a:cubicBezTo>
                <a:cubicBezTo>
                  <a:pt x="9193337" y="-11868"/>
                  <a:pt x="9247415" y="53430"/>
                  <a:pt x="9244361" y="113184"/>
                </a:cubicBezTo>
                <a:cubicBezTo>
                  <a:pt x="9238261" y="272246"/>
                  <a:pt x="9251377" y="400218"/>
                  <a:pt x="9244361" y="565904"/>
                </a:cubicBezTo>
                <a:cubicBezTo>
                  <a:pt x="9253196" y="624400"/>
                  <a:pt x="9185835" y="687340"/>
                  <a:pt x="9131177" y="679088"/>
                </a:cubicBezTo>
                <a:cubicBezTo>
                  <a:pt x="8961234" y="681125"/>
                  <a:pt x="8577419" y="661931"/>
                  <a:pt x="8437485" y="679088"/>
                </a:cubicBezTo>
                <a:cubicBezTo>
                  <a:pt x="8297551" y="696245"/>
                  <a:pt x="8156920" y="695522"/>
                  <a:pt x="8014333" y="679088"/>
                </a:cubicBezTo>
                <a:cubicBezTo>
                  <a:pt x="7871746" y="662654"/>
                  <a:pt x="7612019" y="677059"/>
                  <a:pt x="7501001" y="679088"/>
                </a:cubicBezTo>
                <a:cubicBezTo>
                  <a:pt x="7389983" y="681117"/>
                  <a:pt x="6932183" y="691869"/>
                  <a:pt x="6717130" y="679088"/>
                </a:cubicBezTo>
                <a:cubicBezTo>
                  <a:pt x="6502077" y="666307"/>
                  <a:pt x="6200422" y="653819"/>
                  <a:pt x="5843078" y="679088"/>
                </a:cubicBezTo>
                <a:cubicBezTo>
                  <a:pt x="5485734" y="704357"/>
                  <a:pt x="5577157" y="691830"/>
                  <a:pt x="5329746" y="679088"/>
                </a:cubicBezTo>
                <a:cubicBezTo>
                  <a:pt x="5082335" y="666346"/>
                  <a:pt x="4981759" y="687641"/>
                  <a:pt x="4816414" y="679088"/>
                </a:cubicBezTo>
                <a:cubicBezTo>
                  <a:pt x="4651069" y="670535"/>
                  <a:pt x="4351071" y="684848"/>
                  <a:pt x="4122722" y="679088"/>
                </a:cubicBezTo>
                <a:cubicBezTo>
                  <a:pt x="3894373" y="673328"/>
                  <a:pt x="3858744" y="684690"/>
                  <a:pt x="3609391" y="679088"/>
                </a:cubicBezTo>
                <a:cubicBezTo>
                  <a:pt x="3360038" y="673486"/>
                  <a:pt x="3207327" y="657866"/>
                  <a:pt x="3096059" y="679088"/>
                </a:cubicBezTo>
                <a:cubicBezTo>
                  <a:pt x="2984791" y="700310"/>
                  <a:pt x="2625138" y="707674"/>
                  <a:pt x="2222007" y="679088"/>
                </a:cubicBezTo>
                <a:cubicBezTo>
                  <a:pt x="1818876" y="650502"/>
                  <a:pt x="1707097" y="706001"/>
                  <a:pt x="1347955" y="679088"/>
                </a:cubicBezTo>
                <a:cubicBezTo>
                  <a:pt x="988813" y="652175"/>
                  <a:pt x="988384" y="694600"/>
                  <a:pt x="834623" y="679088"/>
                </a:cubicBezTo>
                <a:cubicBezTo>
                  <a:pt x="680862" y="663576"/>
                  <a:pt x="451687" y="696948"/>
                  <a:pt x="113184" y="679088"/>
                </a:cubicBezTo>
                <a:cubicBezTo>
                  <a:pt x="52106" y="680766"/>
                  <a:pt x="-11199" y="634858"/>
                  <a:pt x="0" y="565904"/>
                </a:cubicBezTo>
                <a:cubicBezTo>
                  <a:pt x="15966" y="368833"/>
                  <a:pt x="14932" y="221724"/>
                  <a:pt x="0" y="113184"/>
                </a:cubicBezTo>
                <a:close/>
              </a:path>
              <a:path w="9244361" h="679088" stroke="0" extrusionOk="0">
                <a:moveTo>
                  <a:pt x="0" y="113184"/>
                </a:moveTo>
                <a:cubicBezTo>
                  <a:pt x="-1114" y="39217"/>
                  <a:pt x="48441" y="-2768"/>
                  <a:pt x="113184" y="0"/>
                </a:cubicBezTo>
                <a:cubicBezTo>
                  <a:pt x="320346" y="1871"/>
                  <a:pt x="601251" y="17083"/>
                  <a:pt x="806876" y="0"/>
                </a:cubicBezTo>
                <a:cubicBezTo>
                  <a:pt x="1012501" y="-17083"/>
                  <a:pt x="1198433" y="-3636"/>
                  <a:pt x="1320208" y="0"/>
                </a:cubicBezTo>
                <a:cubicBezTo>
                  <a:pt x="1441983" y="3636"/>
                  <a:pt x="1661627" y="-7893"/>
                  <a:pt x="1923720" y="0"/>
                </a:cubicBezTo>
                <a:cubicBezTo>
                  <a:pt x="2185813" y="7893"/>
                  <a:pt x="2384008" y="-36457"/>
                  <a:pt x="2707591" y="0"/>
                </a:cubicBezTo>
                <a:cubicBezTo>
                  <a:pt x="3031174" y="36457"/>
                  <a:pt x="3258719" y="32819"/>
                  <a:pt x="3401283" y="0"/>
                </a:cubicBezTo>
                <a:cubicBezTo>
                  <a:pt x="3543847" y="-32819"/>
                  <a:pt x="3792760" y="-25428"/>
                  <a:pt x="3914615" y="0"/>
                </a:cubicBezTo>
                <a:cubicBezTo>
                  <a:pt x="4036470" y="25428"/>
                  <a:pt x="4132684" y="12736"/>
                  <a:pt x="4337767" y="0"/>
                </a:cubicBezTo>
                <a:cubicBezTo>
                  <a:pt x="4542850" y="-12736"/>
                  <a:pt x="4814173" y="19909"/>
                  <a:pt x="5211819" y="0"/>
                </a:cubicBezTo>
                <a:cubicBezTo>
                  <a:pt x="5609465" y="-19909"/>
                  <a:pt x="5738347" y="-11078"/>
                  <a:pt x="5995690" y="0"/>
                </a:cubicBezTo>
                <a:cubicBezTo>
                  <a:pt x="6253033" y="11078"/>
                  <a:pt x="6418042" y="11986"/>
                  <a:pt x="6599202" y="0"/>
                </a:cubicBezTo>
                <a:cubicBezTo>
                  <a:pt x="6780362" y="-11986"/>
                  <a:pt x="6968664" y="-5387"/>
                  <a:pt x="7112534" y="0"/>
                </a:cubicBezTo>
                <a:cubicBezTo>
                  <a:pt x="7256404" y="5387"/>
                  <a:pt x="7569559" y="30007"/>
                  <a:pt x="7806226" y="0"/>
                </a:cubicBezTo>
                <a:cubicBezTo>
                  <a:pt x="8042893" y="-30007"/>
                  <a:pt x="8243728" y="-18550"/>
                  <a:pt x="8499917" y="0"/>
                </a:cubicBezTo>
                <a:cubicBezTo>
                  <a:pt x="8756106" y="18550"/>
                  <a:pt x="8882162" y="28568"/>
                  <a:pt x="9131177" y="0"/>
                </a:cubicBezTo>
                <a:cubicBezTo>
                  <a:pt x="9191288" y="8986"/>
                  <a:pt x="9246371" y="37065"/>
                  <a:pt x="9244361" y="113184"/>
                </a:cubicBezTo>
                <a:cubicBezTo>
                  <a:pt x="9264106" y="260919"/>
                  <a:pt x="9224570" y="459157"/>
                  <a:pt x="9244361" y="565904"/>
                </a:cubicBezTo>
                <a:cubicBezTo>
                  <a:pt x="9256170" y="629463"/>
                  <a:pt x="9190721" y="679037"/>
                  <a:pt x="9131177" y="679088"/>
                </a:cubicBezTo>
                <a:cubicBezTo>
                  <a:pt x="8912790" y="686261"/>
                  <a:pt x="8833605" y="654683"/>
                  <a:pt x="8617845" y="679088"/>
                </a:cubicBezTo>
                <a:cubicBezTo>
                  <a:pt x="8402085" y="703493"/>
                  <a:pt x="8119932" y="671849"/>
                  <a:pt x="7743793" y="679088"/>
                </a:cubicBezTo>
                <a:cubicBezTo>
                  <a:pt x="7367654" y="686327"/>
                  <a:pt x="7275859" y="662660"/>
                  <a:pt x="7140282" y="679088"/>
                </a:cubicBezTo>
                <a:cubicBezTo>
                  <a:pt x="7004705" y="695516"/>
                  <a:pt x="6723637" y="655040"/>
                  <a:pt x="6536770" y="679088"/>
                </a:cubicBezTo>
                <a:cubicBezTo>
                  <a:pt x="6349903" y="703136"/>
                  <a:pt x="6041670" y="703014"/>
                  <a:pt x="5843078" y="679088"/>
                </a:cubicBezTo>
                <a:cubicBezTo>
                  <a:pt x="5644486" y="655162"/>
                  <a:pt x="5189479" y="687443"/>
                  <a:pt x="4969026" y="679088"/>
                </a:cubicBezTo>
                <a:cubicBezTo>
                  <a:pt x="4748573" y="670733"/>
                  <a:pt x="4536890" y="676254"/>
                  <a:pt x="4275335" y="679088"/>
                </a:cubicBezTo>
                <a:cubicBezTo>
                  <a:pt x="4013780" y="681922"/>
                  <a:pt x="3956838" y="668451"/>
                  <a:pt x="3762003" y="679088"/>
                </a:cubicBezTo>
                <a:cubicBezTo>
                  <a:pt x="3567168" y="689725"/>
                  <a:pt x="3325226" y="643325"/>
                  <a:pt x="2978131" y="679088"/>
                </a:cubicBezTo>
                <a:cubicBezTo>
                  <a:pt x="2631036" y="714851"/>
                  <a:pt x="2611683" y="652424"/>
                  <a:pt x="2284439" y="679088"/>
                </a:cubicBezTo>
                <a:cubicBezTo>
                  <a:pt x="1957195" y="705752"/>
                  <a:pt x="1909602" y="685956"/>
                  <a:pt x="1680927" y="679088"/>
                </a:cubicBezTo>
                <a:cubicBezTo>
                  <a:pt x="1452252" y="672220"/>
                  <a:pt x="1196318" y="655599"/>
                  <a:pt x="806876" y="679088"/>
                </a:cubicBezTo>
                <a:cubicBezTo>
                  <a:pt x="417434" y="702577"/>
                  <a:pt x="303550" y="693522"/>
                  <a:pt x="113184" y="679088"/>
                </a:cubicBezTo>
                <a:cubicBezTo>
                  <a:pt x="42402" y="671719"/>
                  <a:pt x="-1630" y="631752"/>
                  <a:pt x="0" y="565904"/>
                </a:cubicBezTo>
                <a:cubicBezTo>
                  <a:pt x="4120" y="343926"/>
                  <a:pt x="5828" y="267234"/>
                  <a:pt x="0" y="113184"/>
                </a:cubicBezTo>
                <a:close/>
              </a:path>
            </a:pathLst>
          </a:custGeom>
          <a:solidFill>
            <a:srgbClr val="00FFCC"/>
          </a:solidFill>
          <a:ln w="38100">
            <a:solidFill>
              <a:srgbClr val="D1781B"/>
            </a:solidFill>
            <a:extLst>
              <a:ext uri="{C807C97D-BFC1-408E-A445-0C87EB9F89A2}">
                <ask:lineSketchStyleProps xmlns:ask="http://schemas.microsoft.com/office/drawing/2018/sketchyshapes" xmlns="" sd="32534351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srgbClr val="C00000"/>
                </a:solidFill>
              </a:rPr>
              <a:t>Ví dụ 2: Làm tròn số 45 đến hàng chục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9995BE8-0AEF-DD9D-7316-792DA402E051}"/>
              </a:ext>
            </a:extLst>
          </p:cNvPr>
          <p:cNvCxnSpPr>
            <a:cxnSpLocks/>
          </p:cNvCxnSpPr>
          <p:nvPr/>
        </p:nvCxnSpPr>
        <p:spPr>
          <a:xfrm>
            <a:off x="3390899" y="1864834"/>
            <a:ext cx="4805247" cy="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0C4EA8-63E9-D5A7-21D4-7E9BEE03E0C9}"/>
              </a:ext>
            </a:extLst>
          </p:cNvPr>
          <p:cNvCxnSpPr/>
          <p:nvPr/>
        </p:nvCxnSpPr>
        <p:spPr>
          <a:xfrm>
            <a:off x="3926071" y="1552293"/>
            <a:ext cx="0" cy="5153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17ACBC-561C-867E-4A88-194847CA8299}"/>
              </a:ext>
            </a:extLst>
          </p:cNvPr>
          <p:cNvCxnSpPr/>
          <p:nvPr/>
        </p:nvCxnSpPr>
        <p:spPr>
          <a:xfrm>
            <a:off x="4282852" y="1562811"/>
            <a:ext cx="0" cy="515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DFDDCA-DC04-4957-C14C-8FDB9E1DE2A7}"/>
              </a:ext>
            </a:extLst>
          </p:cNvPr>
          <p:cNvCxnSpPr/>
          <p:nvPr/>
        </p:nvCxnSpPr>
        <p:spPr>
          <a:xfrm>
            <a:off x="4595036" y="1552293"/>
            <a:ext cx="0" cy="515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F8C422-E1DA-83D8-8DF6-5C76BA86B8E5}"/>
              </a:ext>
            </a:extLst>
          </p:cNvPr>
          <p:cNvCxnSpPr/>
          <p:nvPr/>
        </p:nvCxnSpPr>
        <p:spPr>
          <a:xfrm>
            <a:off x="4907220" y="1573329"/>
            <a:ext cx="0" cy="515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F63E2D-89ED-21C0-44DF-EF65096D2397}"/>
              </a:ext>
            </a:extLst>
          </p:cNvPr>
          <p:cNvCxnSpPr/>
          <p:nvPr/>
        </p:nvCxnSpPr>
        <p:spPr>
          <a:xfrm>
            <a:off x="5230553" y="1562811"/>
            <a:ext cx="0" cy="515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36FDD7-4B7E-FEC5-6421-DBAF415E737D}"/>
              </a:ext>
            </a:extLst>
          </p:cNvPr>
          <p:cNvCxnSpPr/>
          <p:nvPr/>
        </p:nvCxnSpPr>
        <p:spPr>
          <a:xfrm>
            <a:off x="5587335" y="1562811"/>
            <a:ext cx="0" cy="515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FBA392-44F2-F9E7-97AC-C6811874443A}"/>
              </a:ext>
            </a:extLst>
          </p:cNvPr>
          <p:cNvCxnSpPr/>
          <p:nvPr/>
        </p:nvCxnSpPr>
        <p:spPr>
          <a:xfrm>
            <a:off x="5932967" y="1562811"/>
            <a:ext cx="0" cy="515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3E1749-ABE0-489A-0BA3-9084E0AF4D08}"/>
              </a:ext>
            </a:extLst>
          </p:cNvPr>
          <p:cNvCxnSpPr/>
          <p:nvPr/>
        </p:nvCxnSpPr>
        <p:spPr>
          <a:xfrm>
            <a:off x="6312047" y="1562811"/>
            <a:ext cx="0" cy="515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F20E96-C40C-CE07-861E-4E0E346BC1D7}"/>
              </a:ext>
            </a:extLst>
          </p:cNvPr>
          <p:cNvCxnSpPr/>
          <p:nvPr/>
        </p:nvCxnSpPr>
        <p:spPr>
          <a:xfrm>
            <a:off x="6679978" y="1562811"/>
            <a:ext cx="0" cy="515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BFD76B-B766-FFDC-123D-AA477355A833}"/>
              </a:ext>
            </a:extLst>
          </p:cNvPr>
          <p:cNvCxnSpPr/>
          <p:nvPr/>
        </p:nvCxnSpPr>
        <p:spPr>
          <a:xfrm>
            <a:off x="7047909" y="1562811"/>
            <a:ext cx="0" cy="51539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638E9C-122C-54AC-15E7-B001B28680A3}"/>
              </a:ext>
            </a:extLst>
          </p:cNvPr>
          <p:cNvCxnSpPr/>
          <p:nvPr/>
        </p:nvCxnSpPr>
        <p:spPr>
          <a:xfrm>
            <a:off x="7345116" y="1571520"/>
            <a:ext cx="0" cy="5153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B44720D-7360-7F10-306A-E540BA7FC9C8}"/>
              </a:ext>
            </a:extLst>
          </p:cNvPr>
          <p:cNvSpPr/>
          <p:nvPr/>
        </p:nvSpPr>
        <p:spPr>
          <a:xfrm>
            <a:off x="3691891" y="1983161"/>
            <a:ext cx="575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CA5642-E363-0D3E-057D-E8CEE2EE20A6}"/>
              </a:ext>
            </a:extLst>
          </p:cNvPr>
          <p:cNvSpPr/>
          <p:nvPr/>
        </p:nvSpPr>
        <p:spPr>
          <a:xfrm>
            <a:off x="5300558" y="1009495"/>
            <a:ext cx="575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EB638E-3563-F954-B662-33AB5EB363AE}"/>
              </a:ext>
            </a:extLst>
          </p:cNvPr>
          <p:cNvSpPr/>
          <p:nvPr/>
        </p:nvSpPr>
        <p:spPr>
          <a:xfrm>
            <a:off x="7154758" y="2076296"/>
            <a:ext cx="575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1C3FA9-56C6-F8BE-A2EF-D41205BDED4F}"/>
              </a:ext>
            </a:extLst>
          </p:cNvPr>
          <p:cNvCxnSpPr/>
          <p:nvPr/>
        </p:nvCxnSpPr>
        <p:spPr>
          <a:xfrm flipH="1">
            <a:off x="5586549" y="1355139"/>
            <a:ext cx="17417" cy="3744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276136E-19E2-9766-A719-AD9A026173E0}"/>
              </a:ext>
            </a:extLst>
          </p:cNvPr>
          <p:cNvSpPr txBox="1"/>
          <p:nvPr/>
        </p:nvSpPr>
        <p:spPr>
          <a:xfrm>
            <a:off x="1170878" y="2575932"/>
            <a:ext cx="1062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45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A5FAF4-DF31-4A01-D5BD-092FEDAD0969}"/>
              </a:ext>
            </a:extLst>
          </p:cNvPr>
          <p:cNvSpPr txBox="1"/>
          <p:nvPr/>
        </p:nvSpPr>
        <p:spPr>
          <a:xfrm>
            <a:off x="758282" y="3445726"/>
            <a:ext cx="1062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Quy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Khi làm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tròn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 số 45 đến hàng chục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ta 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được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50.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783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7" grpId="0"/>
      <p:bldP spid="19" grpId="0"/>
      <p:bldP spid="22" grpId="0"/>
      <p:bldP spid="26" grpId="0" build="p"/>
      <p:bldP spid="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3650C6B-6DC9-7928-E0FD-EF5A0A3DAE07}"/>
              </a:ext>
            </a:extLst>
          </p:cNvPr>
          <p:cNvSpPr/>
          <p:nvPr/>
        </p:nvSpPr>
        <p:spPr>
          <a:xfrm>
            <a:off x="1572322" y="182463"/>
            <a:ext cx="9244361" cy="679088"/>
          </a:xfrm>
          <a:custGeom>
            <a:avLst/>
            <a:gdLst>
              <a:gd name="connsiteX0" fmla="*/ 0 w 9244361"/>
              <a:gd name="connsiteY0" fmla="*/ 113184 h 679088"/>
              <a:gd name="connsiteX1" fmla="*/ 113184 w 9244361"/>
              <a:gd name="connsiteY1" fmla="*/ 0 h 679088"/>
              <a:gd name="connsiteX2" fmla="*/ 987236 w 9244361"/>
              <a:gd name="connsiteY2" fmla="*/ 0 h 679088"/>
              <a:gd name="connsiteX3" fmla="*/ 1410388 w 9244361"/>
              <a:gd name="connsiteY3" fmla="*/ 0 h 679088"/>
              <a:gd name="connsiteX4" fmla="*/ 2013899 w 9244361"/>
              <a:gd name="connsiteY4" fmla="*/ 0 h 679088"/>
              <a:gd name="connsiteX5" fmla="*/ 2527231 w 9244361"/>
              <a:gd name="connsiteY5" fmla="*/ 0 h 679088"/>
              <a:gd name="connsiteX6" fmla="*/ 3220923 w 9244361"/>
              <a:gd name="connsiteY6" fmla="*/ 0 h 679088"/>
              <a:gd name="connsiteX7" fmla="*/ 4004795 w 9244361"/>
              <a:gd name="connsiteY7" fmla="*/ 0 h 679088"/>
              <a:gd name="connsiteX8" fmla="*/ 4518127 w 9244361"/>
              <a:gd name="connsiteY8" fmla="*/ 0 h 679088"/>
              <a:gd name="connsiteX9" fmla="*/ 5211819 w 9244361"/>
              <a:gd name="connsiteY9" fmla="*/ 0 h 679088"/>
              <a:gd name="connsiteX10" fmla="*/ 5725150 w 9244361"/>
              <a:gd name="connsiteY10" fmla="*/ 0 h 679088"/>
              <a:gd name="connsiteX11" fmla="*/ 6599202 w 9244361"/>
              <a:gd name="connsiteY11" fmla="*/ 0 h 679088"/>
              <a:gd name="connsiteX12" fmla="*/ 7112534 w 9244361"/>
              <a:gd name="connsiteY12" fmla="*/ 0 h 679088"/>
              <a:gd name="connsiteX13" fmla="*/ 7806226 w 9244361"/>
              <a:gd name="connsiteY13" fmla="*/ 0 h 679088"/>
              <a:gd name="connsiteX14" fmla="*/ 9131177 w 9244361"/>
              <a:gd name="connsiteY14" fmla="*/ 0 h 679088"/>
              <a:gd name="connsiteX15" fmla="*/ 9244361 w 9244361"/>
              <a:gd name="connsiteY15" fmla="*/ 113184 h 679088"/>
              <a:gd name="connsiteX16" fmla="*/ 9244361 w 9244361"/>
              <a:gd name="connsiteY16" fmla="*/ 565904 h 679088"/>
              <a:gd name="connsiteX17" fmla="*/ 9131177 w 9244361"/>
              <a:gd name="connsiteY17" fmla="*/ 679088 h 679088"/>
              <a:gd name="connsiteX18" fmla="*/ 8437485 w 9244361"/>
              <a:gd name="connsiteY18" fmla="*/ 679088 h 679088"/>
              <a:gd name="connsiteX19" fmla="*/ 8014333 w 9244361"/>
              <a:gd name="connsiteY19" fmla="*/ 679088 h 679088"/>
              <a:gd name="connsiteX20" fmla="*/ 7501001 w 9244361"/>
              <a:gd name="connsiteY20" fmla="*/ 679088 h 679088"/>
              <a:gd name="connsiteX21" fmla="*/ 6717130 w 9244361"/>
              <a:gd name="connsiteY21" fmla="*/ 679088 h 679088"/>
              <a:gd name="connsiteX22" fmla="*/ 5843078 w 9244361"/>
              <a:gd name="connsiteY22" fmla="*/ 679088 h 679088"/>
              <a:gd name="connsiteX23" fmla="*/ 5329746 w 9244361"/>
              <a:gd name="connsiteY23" fmla="*/ 679088 h 679088"/>
              <a:gd name="connsiteX24" fmla="*/ 4816414 w 9244361"/>
              <a:gd name="connsiteY24" fmla="*/ 679088 h 679088"/>
              <a:gd name="connsiteX25" fmla="*/ 4122722 w 9244361"/>
              <a:gd name="connsiteY25" fmla="*/ 679088 h 679088"/>
              <a:gd name="connsiteX26" fmla="*/ 3609391 w 9244361"/>
              <a:gd name="connsiteY26" fmla="*/ 679088 h 679088"/>
              <a:gd name="connsiteX27" fmla="*/ 3096059 w 9244361"/>
              <a:gd name="connsiteY27" fmla="*/ 679088 h 679088"/>
              <a:gd name="connsiteX28" fmla="*/ 2222007 w 9244361"/>
              <a:gd name="connsiteY28" fmla="*/ 679088 h 679088"/>
              <a:gd name="connsiteX29" fmla="*/ 1347955 w 9244361"/>
              <a:gd name="connsiteY29" fmla="*/ 679088 h 679088"/>
              <a:gd name="connsiteX30" fmla="*/ 834623 w 9244361"/>
              <a:gd name="connsiteY30" fmla="*/ 679088 h 679088"/>
              <a:gd name="connsiteX31" fmla="*/ 113184 w 9244361"/>
              <a:gd name="connsiteY31" fmla="*/ 679088 h 679088"/>
              <a:gd name="connsiteX32" fmla="*/ 0 w 9244361"/>
              <a:gd name="connsiteY32" fmla="*/ 565904 h 679088"/>
              <a:gd name="connsiteX33" fmla="*/ 0 w 9244361"/>
              <a:gd name="connsiteY33" fmla="*/ 113184 h 67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244361" h="679088" fill="none" extrusionOk="0">
                <a:moveTo>
                  <a:pt x="0" y="113184"/>
                </a:moveTo>
                <a:cubicBezTo>
                  <a:pt x="-12365" y="51482"/>
                  <a:pt x="63782" y="7608"/>
                  <a:pt x="113184" y="0"/>
                </a:cubicBezTo>
                <a:cubicBezTo>
                  <a:pt x="308476" y="5137"/>
                  <a:pt x="556248" y="35792"/>
                  <a:pt x="987236" y="0"/>
                </a:cubicBezTo>
                <a:cubicBezTo>
                  <a:pt x="1418224" y="-35792"/>
                  <a:pt x="1275577" y="20031"/>
                  <a:pt x="1410388" y="0"/>
                </a:cubicBezTo>
                <a:cubicBezTo>
                  <a:pt x="1545199" y="-20031"/>
                  <a:pt x="1722902" y="-1118"/>
                  <a:pt x="2013899" y="0"/>
                </a:cubicBezTo>
                <a:cubicBezTo>
                  <a:pt x="2304896" y="1118"/>
                  <a:pt x="2311252" y="23399"/>
                  <a:pt x="2527231" y="0"/>
                </a:cubicBezTo>
                <a:cubicBezTo>
                  <a:pt x="2743210" y="-23399"/>
                  <a:pt x="3013161" y="-2618"/>
                  <a:pt x="3220923" y="0"/>
                </a:cubicBezTo>
                <a:cubicBezTo>
                  <a:pt x="3428685" y="2618"/>
                  <a:pt x="3725956" y="-17309"/>
                  <a:pt x="4004795" y="0"/>
                </a:cubicBezTo>
                <a:cubicBezTo>
                  <a:pt x="4283634" y="17309"/>
                  <a:pt x="4406341" y="-13517"/>
                  <a:pt x="4518127" y="0"/>
                </a:cubicBezTo>
                <a:cubicBezTo>
                  <a:pt x="4629913" y="13517"/>
                  <a:pt x="5002750" y="-32516"/>
                  <a:pt x="5211819" y="0"/>
                </a:cubicBezTo>
                <a:cubicBezTo>
                  <a:pt x="5420888" y="32516"/>
                  <a:pt x="5482695" y="20799"/>
                  <a:pt x="5725150" y="0"/>
                </a:cubicBezTo>
                <a:cubicBezTo>
                  <a:pt x="5967605" y="-20799"/>
                  <a:pt x="6208436" y="-25793"/>
                  <a:pt x="6599202" y="0"/>
                </a:cubicBezTo>
                <a:cubicBezTo>
                  <a:pt x="6989968" y="25793"/>
                  <a:pt x="6934282" y="2257"/>
                  <a:pt x="7112534" y="0"/>
                </a:cubicBezTo>
                <a:cubicBezTo>
                  <a:pt x="7290786" y="-2257"/>
                  <a:pt x="7591637" y="26167"/>
                  <a:pt x="7806226" y="0"/>
                </a:cubicBezTo>
                <a:cubicBezTo>
                  <a:pt x="8020815" y="-26167"/>
                  <a:pt x="8643464" y="12541"/>
                  <a:pt x="9131177" y="0"/>
                </a:cubicBezTo>
                <a:cubicBezTo>
                  <a:pt x="9193337" y="-11868"/>
                  <a:pt x="9247415" y="53430"/>
                  <a:pt x="9244361" y="113184"/>
                </a:cubicBezTo>
                <a:cubicBezTo>
                  <a:pt x="9238261" y="272246"/>
                  <a:pt x="9251377" y="400218"/>
                  <a:pt x="9244361" y="565904"/>
                </a:cubicBezTo>
                <a:cubicBezTo>
                  <a:pt x="9253196" y="624400"/>
                  <a:pt x="9185835" y="687340"/>
                  <a:pt x="9131177" y="679088"/>
                </a:cubicBezTo>
                <a:cubicBezTo>
                  <a:pt x="8961234" y="681125"/>
                  <a:pt x="8577419" y="661931"/>
                  <a:pt x="8437485" y="679088"/>
                </a:cubicBezTo>
                <a:cubicBezTo>
                  <a:pt x="8297551" y="696245"/>
                  <a:pt x="8156920" y="695522"/>
                  <a:pt x="8014333" y="679088"/>
                </a:cubicBezTo>
                <a:cubicBezTo>
                  <a:pt x="7871746" y="662654"/>
                  <a:pt x="7612019" y="677059"/>
                  <a:pt x="7501001" y="679088"/>
                </a:cubicBezTo>
                <a:cubicBezTo>
                  <a:pt x="7389983" y="681117"/>
                  <a:pt x="6932183" y="691869"/>
                  <a:pt x="6717130" y="679088"/>
                </a:cubicBezTo>
                <a:cubicBezTo>
                  <a:pt x="6502077" y="666307"/>
                  <a:pt x="6200422" y="653819"/>
                  <a:pt x="5843078" y="679088"/>
                </a:cubicBezTo>
                <a:cubicBezTo>
                  <a:pt x="5485734" y="704357"/>
                  <a:pt x="5577157" y="691830"/>
                  <a:pt x="5329746" y="679088"/>
                </a:cubicBezTo>
                <a:cubicBezTo>
                  <a:pt x="5082335" y="666346"/>
                  <a:pt x="4981759" y="687641"/>
                  <a:pt x="4816414" y="679088"/>
                </a:cubicBezTo>
                <a:cubicBezTo>
                  <a:pt x="4651069" y="670535"/>
                  <a:pt x="4351071" y="684848"/>
                  <a:pt x="4122722" y="679088"/>
                </a:cubicBezTo>
                <a:cubicBezTo>
                  <a:pt x="3894373" y="673328"/>
                  <a:pt x="3858744" y="684690"/>
                  <a:pt x="3609391" y="679088"/>
                </a:cubicBezTo>
                <a:cubicBezTo>
                  <a:pt x="3360038" y="673486"/>
                  <a:pt x="3207327" y="657866"/>
                  <a:pt x="3096059" y="679088"/>
                </a:cubicBezTo>
                <a:cubicBezTo>
                  <a:pt x="2984791" y="700310"/>
                  <a:pt x="2625138" y="707674"/>
                  <a:pt x="2222007" y="679088"/>
                </a:cubicBezTo>
                <a:cubicBezTo>
                  <a:pt x="1818876" y="650502"/>
                  <a:pt x="1707097" y="706001"/>
                  <a:pt x="1347955" y="679088"/>
                </a:cubicBezTo>
                <a:cubicBezTo>
                  <a:pt x="988813" y="652175"/>
                  <a:pt x="988384" y="694600"/>
                  <a:pt x="834623" y="679088"/>
                </a:cubicBezTo>
                <a:cubicBezTo>
                  <a:pt x="680862" y="663576"/>
                  <a:pt x="451687" y="696948"/>
                  <a:pt x="113184" y="679088"/>
                </a:cubicBezTo>
                <a:cubicBezTo>
                  <a:pt x="52106" y="680766"/>
                  <a:pt x="-11199" y="634858"/>
                  <a:pt x="0" y="565904"/>
                </a:cubicBezTo>
                <a:cubicBezTo>
                  <a:pt x="15966" y="368833"/>
                  <a:pt x="14932" y="221724"/>
                  <a:pt x="0" y="113184"/>
                </a:cubicBezTo>
                <a:close/>
              </a:path>
              <a:path w="9244361" h="679088" stroke="0" extrusionOk="0">
                <a:moveTo>
                  <a:pt x="0" y="113184"/>
                </a:moveTo>
                <a:cubicBezTo>
                  <a:pt x="-1114" y="39217"/>
                  <a:pt x="48441" y="-2768"/>
                  <a:pt x="113184" y="0"/>
                </a:cubicBezTo>
                <a:cubicBezTo>
                  <a:pt x="320346" y="1871"/>
                  <a:pt x="601251" y="17083"/>
                  <a:pt x="806876" y="0"/>
                </a:cubicBezTo>
                <a:cubicBezTo>
                  <a:pt x="1012501" y="-17083"/>
                  <a:pt x="1198433" y="-3636"/>
                  <a:pt x="1320208" y="0"/>
                </a:cubicBezTo>
                <a:cubicBezTo>
                  <a:pt x="1441983" y="3636"/>
                  <a:pt x="1661627" y="-7893"/>
                  <a:pt x="1923720" y="0"/>
                </a:cubicBezTo>
                <a:cubicBezTo>
                  <a:pt x="2185813" y="7893"/>
                  <a:pt x="2384008" y="-36457"/>
                  <a:pt x="2707591" y="0"/>
                </a:cubicBezTo>
                <a:cubicBezTo>
                  <a:pt x="3031174" y="36457"/>
                  <a:pt x="3258719" y="32819"/>
                  <a:pt x="3401283" y="0"/>
                </a:cubicBezTo>
                <a:cubicBezTo>
                  <a:pt x="3543847" y="-32819"/>
                  <a:pt x="3792760" y="-25428"/>
                  <a:pt x="3914615" y="0"/>
                </a:cubicBezTo>
                <a:cubicBezTo>
                  <a:pt x="4036470" y="25428"/>
                  <a:pt x="4132684" y="12736"/>
                  <a:pt x="4337767" y="0"/>
                </a:cubicBezTo>
                <a:cubicBezTo>
                  <a:pt x="4542850" y="-12736"/>
                  <a:pt x="4814173" y="19909"/>
                  <a:pt x="5211819" y="0"/>
                </a:cubicBezTo>
                <a:cubicBezTo>
                  <a:pt x="5609465" y="-19909"/>
                  <a:pt x="5738347" y="-11078"/>
                  <a:pt x="5995690" y="0"/>
                </a:cubicBezTo>
                <a:cubicBezTo>
                  <a:pt x="6253033" y="11078"/>
                  <a:pt x="6418042" y="11986"/>
                  <a:pt x="6599202" y="0"/>
                </a:cubicBezTo>
                <a:cubicBezTo>
                  <a:pt x="6780362" y="-11986"/>
                  <a:pt x="6968664" y="-5387"/>
                  <a:pt x="7112534" y="0"/>
                </a:cubicBezTo>
                <a:cubicBezTo>
                  <a:pt x="7256404" y="5387"/>
                  <a:pt x="7569559" y="30007"/>
                  <a:pt x="7806226" y="0"/>
                </a:cubicBezTo>
                <a:cubicBezTo>
                  <a:pt x="8042893" y="-30007"/>
                  <a:pt x="8243728" y="-18550"/>
                  <a:pt x="8499917" y="0"/>
                </a:cubicBezTo>
                <a:cubicBezTo>
                  <a:pt x="8756106" y="18550"/>
                  <a:pt x="8882162" y="28568"/>
                  <a:pt x="9131177" y="0"/>
                </a:cubicBezTo>
                <a:cubicBezTo>
                  <a:pt x="9191288" y="8986"/>
                  <a:pt x="9246371" y="37065"/>
                  <a:pt x="9244361" y="113184"/>
                </a:cubicBezTo>
                <a:cubicBezTo>
                  <a:pt x="9264106" y="260919"/>
                  <a:pt x="9224570" y="459157"/>
                  <a:pt x="9244361" y="565904"/>
                </a:cubicBezTo>
                <a:cubicBezTo>
                  <a:pt x="9256170" y="629463"/>
                  <a:pt x="9190721" y="679037"/>
                  <a:pt x="9131177" y="679088"/>
                </a:cubicBezTo>
                <a:cubicBezTo>
                  <a:pt x="8912790" y="686261"/>
                  <a:pt x="8833605" y="654683"/>
                  <a:pt x="8617845" y="679088"/>
                </a:cubicBezTo>
                <a:cubicBezTo>
                  <a:pt x="8402085" y="703493"/>
                  <a:pt x="8119932" y="671849"/>
                  <a:pt x="7743793" y="679088"/>
                </a:cubicBezTo>
                <a:cubicBezTo>
                  <a:pt x="7367654" y="686327"/>
                  <a:pt x="7275859" y="662660"/>
                  <a:pt x="7140282" y="679088"/>
                </a:cubicBezTo>
                <a:cubicBezTo>
                  <a:pt x="7004705" y="695516"/>
                  <a:pt x="6723637" y="655040"/>
                  <a:pt x="6536770" y="679088"/>
                </a:cubicBezTo>
                <a:cubicBezTo>
                  <a:pt x="6349903" y="703136"/>
                  <a:pt x="6041670" y="703014"/>
                  <a:pt x="5843078" y="679088"/>
                </a:cubicBezTo>
                <a:cubicBezTo>
                  <a:pt x="5644486" y="655162"/>
                  <a:pt x="5189479" y="687443"/>
                  <a:pt x="4969026" y="679088"/>
                </a:cubicBezTo>
                <a:cubicBezTo>
                  <a:pt x="4748573" y="670733"/>
                  <a:pt x="4536890" y="676254"/>
                  <a:pt x="4275335" y="679088"/>
                </a:cubicBezTo>
                <a:cubicBezTo>
                  <a:pt x="4013780" y="681922"/>
                  <a:pt x="3956838" y="668451"/>
                  <a:pt x="3762003" y="679088"/>
                </a:cubicBezTo>
                <a:cubicBezTo>
                  <a:pt x="3567168" y="689725"/>
                  <a:pt x="3325226" y="643325"/>
                  <a:pt x="2978131" y="679088"/>
                </a:cubicBezTo>
                <a:cubicBezTo>
                  <a:pt x="2631036" y="714851"/>
                  <a:pt x="2611683" y="652424"/>
                  <a:pt x="2284439" y="679088"/>
                </a:cubicBezTo>
                <a:cubicBezTo>
                  <a:pt x="1957195" y="705752"/>
                  <a:pt x="1909602" y="685956"/>
                  <a:pt x="1680927" y="679088"/>
                </a:cubicBezTo>
                <a:cubicBezTo>
                  <a:pt x="1452252" y="672220"/>
                  <a:pt x="1196318" y="655599"/>
                  <a:pt x="806876" y="679088"/>
                </a:cubicBezTo>
                <a:cubicBezTo>
                  <a:pt x="417434" y="702577"/>
                  <a:pt x="303550" y="693522"/>
                  <a:pt x="113184" y="679088"/>
                </a:cubicBezTo>
                <a:cubicBezTo>
                  <a:pt x="42402" y="671719"/>
                  <a:pt x="-1630" y="631752"/>
                  <a:pt x="0" y="565904"/>
                </a:cubicBezTo>
                <a:cubicBezTo>
                  <a:pt x="4120" y="343926"/>
                  <a:pt x="5828" y="267234"/>
                  <a:pt x="0" y="113184"/>
                </a:cubicBezTo>
                <a:close/>
              </a:path>
            </a:pathLst>
          </a:custGeom>
          <a:solidFill>
            <a:srgbClr val="00FFCC"/>
          </a:solidFill>
          <a:ln w="38100">
            <a:solidFill>
              <a:srgbClr val="D1781B"/>
            </a:solidFill>
            <a:extLst>
              <a:ext uri="{C807C97D-BFC1-408E-A445-0C87EB9F89A2}">
                <ask:lineSketchStyleProps xmlns:ask="http://schemas.microsoft.com/office/drawing/2018/sketchyshapes" xmlns="" sd="32534351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srgbClr val="C00000"/>
                </a:solidFill>
              </a:rPr>
              <a:t>Ví dụ 3: Làm tròn số 234, 279 đến hàng trăm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710852-8102-AE4C-D607-04D2CD08D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71" y="1312127"/>
            <a:ext cx="9253770" cy="14536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7B6429-5623-498B-7CBD-F6D2B0C38670}"/>
              </a:ext>
            </a:extLst>
          </p:cNvPr>
          <p:cNvSpPr txBox="1"/>
          <p:nvPr/>
        </p:nvSpPr>
        <p:spPr>
          <a:xfrm>
            <a:off x="981307" y="2888166"/>
            <a:ext cx="10627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/>
              <a:t>Ta </a:t>
            </a:r>
            <a:r>
              <a:rPr lang="en-US" sz="3200" b="1" dirty="0" err="1"/>
              <a:t>thấy</a:t>
            </a:r>
            <a:r>
              <a:rPr lang="en-US" sz="3200" b="1" dirty="0"/>
              <a:t>: </a:t>
            </a:r>
            <a:r>
              <a:rPr lang="en-US" sz="3200" b="1" dirty="0" err="1"/>
              <a:t>Số</a:t>
            </a:r>
            <a:r>
              <a:rPr lang="en-US" sz="3200" b="1" dirty="0"/>
              <a:t> 234 </a:t>
            </a:r>
            <a:r>
              <a:rPr lang="en-US" sz="3200" b="1" dirty="0" err="1"/>
              <a:t>gần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200 </a:t>
            </a:r>
            <a:r>
              <a:rPr lang="en-US" sz="3200" b="1" dirty="0" err="1"/>
              <a:t>hơn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300.</a:t>
            </a:r>
          </a:p>
          <a:p>
            <a:r>
              <a:rPr lang="en-US" sz="3200" b="1" dirty="0" err="1"/>
              <a:t>Vậy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234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trăm</a:t>
            </a:r>
            <a:r>
              <a:rPr lang="en-US" sz="3200" b="1" dirty="0"/>
              <a:t>, ta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200.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4510B-1959-E0C2-5DA6-BA7482D42C22}"/>
              </a:ext>
            </a:extLst>
          </p:cNvPr>
          <p:cNvSpPr txBox="1"/>
          <p:nvPr/>
        </p:nvSpPr>
        <p:spPr>
          <a:xfrm>
            <a:off x="959004" y="4070195"/>
            <a:ext cx="10627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/>
              <a:t>Ta </a:t>
            </a:r>
            <a:r>
              <a:rPr lang="en-US" sz="3200" b="1" dirty="0" err="1"/>
              <a:t>thấy</a:t>
            </a:r>
            <a:r>
              <a:rPr lang="en-US" sz="3200" b="1" dirty="0"/>
              <a:t>: </a:t>
            </a:r>
            <a:r>
              <a:rPr lang="en-US" sz="3200" b="1" dirty="0" err="1"/>
              <a:t>Số</a:t>
            </a:r>
            <a:r>
              <a:rPr lang="en-US" sz="3200" b="1" dirty="0"/>
              <a:t> 279 </a:t>
            </a:r>
            <a:r>
              <a:rPr lang="en-US" sz="3200" b="1" dirty="0" err="1"/>
              <a:t>gần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300 </a:t>
            </a:r>
            <a:r>
              <a:rPr lang="en-US" sz="3200" b="1" dirty="0" err="1"/>
              <a:t>hơn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200.</a:t>
            </a:r>
          </a:p>
          <a:p>
            <a:r>
              <a:rPr lang="en-US" sz="3200" b="1" dirty="0" err="1"/>
              <a:t>Vậy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279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trăm</a:t>
            </a:r>
            <a:r>
              <a:rPr lang="en-US" sz="3200" b="1" dirty="0"/>
              <a:t>, ta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300.</a:t>
            </a:r>
          </a:p>
        </p:txBody>
      </p:sp>
    </p:spTree>
    <p:extLst>
      <p:ext uri="{BB962C8B-B14F-4D97-AF65-F5344CB8AC3E}">
        <p14:creationId xmlns:p14="http://schemas.microsoft.com/office/powerpoint/2010/main" val="3721257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6" grpId="0" build="p"/>
      <p:bldP spid="18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475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Times New Roman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30</cp:revision>
  <dcterms:created xsi:type="dcterms:W3CDTF">2023-01-27T08:07:44Z</dcterms:created>
  <dcterms:modified xsi:type="dcterms:W3CDTF">2025-02-19T06:59:13Z</dcterms:modified>
</cp:coreProperties>
</file>