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05" r:id="rId3"/>
  </p:sldMasterIdLst>
  <p:notesMasterIdLst>
    <p:notesMasterId r:id="rId19"/>
  </p:notesMasterIdLst>
  <p:sldIdLst>
    <p:sldId id="314" r:id="rId4"/>
    <p:sldId id="257" r:id="rId5"/>
    <p:sldId id="357" r:id="rId6"/>
    <p:sldId id="401" r:id="rId7"/>
    <p:sldId id="398" r:id="rId8"/>
    <p:sldId id="4364" r:id="rId9"/>
    <p:sldId id="403" r:id="rId10"/>
    <p:sldId id="397" r:id="rId11"/>
    <p:sldId id="4365" r:id="rId12"/>
    <p:sldId id="4366" r:id="rId13"/>
    <p:sldId id="402" r:id="rId14"/>
    <p:sldId id="405" r:id="rId15"/>
    <p:sldId id="270" r:id="rId16"/>
    <p:sldId id="4367" r:id="rId17"/>
    <p:sldId id="4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3DEF4-6086-472A-AEA5-52EC020CC2E0}"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CD57A-90BD-4051-968B-5BB0806A6051}" type="slidenum">
              <a:rPr lang="en-US" smtClean="0"/>
              <a:t>‹#›</a:t>
            </a:fld>
            <a:endParaRPr lang="en-US"/>
          </a:p>
        </p:txBody>
      </p:sp>
    </p:spTree>
    <p:extLst>
      <p:ext uri="{BB962C8B-B14F-4D97-AF65-F5344CB8AC3E}">
        <p14:creationId xmlns:p14="http://schemas.microsoft.com/office/powerpoint/2010/main" val="159004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7"/>
        <p:cNvGrpSpPr/>
        <p:nvPr/>
      </p:nvGrpSpPr>
      <p:grpSpPr>
        <a:xfrm>
          <a:off x="0" y="0"/>
          <a:ext cx="0" cy="0"/>
          <a:chOff x="0" y="0"/>
          <a:chExt cx="0" cy="0"/>
        </a:xfrm>
      </p:grpSpPr>
      <p:sp>
        <p:nvSpPr>
          <p:cNvPr id="3658" name="Google Shape;36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9" name="Google Shape;36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7BA-F0EE-481C-8414-4820286520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51A167-2CBB-414D-8046-E74008B05B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BF5E29-C536-45C0-91B7-AFBBF0206320}"/>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2/19/2025</a:t>
            </a:fld>
            <a:endParaRPr lang="en-US"/>
          </a:p>
        </p:txBody>
      </p:sp>
      <p:sp>
        <p:nvSpPr>
          <p:cNvPr id="5" name="Footer Placeholder 4">
            <a:extLst>
              <a:ext uri="{FF2B5EF4-FFF2-40B4-BE49-F238E27FC236}">
                <a16:creationId xmlns:a16="http://schemas.microsoft.com/office/drawing/2014/main" id="{D515AB65-B826-40CA-AA7C-20FEFB585C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8EE79F-62A3-40E3-9AEE-C4903487C205}"/>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pic>
        <p:nvPicPr>
          <p:cNvPr id="9" name="Picture 8">
            <a:extLst>
              <a:ext uri="{FF2B5EF4-FFF2-40B4-BE49-F238E27FC236}">
                <a16:creationId xmlns:a16="http://schemas.microsoft.com/office/drawing/2014/main" id="{C669EF4C-3238-4F9B-A69F-AA746B8CA12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62466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903B-BA7B-44E5-88A8-987BB6EF4F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F2513-DBCB-46EA-A49D-0F611B03155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20F2A-9FB9-4226-8B91-47D8644278D4}"/>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2/19/2025</a:t>
            </a:fld>
            <a:endParaRPr lang="en-US"/>
          </a:p>
        </p:txBody>
      </p:sp>
      <p:sp>
        <p:nvSpPr>
          <p:cNvPr id="5" name="Footer Placeholder 4">
            <a:extLst>
              <a:ext uri="{FF2B5EF4-FFF2-40B4-BE49-F238E27FC236}">
                <a16:creationId xmlns:a16="http://schemas.microsoft.com/office/drawing/2014/main" id="{B1EEA8EC-EF64-498F-872C-60F7256FA6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601DFE-85A4-4CFD-AD70-75EC70FB7D21}"/>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230404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C9DA10-B528-4B1A-BC76-BB1E494B58B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BD0E67-98C4-445A-A237-B0CC232AB0C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3119A-3212-40C4-8708-DD6EC294A6AF}"/>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2/19/2025</a:t>
            </a:fld>
            <a:endParaRPr lang="en-US"/>
          </a:p>
        </p:txBody>
      </p:sp>
      <p:sp>
        <p:nvSpPr>
          <p:cNvPr id="5" name="Footer Placeholder 4">
            <a:extLst>
              <a:ext uri="{FF2B5EF4-FFF2-40B4-BE49-F238E27FC236}">
                <a16:creationId xmlns:a16="http://schemas.microsoft.com/office/drawing/2014/main" id="{E249B11E-2B5D-4F3C-BDB1-4F46E8469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06CA95-88A2-4023-B200-387B27A8FCC5}"/>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261042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392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749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065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217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495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911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250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32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62026-03CA-42EC-811C-6E842E0E1A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D5E14F-03B7-4C3C-A6EF-21BDDA210B1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D8BF5-C4F1-4256-A698-63500CDDC80C}"/>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2/19/2025</a:t>
            </a:fld>
            <a:endParaRPr lang="en-US"/>
          </a:p>
        </p:txBody>
      </p:sp>
      <p:sp>
        <p:nvSpPr>
          <p:cNvPr id="5" name="Footer Placeholder 4">
            <a:extLst>
              <a:ext uri="{FF2B5EF4-FFF2-40B4-BE49-F238E27FC236}">
                <a16:creationId xmlns:a16="http://schemas.microsoft.com/office/drawing/2014/main" id="{46CDB0CE-5751-4EEE-9703-990A112B6E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0414BC-B7CC-467B-9F0E-8F5E3D7824FF}"/>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796418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831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48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31085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31244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659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73870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2/19/2025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15282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2/19/2025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72347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2/19/2025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261533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2/19/2025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33804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5454-DD1C-4357-B6BE-39396C36AA5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87DB66-DDAC-42D0-8FE0-D1E9222945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F58C61-F232-4F12-A0CF-5017F9FD4D41}"/>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2/19/2025</a:t>
            </a:fld>
            <a:endParaRPr lang="en-US"/>
          </a:p>
        </p:txBody>
      </p:sp>
      <p:sp>
        <p:nvSpPr>
          <p:cNvPr id="5" name="Footer Placeholder 4">
            <a:extLst>
              <a:ext uri="{FF2B5EF4-FFF2-40B4-BE49-F238E27FC236}">
                <a16:creationId xmlns:a16="http://schemas.microsoft.com/office/drawing/2014/main" id="{EE3F3ABD-9CF1-41E9-8DD2-D7C23D6DFB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B33BC6-16D5-4AED-A166-41E5708CFB94}"/>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2373016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2/19/2025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06316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2/19/2025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77152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2/19/2025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771832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2/19/2025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97722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2/19/2025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224672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2/19/2025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868539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2/19/2025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7458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89A3-9E67-4B31-97E5-BF3636AE61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5FC60DA-5757-49C2-93DF-B70BE27346B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AC01BB-EE7D-44E7-84EA-91CD79409E0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345779-1B7C-4296-8140-AB85A04B055C}"/>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2/19/2025</a:t>
            </a:fld>
            <a:endParaRPr lang="en-US"/>
          </a:p>
        </p:txBody>
      </p:sp>
      <p:sp>
        <p:nvSpPr>
          <p:cNvPr id="6" name="Footer Placeholder 5">
            <a:extLst>
              <a:ext uri="{FF2B5EF4-FFF2-40B4-BE49-F238E27FC236}">
                <a16:creationId xmlns:a16="http://schemas.microsoft.com/office/drawing/2014/main" id="{9408C5D4-2012-4863-B413-4632E7A484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5CEB040-CBAC-40AC-8759-184D5ED82260}"/>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120356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07BA-4431-4C80-8BCE-1EACF968723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1E31306-3E54-4A9F-8A06-8A3F2DF50D3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8F5781-30EE-4EB5-9709-D4718345756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CB3AD9-C0B6-4FCE-9409-9EF333504F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7D3042-22AE-4547-89D6-CE93B3A5E91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46962E-BBA6-45AF-875C-75A5A7923F73}"/>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2/19/2025</a:t>
            </a:fld>
            <a:endParaRPr lang="en-US"/>
          </a:p>
        </p:txBody>
      </p:sp>
      <p:sp>
        <p:nvSpPr>
          <p:cNvPr id="8" name="Footer Placeholder 7">
            <a:extLst>
              <a:ext uri="{FF2B5EF4-FFF2-40B4-BE49-F238E27FC236}">
                <a16:creationId xmlns:a16="http://schemas.microsoft.com/office/drawing/2014/main" id="{28402E3D-96E2-4BC9-A5B6-52579AB7D0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C297B3F-C47A-44E3-BA72-9456DBC16B6B}"/>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425261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656B-FFA6-4695-983B-427AF9B950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15C2F71-0DFF-4DF0-9149-712774952109}"/>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2/19/2025</a:t>
            </a:fld>
            <a:endParaRPr lang="en-US"/>
          </a:p>
        </p:txBody>
      </p:sp>
      <p:sp>
        <p:nvSpPr>
          <p:cNvPr id="4" name="Footer Placeholder 3">
            <a:extLst>
              <a:ext uri="{FF2B5EF4-FFF2-40B4-BE49-F238E27FC236}">
                <a16:creationId xmlns:a16="http://schemas.microsoft.com/office/drawing/2014/main" id="{F0C4F4FB-FABE-4910-84FD-24291A6D9C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58C898-EDF6-4A24-B095-66DA6C345F21}"/>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384120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1CED77-BB16-4B75-A737-A4EEC6FAFF07}"/>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2/19/2025</a:t>
            </a:fld>
            <a:endParaRPr lang="en-US"/>
          </a:p>
        </p:txBody>
      </p:sp>
      <p:sp>
        <p:nvSpPr>
          <p:cNvPr id="3" name="Footer Placeholder 2">
            <a:extLst>
              <a:ext uri="{FF2B5EF4-FFF2-40B4-BE49-F238E27FC236}">
                <a16:creationId xmlns:a16="http://schemas.microsoft.com/office/drawing/2014/main" id="{920F014E-F7CE-4979-BB91-B3682D1118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253DFC4-89DC-4696-87FA-8F5B195031E4}"/>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242836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FA91-CBF9-4AE1-A60A-6113F79C49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8B685A-1459-4E01-B87A-CEF77AB55C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4FCF95-4369-4E2A-A291-52F918FC48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86CC2-978C-4E19-AA6C-DEADA4BB52F0}"/>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2/19/2025</a:t>
            </a:fld>
            <a:endParaRPr lang="en-US"/>
          </a:p>
        </p:txBody>
      </p:sp>
      <p:sp>
        <p:nvSpPr>
          <p:cNvPr id="6" name="Footer Placeholder 5">
            <a:extLst>
              <a:ext uri="{FF2B5EF4-FFF2-40B4-BE49-F238E27FC236}">
                <a16:creationId xmlns:a16="http://schemas.microsoft.com/office/drawing/2014/main" id="{7D79F12C-EFAE-47CC-8707-12D36D4EBA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4F0BB6A-DD91-4E3F-AABC-2D3ADCCABCEF}"/>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85425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4F7C-AFC7-49E8-BEF7-3604F5B438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BB3D25-2F03-455F-A4FF-3AA47AC3A2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3339EC-EC9F-492F-85E3-3C0CA861D99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A53127-8749-4CF2-B375-F5AE15CA5A1C}"/>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2/19/2025</a:t>
            </a:fld>
            <a:endParaRPr lang="en-US"/>
          </a:p>
        </p:txBody>
      </p:sp>
      <p:sp>
        <p:nvSpPr>
          <p:cNvPr id="6" name="Footer Placeholder 5">
            <a:extLst>
              <a:ext uri="{FF2B5EF4-FFF2-40B4-BE49-F238E27FC236}">
                <a16:creationId xmlns:a16="http://schemas.microsoft.com/office/drawing/2014/main" id="{E2C5E5B4-4409-4699-BDFF-72C46E669D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C776D45-8501-4A94-8474-028CAD1E0C34}"/>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4044433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F163BE-2FC4-497B-9D6A-8F384193FA7D}"/>
              </a:ext>
            </a:extLst>
          </p:cNvPr>
          <p:cNvPicPr>
            <a:picLocks noChangeAspect="1"/>
          </p:cNvPicPr>
          <p:nvPr userDrawn="1"/>
        </p:nvPicPr>
        <p:blipFill>
          <a:blip r:embed="rId23"/>
          <a:stretch>
            <a:fillRect/>
          </a:stretch>
        </p:blipFill>
        <p:spPr>
          <a:xfrm>
            <a:off x="0" y="0"/>
            <a:ext cx="12192000" cy="6858000"/>
          </a:xfrm>
          <a:prstGeom prst="rect">
            <a:avLst/>
          </a:prstGeom>
        </p:spPr>
      </p:pic>
    </p:spTree>
    <p:extLst>
      <p:ext uri="{BB962C8B-B14F-4D97-AF65-F5344CB8AC3E}">
        <p14:creationId xmlns:p14="http://schemas.microsoft.com/office/powerpoint/2010/main" val="3412696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8267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48378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 y="127"/>
            <a:ext cx="12191552" cy="685774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3589" y="1274274"/>
            <a:ext cx="8204824" cy="45662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15444" y="3937001"/>
            <a:ext cx="8561117" cy="282635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9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96"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9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2" y="816749"/>
            <a:ext cx="1308556"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217227" y="4902203"/>
            <a:ext cx="5586553" cy="1106665"/>
          </a:xfrm>
          <a:prstGeom prst="rect">
            <a:avLst/>
          </a:prstGeom>
          <a:noFill/>
        </p:spPr>
        <p:txBody>
          <a:bodyPr wrap="none" lIns="91324" tIns="45664" rIns="91324" bIns="45664">
            <a:spAutoFit/>
          </a:bodyPr>
          <a:lstStyle/>
          <a:p>
            <a:pPr algn="ctr">
              <a:defRPr/>
            </a:pPr>
            <a:r>
              <a:rPr lang="en-US" sz="65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TN&amp;XH</a:t>
            </a:r>
            <a:endParaRPr lang="vi-VN" sz="65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B35917-E62B-4F34-B4A5-CDE56548BBD6}"/>
              </a:ext>
            </a:extLst>
          </p:cNvPr>
          <p:cNvSpPr/>
          <p:nvPr/>
        </p:nvSpPr>
        <p:spPr>
          <a:xfrm>
            <a:off x="225287" y="341243"/>
            <a:ext cx="11741426" cy="6175513"/>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Hộp Văn bản 27">
            <a:extLst>
              <a:ext uri="{FF2B5EF4-FFF2-40B4-BE49-F238E27FC236}">
                <a16:creationId xmlns:a16="http://schemas.microsoft.com/office/drawing/2014/main" id="{279D30CF-05FC-4F31-A451-50EC25846686}"/>
              </a:ext>
            </a:extLst>
          </p:cNvPr>
          <p:cNvSpPr txBox="1"/>
          <p:nvPr/>
        </p:nvSpPr>
        <p:spPr>
          <a:xfrm>
            <a:off x="1011848" y="392701"/>
            <a:ext cx="9916640" cy="1200329"/>
          </a:xfrm>
          <a:prstGeom prst="rect">
            <a:avLst/>
          </a:prstGeom>
          <a:noFill/>
        </p:spPr>
        <p:txBody>
          <a:bodyPr wrap="square">
            <a:spAutoFit/>
          </a:bodyPr>
          <a:lstStyle/>
          <a:p>
            <a:pPr marL="0" marR="0" lvl="0" indent="0" algn="just" defTabSz="685800" rtl="0" eaLnBrk="1" fontAlgn="auto" latinLnBrk="0" hangingPunct="1">
              <a:spcBef>
                <a:spcPts val="0"/>
              </a:spcBef>
              <a:spcAft>
                <a:spcPts val="80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Quá trình tiêu hoá thức ăn trong cơ quan tiêu hoá gồm bốn giai đoạn:</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4AC9F3BF-4818-B949-20D3-BB4D87F8D66E}"/>
              </a:ext>
            </a:extLst>
          </p:cNvPr>
          <p:cNvGrpSpPr/>
          <p:nvPr/>
        </p:nvGrpSpPr>
        <p:grpSpPr>
          <a:xfrm>
            <a:off x="1228725" y="1610873"/>
            <a:ext cx="10487026" cy="971550"/>
            <a:chOff x="1295400" y="1915673"/>
            <a:chExt cx="10487026" cy="971550"/>
          </a:xfrm>
        </p:grpSpPr>
        <p:sp>
          <p:nvSpPr>
            <p:cNvPr id="5" name="Rectangle: Rounded Corners 4">
              <a:extLst>
                <a:ext uri="{FF2B5EF4-FFF2-40B4-BE49-F238E27FC236}">
                  <a16:creationId xmlns:a16="http://schemas.microsoft.com/office/drawing/2014/main" id="{D299AB8E-7538-F40C-76A0-069D4886873F}"/>
                </a:ext>
              </a:extLst>
            </p:cNvPr>
            <p:cNvSpPr/>
            <p:nvPr/>
          </p:nvSpPr>
          <p:spPr>
            <a:xfrm>
              <a:off x="1295400" y="1915673"/>
              <a:ext cx="10487026" cy="971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b="1" i="1" dirty="0">
                  <a:solidFill>
                    <a:prstClr val="black"/>
                  </a:solidFill>
                  <a:latin typeface="Calibri" panose="020F0502020204030204" pitchFamily="34" charset="0"/>
                  <a:cs typeface="Calibri" panose="020F0502020204030204" pitchFamily="34" charset="0"/>
                </a:rPr>
                <a:t>    1. </a:t>
              </a:r>
              <a:r>
                <a:rPr lang="en-US" sz="3200" b="1" i="1" dirty="0" err="1">
                  <a:solidFill>
                    <a:prstClr val="black"/>
                  </a:solidFill>
                  <a:latin typeface="Calibri" panose="020F0502020204030204" pitchFamily="34" charset="0"/>
                  <a:cs typeface="Calibri" panose="020F0502020204030204" pitchFamily="34" charset="0"/>
                </a:rPr>
                <a:t>Lấy</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vào</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Nhai</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và</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nuốt</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thức</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ăn</a:t>
              </a:r>
              <a:r>
                <a:rPr lang="en-US" sz="3200" b="1" i="1" dirty="0">
                  <a:solidFill>
                    <a:prstClr val="black"/>
                  </a:solidFill>
                  <a:latin typeface="Calibri" panose="020F0502020204030204" pitchFamily="34" charset="0"/>
                  <a:cs typeface="Calibri" panose="020F0502020204030204" pitchFamily="34" charset="0"/>
                </a:rPr>
                <a:t> ở </a:t>
              </a:r>
              <a:r>
                <a:rPr lang="en-US" sz="3200" b="1" i="1" dirty="0" err="1">
                  <a:solidFill>
                    <a:prstClr val="black"/>
                  </a:solidFill>
                  <a:latin typeface="Calibri" panose="020F0502020204030204" pitchFamily="34" charset="0"/>
                  <a:cs typeface="Calibri" panose="020F0502020204030204" pitchFamily="34" charset="0"/>
                </a:rPr>
                <a:t>miệng</a:t>
              </a:r>
              <a:r>
                <a:rPr lang="en-US" sz="3200" b="1" i="1" dirty="0">
                  <a:solidFill>
                    <a:prstClr val="black"/>
                  </a:solidFill>
                  <a:latin typeface="Calibri" panose="020F0502020204030204" pitchFamily="34" charset="0"/>
                  <a:cs typeface="Calibri" panose="020F0502020204030204" pitchFamily="34" charset="0"/>
                </a:rPr>
                <a:t> qua </a:t>
              </a:r>
              <a:r>
                <a:rPr lang="en-US" sz="3200" b="1" i="1" dirty="0" err="1">
                  <a:solidFill>
                    <a:prstClr val="black"/>
                  </a:solidFill>
                  <a:latin typeface="Calibri" panose="020F0502020204030204" pitchFamily="34" charset="0"/>
                  <a:cs typeface="Calibri" panose="020F0502020204030204" pitchFamily="34" charset="0"/>
                </a:rPr>
                <a:t>thực</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quản</a:t>
              </a:r>
              <a:r>
                <a:rPr lang="en-US" sz="3200" b="1" i="1" dirty="0">
                  <a:solidFill>
                    <a:prstClr val="black"/>
                  </a:solidFill>
                  <a:latin typeface="Calibri" panose="020F0502020204030204" pitchFamily="34" charset="0"/>
                  <a:cs typeface="Calibri" panose="020F0502020204030204" pitchFamily="34" charset="0"/>
                </a:rPr>
                <a:t>.</a:t>
              </a:r>
              <a:endParaRPr kumimoji="0" lang="en-US" sz="3200" b="1"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2">
              <a:extLst>
                <a:ext uri="{FF2B5EF4-FFF2-40B4-BE49-F238E27FC236}">
                  <a16:creationId xmlns:a16="http://schemas.microsoft.com/office/drawing/2014/main" id="{D4E3FCEF-D525-CEBF-F88C-9ACDD2A78A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9776" y="2151500"/>
              <a:ext cx="463112" cy="495300"/>
            </a:xfrm>
            <a:prstGeom prst="rect">
              <a:avLst/>
            </a:prstGeom>
            <a:solidFill>
              <a:srgbClr val="FFFF00"/>
            </a:solidFill>
          </p:spPr>
        </p:pic>
      </p:grpSp>
      <p:grpSp>
        <p:nvGrpSpPr>
          <p:cNvPr id="8" name="Group 7">
            <a:extLst>
              <a:ext uri="{FF2B5EF4-FFF2-40B4-BE49-F238E27FC236}">
                <a16:creationId xmlns:a16="http://schemas.microsoft.com/office/drawing/2014/main" id="{100D3CAF-0892-7299-0455-9A08E60BD460}"/>
              </a:ext>
            </a:extLst>
          </p:cNvPr>
          <p:cNvGrpSpPr/>
          <p:nvPr/>
        </p:nvGrpSpPr>
        <p:grpSpPr>
          <a:xfrm>
            <a:off x="1209675" y="2713475"/>
            <a:ext cx="10487026" cy="1002423"/>
            <a:chOff x="1295400" y="1884800"/>
            <a:chExt cx="10487026" cy="1002423"/>
          </a:xfrm>
        </p:grpSpPr>
        <p:sp>
          <p:nvSpPr>
            <p:cNvPr id="9" name="Rectangle: Rounded Corners 8">
              <a:extLst>
                <a:ext uri="{FF2B5EF4-FFF2-40B4-BE49-F238E27FC236}">
                  <a16:creationId xmlns:a16="http://schemas.microsoft.com/office/drawing/2014/main" id="{8BBD5AF9-D089-09F0-C816-5E4E3062FD55}"/>
                </a:ext>
              </a:extLst>
            </p:cNvPr>
            <p:cNvSpPr/>
            <p:nvPr/>
          </p:nvSpPr>
          <p:spPr>
            <a:xfrm>
              <a:off x="1295400" y="1915673"/>
              <a:ext cx="10487026" cy="971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b="1" i="1" dirty="0">
                  <a:solidFill>
                    <a:prstClr val="black"/>
                  </a:solidFill>
                  <a:latin typeface="Calibri" panose="020F0502020204030204" pitchFamily="34" charset="0"/>
                  <a:cs typeface="Calibri" panose="020F0502020204030204" pitchFamily="34" charset="0"/>
                </a:rPr>
                <a:t>     </a:t>
              </a:r>
              <a:r>
                <a:rPr lang="vi-VN" sz="3200" b="1" i="1" dirty="0">
                  <a:solidFill>
                    <a:prstClr val="black"/>
                  </a:solidFill>
                  <a:latin typeface="Calibri" panose="020F0502020204030204" pitchFamily="34" charset="0"/>
                  <a:cs typeface="Calibri" panose="020F0502020204030204" pitchFamily="34" charset="0"/>
                </a:rPr>
                <a:t>2. Tiêu hoá: Biến đổi thức ăn thành chất dinh dưỡng ở dạ dày và ruột non.</a:t>
              </a:r>
              <a:endParaRPr kumimoji="0" lang="en-US" sz="3200" b="1"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0" name="Picture 2">
              <a:extLst>
                <a:ext uri="{FF2B5EF4-FFF2-40B4-BE49-F238E27FC236}">
                  <a16:creationId xmlns:a16="http://schemas.microsoft.com/office/drawing/2014/main" id="{8858ACB9-32FC-3F71-AEC4-4FC5EEC21F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9776" y="1884800"/>
              <a:ext cx="463112" cy="495300"/>
            </a:xfrm>
            <a:prstGeom prst="rect">
              <a:avLst/>
            </a:prstGeom>
            <a:solidFill>
              <a:srgbClr val="FFFF00"/>
            </a:solidFill>
          </p:spPr>
        </p:pic>
      </p:grpSp>
      <p:grpSp>
        <p:nvGrpSpPr>
          <p:cNvPr id="11" name="Group 10">
            <a:extLst>
              <a:ext uri="{FF2B5EF4-FFF2-40B4-BE49-F238E27FC236}">
                <a16:creationId xmlns:a16="http://schemas.microsoft.com/office/drawing/2014/main" id="{8F1885C6-AC07-273F-DAE4-8250880ECD0C}"/>
              </a:ext>
            </a:extLst>
          </p:cNvPr>
          <p:cNvGrpSpPr/>
          <p:nvPr/>
        </p:nvGrpSpPr>
        <p:grpSpPr>
          <a:xfrm>
            <a:off x="1190625" y="3837425"/>
            <a:ext cx="10487026" cy="992898"/>
            <a:chOff x="1295400" y="1894325"/>
            <a:chExt cx="10487026" cy="992898"/>
          </a:xfrm>
        </p:grpSpPr>
        <p:sp>
          <p:nvSpPr>
            <p:cNvPr id="12" name="Rectangle: Rounded Corners 11">
              <a:extLst>
                <a:ext uri="{FF2B5EF4-FFF2-40B4-BE49-F238E27FC236}">
                  <a16:creationId xmlns:a16="http://schemas.microsoft.com/office/drawing/2014/main" id="{26B87653-4B84-A148-2C82-A38533151851}"/>
                </a:ext>
              </a:extLst>
            </p:cNvPr>
            <p:cNvSpPr/>
            <p:nvPr/>
          </p:nvSpPr>
          <p:spPr>
            <a:xfrm>
              <a:off x="1295400" y="1915673"/>
              <a:ext cx="10487026" cy="971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b="1" i="1" dirty="0">
                  <a:solidFill>
                    <a:prstClr val="black"/>
                  </a:solidFill>
                  <a:latin typeface="Calibri" panose="020F0502020204030204" pitchFamily="34" charset="0"/>
                  <a:cs typeface="Calibri" panose="020F0502020204030204" pitchFamily="34" charset="0"/>
                </a:rPr>
                <a:t>     </a:t>
              </a:r>
              <a:r>
                <a:rPr lang="vi-VN" sz="3200" b="1" i="1" dirty="0">
                  <a:solidFill>
                    <a:prstClr val="black"/>
                  </a:solidFill>
                  <a:latin typeface="Calibri" panose="020F0502020204030204" pitchFamily="34" charset="0"/>
                  <a:cs typeface="Calibri" panose="020F0502020204030204" pitchFamily="34" charset="0"/>
                </a:rPr>
                <a:t>3. Hấp thu: Lấy chất dinh dưỡng vào máu để nuôi cơ thể </a:t>
              </a:r>
              <a:r>
                <a:rPr lang="en-US" sz="3200" b="1" i="1" dirty="0">
                  <a:solidFill>
                    <a:prstClr val="black"/>
                  </a:solidFill>
                  <a:latin typeface="Calibri" panose="020F0502020204030204" pitchFamily="34" charset="0"/>
                  <a:cs typeface="Calibri" panose="020F0502020204030204" pitchFamily="34" charset="0"/>
                </a:rPr>
                <a:t>       </a:t>
              </a:r>
              <a:r>
                <a:rPr lang="vi-VN" sz="3200" b="1" i="1" dirty="0">
                  <a:solidFill>
                    <a:prstClr val="black"/>
                  </a:solidFill>
                  <a:latin typeface="Calibri" panose="020F0502020204030204" pitchFamily="34" charset="0"/>
                  <a:cs typeface="Calibri" panose="020F0502020204030204" pitchFamily="34" charset="0"/>
                </a:rPr>
                <a:t>ở ruột non.</a:t>
              </a:r>
              <a:endParaRPr kumimoji="0" lang="en-US" sz="3200" b="1"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3" name="Picture 2">
              <a:extLst>
                <a:ext uri="{FF2B5EF4-FFF2-40B4-BE49-F238E27FC236}">
                  <a16:creationId xmlns:a16="http://schemas.microsoft.com/office/drawing/2014/main" id="{2E443FF4-A273-7123-7E7E-D83A605449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9776" y="1894325"/>
              <a:ext cx="463112" cy="495300"/>
            </a:xfrm>
            <a:prstGeom prst="rect">
              <a:avLst/>
            </a:prstGeom>
            <a:solidFill>
              <a:srgbClr val="FFFF00"/>
            </a:solidFill>
          </p:spPr>
        </p:pic>
      </p:grpSp>
      <p:grpSp>
        <p:nvGrpSpPr>
          <p:cNvPr id="14" name="Group 13">
            <a:extLst>
              <a:ext uri="{FF2B5EF4-FFF2-40B4-BE49-F238E27FC236}">
                <a16:creationId xmlns:a16="http://schemas.microsoft.com/office/drawing/2014/main" id="{9F1D897C-525C-6E15-08FE-B16CFED515F9}"/>
              </a:ext>
            </a:extLst>
          </p:cNvPr>
          <p:cNvGrpSpPr/>
          <p:nvPr/>
        </p:nvGrpSpPr>
        <p:grpSpPr>
          <a:xfrm>
            <a:off x="1181100" y="4935098"/>
            <a:ext cx="10487026" cy="971550"/>
            <a:chOff x="1295400" y="1915673"/>
            <a:chExt cx="10487026" cy="971550"/>
          </a:xfrm>
        </p:grpSpPr>
        <p:sp>
          <p:nvSpPr>
            <p:cNvPr id="15" name="Rectangle: Rounded Corners 14">
              <a:extLst>
                <a:ext uri="{FF2B5EF4-FFF2-40B4-BE49-F238E27FC236}">
                  <a16:creationId xmlns:a16="http://schemas.microsoft.com/office/drawing/2014/main" id="{53BEFD05-7F64-32F6-D88E-37A62642C8C3}"/>
                </a:ext>
              </a:extLst>
            </p:cNvPr>
            <p:cNvSpPr/>
            <p:nvPr/>
          </p:nvSpPr>
          <p:spPr>
            <a:xfrm>
              <a:off x="1295400" y="1915673"/>
              <a:ext cx="10487026" cy="971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b="1" i="1" dirty="0">
                  <a:solidFill>
                    <a:prstClr val="black"/>
                  </a:solidFill>
                  <a:latin typeface="Calibri" panose="020F0502020204030204" pitchFamily="34" charset="0"/>
                  <a:cs typeface="Calibri" panose="020F0502020204030204" pitchFamily="34" charset="0"/>
                </a:rPr>
                <a:t>     </a:t>
              </a:r>
              <a:r>
                <a:rPr lang="vi-VN" sz="3200" b="1" i="1" dirty="0">
                  <a:solidFill>
                    <a:prstClr val="black"/>
                  </a:solidFill>
                  <a:latin typeface="Calibri" panose="020F0502020204030204" pitchFamily="34" charset="0"/>
                  <a:cs typeface="Calibri" panose="020F0502020204030204" pitchFamily="34" charset="0"/>
                </a:rPr>
                <a:t>4. Thải ra: Loại bỏ các chất cặn bã ở ruột già ra ngoài cơ thể qua hậu môn.</a:t>
              </a:r>
              <a:endParaRPr kumimoji="0" lang="en-US" sz="3200" b="1"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6" name="Picture 2">
              <a:extLst>
                <a:ext uri="{FF2B5EF4-FFF2-40B4-BE49-F238E27FC236}">
                  <a16:creationId xmlns:a16="http://schemas.microsoft.com/office/drawing/2014/main" id="{E2C49ECB-275B-D979-C716-79D384A826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6451" y="1951475"/>
              <a:ext cx="463112" cy="495300"/>
            </a:xfrm>
            <a:prstGeom prst="rect">
              <a:avLst/>
            </a:prstGeom>
            <a:solidFill>
              <a:srgbClr val="FFFF00"/>
            </a:solidFill>
          </p:spPr>
        </p:pic>
      </p:grpSp>
    </p:spTree>
    <p:extLst>
      <p:ext uri="{BB962C8B-B14F-4D97-AF65-F5344CB8AC3E}">
        <p14:creationId xmlns:p14="http://schemas.microsoft.com/office/powerpoint/2010/main" val="2375291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Nhóm 28">
            <a:extLst>
              <a:ext uri="{FF2B5EF4-FFF2-40B4-BE49-F238E27FC236}">
                <a16:creationId xmlns:a16="http://schemas.microsoft.com/office/drawing/2014/main" id="{69E4A6FB-38AE-681D-8415-3C027C28D22D}"/>
              </a:ext>
            </a:extLst>
          </p:cNvPr>
          <p:cNvGrpSpPr/>
          <p:nvPr/>
        </p:nvGrpSpPr>
        <p:grpSpPr>
          <a:xfrm>
            <a:off x="2044284" y="725328"/>
            <a:ext cx="8109366" cy="2703672"/>
            <a:chOff x="2402373" y="685903"/>
            <a:chExt cx="6107146" cy="1145252"/>
          </a:xfrm>
        </p:grpSpPr>
        <p:sp>
          <p:nvSpPr>
            <p:cNvPr id="8" name="Hình chữ nhật: Góc Tròn 27">
              <a:extLst>
                <a:ext uri="{FF2B5EF4-FFF2-40B4-BE49-F238E27FC236}">
                  <a16:creationId xmlns:a16="http://schemas.microsoft.com/office/drawing/2014/main" id="{6E417B3D-C7B8-E30E-35D6-C1EFC2478584}"/>
                </a:ext>
              </a:extLst>
            </p:cNvPr>
            <p:cNvSpPr/>
            <p:nvPr/>
          </p:nvSpPr>
          <p:spPr>
            <a:xfrm>
              <a:off x="2402373" y="685903"/>
              <a:ext cx="6107146" cy="114525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ình chữ nhật: Góc Tròn 29">
              <a:extLst>
                <a:ext uri="{FF2B5EF4-FFF2-40B4-BE49-F238E27FC236}">
                  <a16:creationId xmlns:a16="http://schemas.microsoft.com/office/drawing/2014/main" id="{70F1CD3B-EFCB-1E9B-39F0-E989D4E021F0}"/>
                </a:ext>
              </a:extLst>
            </p:cNvPr>
            <p:cNvSpPr/>
            <p:nvPr/>
          </p:nvSpPr>
          <p:spPr>
            <a:xfrm>
              <a:off x="2557657" y="743589"/>
              <a:ext cx="5796577" cy="987598"/>
            </a:xfrm>
            <a:prstGeom prst="round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0" name="Hộp Văn bản 26">
              <a:extLst>
                <a:ext uri="{FF2B5EF4-FFF2-40B4-BE49-F238E27FC236}">
                  <a16:creationId xmlns:a16="http://schemas.microsoft.com/office/drawing/2014/main" id="{D9D572D9-6765-1E81-31BD-7636AADBCF61}"/>
                </a:ext>
              </a:extLst>
            </p:cNvPr>
            <p:cNvSpPr txBox="1"/>
            <p:nvPr/>
          </p:nvSpPr>
          <p:spPr>
            <a:xfrm>
              <a:off x="2639932" y="770632"/>
              <a:ext cx="5501355" cy="523061"/>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b="1" dirty="0">
                  <a:solidFill>
                    <a:srgbClr val="002060"/>
                  </a:solidFill>
                  <a:effectLst/>
                  <a:ea typeface="Times New Roman" panose="02020603050405020304" pitchFamily="18" charset="0"/>
                </a:rPr>
                <a:t>Kể về việc ăn uống hằng ngày của em.</a:t>
              </a:r>
              <a:endParaRPr lang="en-US" sz="3200" b="1" dirty="0">
                <a:solidFill>
                  <a:srgbClr val="002060"/>
                </a:solidFill>
                <a:effectLst/>
                <a:ea typeface="Times New Roman" panose="02020603050405020304" pitchFamily="18" charset="0"/>
              </a:endParaRPr>
            </a:p>
          </p:txBody>
        </p:sp>
        <p:sp>
          <p:nvSpPr>
            <p:cNvPr id="11" name="Hộp Văn bản 26">
              <a:extLst>
                <a:ext uri="{FF2B5EF4-FFF2-40B4-BE49-F238E27FC236}">
                  <a16:creationId xmlns:a16="http://schemas.microsoft.com/office/drawing/2014/main" id="{DBC9573C-4054-0E2C-36B3-46081EF9821B}"/>
                </a:ext>
              </a:extLst>
            </p:cNvPr>
            <p:cNvSpPr txBox="1"/>
            <p:nvPr/>
          </p:nvSpPr>
          <p:spPr>
            <a:xfrm>
              <a:off x="2670302" y="1061130"/>
              <a:ext cx="5501355" cy="664894"/>
            </a:xfrm>
            <a:prstGeom prst="rect">
              <a:avLst/>
            </a:prstGeom>
            <a:noFill/>
          </p:spPr>
          <p:txBody>
            <a:bodyPr wrap="square" rtlCol="0">
              <a:spAutoFit/>
            </a:bodyPr>
            <a:lstStyle/>
            <a:p>
              <a:pPr marL="457200" marR="0" indent="-457200" algn="just">
                <a:spcBef>
                  <a:spcPts val="0"/>
                </a:spcBef>
                <a:spcAft>
                  <a:spcPts val="0"/>
                </a:spcAft>
                <a:buFont typeface="Arial" panose="020B0604020202020204" pitchFamily="34" charset="0"/>
                <a:buChar char="•"/>
              </a:pPr>
              <a:r>
                <a:rPr lang="vi-VN"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 có nhận xét gì về lượng thức ăn, đồ uống được đưa vào cơ thể và lượng cặn bã thải ra?</a:t>
              </a:r>
              <a:endPar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2544484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0DD43A2E-FCA4-6FD3-86A2-47FC7AAD926C}"/>
              </a:ext>
            </a:extLst>
          </p:cNvPr>
          <p:cNvSpPr/>
          <p:nvPr/>
        </p:nvSpPr>
        <p:spPr>
          <a:xfrm>
            <a:off x="2512623" y="762860"/>
            <a:ext cx="7725189" cy="2934765"/>
          </a:xfrm>
          <a:prstGeom prst="doubleWave">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srgbClr val="00B050"/>
                </a:solidFill>
                <a:effectLst/>
                <a:uLnTx/>
                <a:uFillTx/>
                <a:latin typeface="UTM Cookies" panose="02040603050506020204" pitchFamily="18" charset="0"/>
                <a:cs typeface="+mn-cs"/>
              </a:rPr>
              <a:t>CÙNG CHIA SẺ TRƯỚC LỚP</a:t>
            </a:r>
            <a:endParaRPr kumimoji="0" lang="en-US" sz="7200" b="0" i="0" u="none" strike="noStrike" kern="1200" cap="none" spc="0" normalizeH="0" baseline="0" noProof="0" dirty="0">
              <a:ln>
                <a:noFill/>
              </a:ln>
              <a:solidFill>
                <a:srgbClr val="00B050"/>
              </a:solidFill>
              <a:effectLst/>
              <a:uLnTx/>
              <a:uFillTx/>
              <a:latin typeface="UTM Cookies" panose="02040603050506020204" pitchFamily="18" charset="0"/>
              <a:cs typeface="+mn-cs"/>
            </a:endParaRPr>
          </a:p>
        </p:txBody>
      </p:sp>
      <p:pic>
        <p:nvPicPr>
          <p:cNvPr id="3" name="Picture 2" descr="Cute cartoon thai student namaste greeting in the school uniform. Free Vector">
            <a:extLst>
              <a:ext uri="{FF2B5EF4-FFF2-40B4-BE49-F238E27FC236}">
                <a16:creationId xmlns:a16="http://schemas.microsoft.com/office/drawing/2014/main" id="{8CFC1DBC-E30E-FB97-7BC7-8BFDE8C8BD0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249247" y="1484433"/>
            <a:ext cx="3053479" cy="46752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te cartoon thai student namaste greeting in the school uniform. Free Vector">
            <a:extLst>
              <a:ext uri="{FF2B5EF4-FFF2-40B4-BE49-F238E27FC236}">
                <a16:creationId xmlns:a16="http://schemas.microsoft.com/office/drawing/2014/main" id="{A2D97592-B675-BE9C-B053-D1C24C0C244E}"/>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9013018" y="1484433"/>
            <a:ext cx="2985874" cy="468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174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6134100" y="704445"/>
            <a:ext cx="5448300" cy="1446550"/>
          </a:xfrm>
          <a:prstGeom prst="rect">
            <a:avLst/>
          </a:prstGeom>
          <a:noFill/>
        </p:spPr>
        <p:txBody>
          <a:bodyPr wrap="square" rtlCol="0">
            <a:spAutoFit/>
          </a:bodyPr>
          <a:lstStyle/>
          <a:p>
            <a:pPr lvl="0" algn="ctr">
              <a:defRPr/>
            </a:pPr>
            <a:r>
              <a:rPr lang="vi-VN" sz="4400" b="1" dirty="0">
                <a:solidFill>
                  <a:srgbClr val="FF0000"/>
                </a:solidFill>
                <a:latin typeface="Calibri" panose="020F0502020204030204"/>
              </a:rPr>
              <a:t>Cơ quan tiêu hoá có chức năng gì?</a:t>
            </a:r>
            <a:endParaRPr kumimoji="0" lang="en-US" sz="4400" b="1" i="0" u="none" strike="noStrike" kern="1200" cap="none" spc="0" normalizeH="0" baseline="0" noProof="0" dirty="0">
              <a:ln>
                <a:noFill/>
              </a:ln>
              <a:solidFill>
                <a:srgbClr val="FF0000"/>
              </a:solidFill>
              <a:effectLst/>
              <a:uLnTx/>
              <a:uFillTx/>
              <a:latin typeface="Calibri" panose="020F0502020204030204"/>
            </a:endParaRPr>
          </a:p>
        </p:txBody>
      </p:sp>
      <p:sp>
        <p:nvSpPr>
          <p:cNvPr id="3" name="Rectangle: Rounded Corners 2">
            <a:extLst>
              <a:ext uri="{FF2B5EF4-FFF2-40B4-BE49-F238E27FC236}">
                <a16:creationId xmlns:a16="http://schemas.microsoft.com/office/drawing/2014/main" id="{C389B239-3393-4CA6-90C2-2FDA30F5521B}"/>
              </a:ext>
            </a:extLst>
          </p:cNvPr>
          <p:cNvSpPr/>
          <p:nvPr/>
        </p:nvSpPr>
        <p:spPr>
          <a:xfrm>
            <a:off x="1304924" y="2582423"/>
            <a:ext cx="3657601" cy="684652"/>
          </a:xfrm>
          <a:custGeom>
            <a:avLst/>
            <a:gdLst>
              <a:gd name="connsiteX0" fmla="*/ 0 w 3657601"/>
              <a:gd name="connsiteY0" fmla="*/ 114111 h 684652"/>
              <a:gd name="connsiteX1" fmla="*/ 114111 w 3657601"/>
              <a:gd name="connsiteY1" fmla="*/ 0 h 684652"/>
              <a:gd name="connsiteX2" fmla="*/ 754262 w 3657601"/>
              <a:gd name="connsiteY2" fmla="*/ 0 h 684652"/>
              <a:gd name="connsiteX3" fmla="*/ 1291531 w 3657601"/>
              <a:gd name="connsiteY3" fmla="*/ 0 h 684652"/>
              <a:gd name="connsiteX4" fmla="*/ 1794507 w 3657601"/>
              <a:gd name="connsiteY4" fmla="*/ 0 h 684652"/>
              <a:gd name="connsiteX5" fmla="*/ 2297482 w 3657601"/>
              <a:gd name="connsiteY5" fmla="*/ 0 h 684652"/>
              <a:gd name="connsiteX6" fmla="*/ 2834752 w 3657601"/>
              <a:gd name="connsiteY6" fmla="*/ 0 h 684652"/>
              <a:gd name="connsiteX7" fmla="*/ 3543490 w 3657601"/>
              <a:gd name="connsiteY7" fmla="*/ 0 h 684652"/>
              <a:gd name="connsiteX8" fmla="*/ 3657601 w 3657601"/>
              <a:gd name="connsiteY8" fmla="*/ 114111 h 684652"/>
              <a:gd name="connsiteX9" fmla="*/ 3657601 w 3657601"/>
              <a:gd name="connsiteY9" fmla="*/ 570541 h 684652"/>
              <a:gd name="connsiteX10" fmla="*/ 3543490 w 3657601"/>
              <a:gd name="connsiteY10" fmla="*/ 684652 h 684652"/>
              <a:gd name="connsiteX11" fmla="*/ 3074808 w 3657601"/>
              <a:gd name="connsiteY11" fmla="*/ 684652 h 684652"/>
              <a:gd name="connsiteX12" fmla="*/ 2606126 w 3657601"/>
              <a:gd name="connsiteY12" fmla="*/ 684652 h 684652"/>
              <a:gd name="connsiteX13" fmla="*/ 2000269 w 3657601"/>
              <a:gd name="connsiteY13" fmla="*/ 684652 h 684652"/>
              <a:gd name="connsiteX14" fmla="*/ 1463000 w 3657601"/>
              <a:gd name="connsiteY14" fmla="*/ 684652 h 684652"/>
              <a:gd name="connsiteX15" fmla="*/ 822849 w 3657601"/>
              <a:gd name="connsiteY15" fmla="*/ 684652 h 684652"/>
              <a:gd name="connsiteX16" fmla="*/ 114111 w 3657601"/>
              <a:gd name="connsiteY16" fmla="*/ 684652 h 684652"/>
              <a:gd name="connsiteX17" fmla="*/ 0 w 3657601"/>
              <a:gd name="connsiteY17" fmla="*/ 570541 h 684652"/>
              <a:gd name="connsiteX18" fmla="*/ 0 w 3657601"/>
              <a:gd name="connsiteY18" fmla="*/ 114111 h 68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7601" h="684652" fill="none" extrusionOk="0">
                <a:moveTo>
                  <a:pt x="0" y="114111"/>
                </a:moveTo>
                <a:cubicBezTo>
                  <a:pt x="-9168" y="47326"/>
                  <a:pt x="49646" y="-1778"/>
                  <a:pt x="114111" y="0"/>
                </a:cubicBezTo>
                <a:cubicBezTo>
                  <a:pt x="325303" y="-41325"/>
                  <a:pt x="454133" y="20319"/>
                  <a:pt x="754262" y="0"/>
                </a:cubicBezTo>
                <a:cubicBezTo>
                  <a:pt x="1054391" y="-20319"/>
                  <a:pt x="1178545" y="55941"/>
                  <a:pt x="1291531" y="0"/>
                </a:cubicBezTo>
                <a:cubicBezTo>
                  <a:pt x="1404517" y="-55941"/>
                  <a:pt x="1587605" y="1129"/>
                  <a:pt x="1794507" y="0"/>
                </a:cubicBezTo>
                <a:cubicBezTo>
                  <a:pt x="2001409" y="-1129"/>
                  <a:pt x="2142366" y="30446"/>
                  <a:pt x="2297482" y="0"/>
                </a:cubicBezTo>
                <a:cubicBezTo>
                  <a:pt x="2452598" y="-30446"/>
                  <a:pt x="2650498" y="35234"/>
                  <a:pt x="2834752" y="0"/>
                </a:cubicBezTo>
                <a:cubicBezTo>
                  <a:pt x="3019006" y="-35234"/>
                  <a:pt x="3313124" y="75096"/>
                  <a:pt x="3543490" y="0"/>
                </a:cubicBezTo>
                <a:cubicBezTo>
                  <a:pt x="3604280" y="3872"/>
                  <a:pt x="3657497" y="52769"/>
                  <a:pt x="3657601" y="114111"/>
                </a:cubicBezTo>
                <a:cubicBezTo>
                  <a:pt x="3669296" y="288144"/>
                  <a:pt x="3620757" y="364372"/>
                  <a:pt x="3657601" y="570541"/>
                </a:cubicBezTo>
                <a:cubicBezTo>
                  <a:pt x="3656802" y="622874"/>
                  <a:pt x="3618837" y="687354"/>
                  <a:pt x="3543490" y="684652"/>
                </a:cubicBezTo>
                <a:cubicBezTo>
                  <a:pt x="3315599" y="700638"/>
                  <a:pt x="3183108" y="635119"/>
                  <a:pt x="3074808" y="684652"/>
                </a:cubicBezTo>
                <a:cubicBezTo>
                  <a:pt x="2966508" y="734185"/>
                  <a:pt x="2765644" y="663062"/>
                  <a:pt x="2606126" y="684652"/>
                </a:cubicBezTo>
                <a:cubicBezTo>
                  <a:pt x="2446608" y="706242"/>
                  <a:pt x="2217493" y="652392"/>
                  <a:pt x="2000269" y="684652"/>
                </a:cubicBezTo>
                <a:cubicBezTo>
                  <a:pt x="1783045" y="716912"/>
                  <a:pt x="1571438" y="662033"/>
                  <a:pt x="1463000" y="684652"/>
                </a:cubicBezTo>
                <a:cubicBezTo>
                  <a:pt x="1354562" y="707271"/>
                  <a:pt x="1045639" y="677480"/>
                  <a:pt x="822849" y="684652"/>
                </a:cubicBezTo>
                <a:cubicBezTo>
                  <a:pt x="600059" y="691824"/>
                  <a:pt x="329518" y="674697"/>
                  <a:pt x="114111" y="684652"/>
                </a:cubicBezTo>
                <a:cubicBezTo>
                  <a:pt x="53989" y="691843"/>
                  <a:pt x="11217" y="637008"/>
                  <a:pt x="0" y="570541"/>
                </a:cubicBezTo>
                <a:cubicBezTo>
                  <a:pt x="-50864" y="378021"/>
                  <a:pt x="19411" y="307986"/>
                  <a:pt x="0" y="114111"/>
                </a:cubicBezTo>
                <a:close/>
              </a:path>
              <a:path w="3657601" h="684652" stroke="0" extrusionOk="0">
                <a:moveTo>
                  <a:pt x="0" y="114111"/>
                </a:moveTo>
                <a:cubicBezTo>
                  <a:pt x="-12399" y="57116"/>
                  <a:pt x="62185" y="14887"/>
                  <a:pt x="114111" y="0"/>
                </a:cubicBezTo>
                <a:cubicBezTo>
                  <a:pt x="296633" y="-62202"/>
                  <a:pt x="567300" y="9653"/>
                  <a:pt x="754262" y="0"/>
                </a:cubicBezTo>
                <a:cubicBezTo>
                  <a:pt x="941224" y="-9653"/>
                  <a:pt x="1228297" y="41955"/>
                  <a:pt x="1394412" y="0"/>
                </a:cubicBezTo>
                <a:cubicBezTo>
                  <a:pt x="1560527" y="-41955"/>
                  <a:pt x="1792249" y="37986"/>
                  <a:pt x="2034563" y="0"/>
                </a:cubicBezTo>
                <a:cubicBezTo>
                  <a:pt x="2276877" y="-37986"/>
                  <a:pt x="2308666" y="38939"/>
                  <a:pt x="2537539" y="0"/>
                </a:cubicBezTo>
                <a:cubicBezTo>
                  <a:pt x="2766412" y="-38939"/>
                  <a:pt x="2831523" y="48004"/>
                  <a:pt x="3006221" y="0"/>
                </a:cubicBezTo>
                <a:cubicBezTo>
                  <a:pt x="3180919" y="-48004"/>
                  <a:pt x="3311811" y="20930"/>
                  <a:pt x="3543490" y="0"/>
                </a:cubicBezTo>
                <a:cubicBezTo>
                  <a:pt x="3608885" y="-14927"/>
                  <a:pt x="3661003" y="43544"/>
                  <a:pt x="3657601" y="114111"/>
                </a:cubicBezTo>
                <a:cubicBezTo>
                  <a:pt x="3682178" y="335845"/>
                  <a:pt x="3617610" y="365225"/>
                  <a:pt x="3657601" y="570541"/>
                </a:cubicBezTo>
                <a:cubicBezTo>
                  <a:pt x="3659473" y="632631"/>
                  <a:pt x="3613630" y="677169"/>
                  <a:pt x="3543490" y="684652"/>
                </a:cubicBezTo>
                <a:cubicBezTo>
                  <a:pt x="3409997" y="701366"/>
                  <a:pt x="3151117" y="672615"/>
                  <a:pt x="3006221" y="684652"/>
                </a:cubicBezTo>
                <a:cubicBezTo>
                  <a:pt x="2861325" y="696689"/>
                  <a:pt x="2650122" y="637600"/>
                  <a:pt x="2434657" y="684652"/>
                </a:cubicBezTo>
                <a:cubicBezTo>
                  <a:pt x="2219192" y="731704"/>
                  <a:pt x="2072495" y="646502"/>
                  <a:pt x="1965976" y="684652"/>
                </a:cubicBezTo>
                <a:cubicBezTo>
                  <a:pt x="1859457" y="722802"/>
                  <a:pt x="1650985" y="630297"/>
                  <a:pt x="1428706" y="684652"/>
                </a:cubicBezTo>
                <a:cubicBezTo>
                  <a:pt x="1206427" y="739007"/>
                  <a:pt x="1056731" y="680555"/>
                  <a:pt x="788556" y="684652"/>
                </a:cubicBezTo>
                <a:cubicBezTo>
                  <a:pt x="520381" y="688749"/>
                  <a:pt x="350332" y="633073"/>
                  <a:pt x="114111" y="684652"/>
                </a:cubicBezTo>
                <a:cubicBezTo>
                  <a:pt x="56229" y="680169"/>
                  <a:pt x="-8900" y="636537"/>
                  <a:pt x="0" y="570541"/>
                </a:cubicBezTo>
                <a:cubicBezTo>
                  <a:pt x="-699" y="442886"/>
                  <a:pt x="10989" y="297722"/>
                  <a:pt x="0" y="114111"/>
                </a:cubicBezTo>
                <a:close/>
              </a:path>
            </a:pathLst>
          </a:custGeom>
          <a:solidFill>
            <a:schemeClr val="bg1"/>
          </a:solidFill>
          <a:ln w="57150">
            <a:solidFill>
              <a:srgbClr val="002060"/>
            </a:solidFill>
            <a:extLst>
              <a:ext uri="{C807C97D-BFC1-408E-A445-0C87EB9F89A2}">
                <ask:lineSketchStyleProps xmlns:ask="http://schemas.microsoft.com/office/drawing/2018/sketchyshapes" xmlns="" sd="409931133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Thảo</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luận</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nhóm</a:t>
            </a:r>
            <a:r>
              <a:rPr kumimoji="0" lang="en-US" sz="3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4</a:t>
            </a:r>
          </a:p>
        </p:txBody>
      </p:sp>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Nhóm 28">
            <a:extLst>
              <a:ext uri="{FF2B5EF4-FFF2-40B4-BE49-F238E27FC236}">
                <a16:creationId xmlns:a16="http://schemas.microsoft.com/office/drawing/2014/main" id="{69E4A6FB-38AE-681D-8415-3C027C28D22D}"/>
              </a:ext>
            </a:extLst>
          </p:cNvPr>
          <p:cNvGrpSpPr/>
          <p:nvPr/>
        </p:nvGrpSpPr>
        <p:grpSpPr>
          <a:xfrm>
            <a:off x="2044284" y="725328"/>
            <a:ext cx="8109366" cy="2703672"/>
            <a:chOff x="2402373" y="685903"/>
            <a:chExt cx="6107146" cy="1145252"/>
          </a:xfrm>
        </p:grpSpPr>
        <p:sp>
          <p:nvSpPr>
            <p:cNvPr id="8" name="Hình chữ nhật: Góc Tròn 27">
              <a:extLst>
                <a:ext uri="{FF2B5EF4-FFF2-40B4-BE49-F238E27FC236}">
                  <a16:creationId xmlns:a16="http://schemas.microsoft.com/office/drawing/2014/main" id="{6E417B3D-C7B8-E30E-35D6-C1EFC2478584}"/>
                </a:ext>
              </a:extLst>
            </p:cNvPr>
            <p:cNvSpPr/>
            <p:nvPr/>
          </p:nvSpPr>
          <p:spPr>
            <a:xfrm>
              <a:off x="2402373" y="685903"/>
              <a:ext cx="6107146" cy="114525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ình chữ nhật: Góc Tròn 29">
              <a:extLst>
                <a:ext uri="{FF2B5EF4-FFF2-40B4-BE49-F238E27FC236}">
                  <a16:creationId xmlns:a16="http://schemas.microsoft.com/office/drawing/2014/main" id="{70F1CD3B-EFCB-1E9B-39F0-E989D4E021F0}"/>
                </a:ext>
              </a:extLst>
            </p:cNvPr>
            <p:cNvSpPr/>
            <p:nvPr/>
          </p:nvSpPr>
          <p:spPr>
            <a:xfrm>
              <a:off x="2557657" y="743589"/>
              <a:ext cx="5796577" cy="987598"/>
            </a:xfrm>
            <a:prstGeom prst="round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0" name="Hộp Văn bản 26">
              <a:extLst>
                <a:ext uri="{FF2B5EF4-FFF2-40B4-BE49-F238E27FC236}">
                  <a16:creationId xmlns:a16="http://schemas.microsoft.com/office/drawing/2014/main" id="{D9D572D9-6765-1E81-31BD-7636AADBCF61}"/>
                </a:ext>
              </a:extLst>
            </p:cNvPr>
            <p:cNvSpPr txBox="1"/>
            <p:nvPr/>
          </p:nvSpPr>
          <p:spPr>
            <a:xfrm>
              <a:off x="2647105" y="815014"/>
              <a:ext cx="5501355" cy="773374"/>
            </a:xfrm>
            <a:prstGeom prst="rect">
              <a:avLst/>
            </a:prstGeom>
            <a:noFill/>
          </p:spPr>
          <p:txBody>
            <a:bodyPr wrap="square" rtlCol="0">
              <a:spAutoFit/>
            </a:bodyPr>
            <a:lstStyle/>
            <a:p>
              <a:pPr marR="0" lvl="0" algn="just" defTabSz="914400" rtl="0" eaLnBrk="1" fontAlgn="auto" latinLnBrk="0" hangingPunct="1">
                <a:lnSpc>
                  <a:spcPct val="120000"/>
                </a:lnSpc>
                <a:spcBef>
                  <a:spcPts val="0"/>
                </a:spcBef>
                <a:spcAft>
                  <a:spcPts val="0"/>
                </a:spcAft>
                <a:buClrTx/>
                <a:buSzTx/>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Cơ quan tiêu hoá có chức năng biến đổi thức ăn thành các chất dinh dưỡng nuôi cơ thể và thải các chất cặn bã ra ngoài.</a:t>
              </a:r>
              <a:endParaRPr kumimoji="0" lang="en-US" sz="32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endParaRPr>
            </a:p>
          </p:txBody>
        </p:sp>
      </p:grpSp>
    </p:spTree>
    <p:extLst>
      <p:ext uri="{BB962C8B-B14F-4D97-AF65-F5344CB8AC3E}">
        <p14:creationId xmlns:p14="http://schemas.microsoft.com/office/powerpoint/2010/main" val="2151298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0CE5F4-BEC6-4E31-8E9D-EB1779AD646E}"/>
              </a:ext>
            </a:extLst>
          </p:cNvPr>
          <p:cNvPicPr>
            <a:picLocks noChangeAspect="1"/>
          </p:cNvPicPr>
          <p:nvPr/>
        </p:nvPicPr>
        <p:blipFill rotWithShape="1">
          <a:blip r:embed="rId2"/>
          <a:srcRect t="28473" r="25393"/>
          <a:stretch/>
        </p:blipFill>
        <p:spPr>
          <a:xfrm>
            <a:off x="5073445" y="0"/>
            <a:ext cx="7118556" cy="3224808"/>
          </a:xfrm>
          <a:prstGeom prst="rect">
            <a:avLst/>
          </a:prstGeom>
        </p:spPr>
      </p:pic>
      <p:pic>
        <p:nvPicPr>
          <p:cNvPr id="4" name="Picture 3">
            <a:extLst>
              <a:ext uri="{FF2B5EF4-FFF2-40B4-BE49-F238E27FC236}">
                <a16:creationId xmlns:a16="http://schemas.microsoft.com/office/drawing/2014/main" id="{2110337B-8697-44B4-9A00-6D60B374E8D9}"/>
              </a:ext>
            </a:extLst>
          </p:cNvPr>
          <p:cNvPicPr>
            <a:picLocks noChangeAspect="1"/>
          </p:cNvPicPr>
          <p:nvPr/>
        </p:nvPicPr>
        <p:blipFill>
          <a:blip r:embed="rId3"/>
          <a:stretch>
            <a:fillRect/>
          </a:stretch>
        </p:blipFill>
        <p:spPr>
          <a:xfrm>
            <a:off x="6318665" y="475023"/>
            <a:ext cx="5060119" cy="1926503"/>
          </a:xfrm>
          <a:prstGeom prst="rect">
            <a:avLst/>
          </a:prstGeom>
        </p:spPr>
      </p:pic>
    </p:spTree>
    <p:extLst>
      <p:ext uri="{BB962C8B-B14F-4D97-AF65-F5344CB8AC3E}">
        <p14:creationId xmlns:p14="http://schemas.microsoft.com/office/powerpoint/2010/main" val="3181720059"/>
      </p:ext>
    </p:extLst>
  </p:cSld>
  <p:clrMapOvr>
    <a:masterClrMapping/>
  </p:clrMapOvr>
  <p:transition spd="slow">
    <p:strips dir="ld"/>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660"/>
        <p:cNvGrpSpPr/>
        <p:nvPr/>
      </p:nvGrpSpPr>
      <p:grpSpPr>
        <a:xfrm>
          <a:off x="0" y="0"/>
          <a:ext cx="0" cy="0"/>
          <a:chOff x="0" y="0"/>
          <a:chExt cx="0" cy="0"/>
        </a:xfrm>
      </p:grpSpPr>
      <p:sp>
        <p:nvSpPr>
          <p:cNvPr id="31" name="任意多边形: 形状 40">
            <a:extLst>
              <a:ext uri="{FF2B5EF4-FFF2-40B4-BE49-F238E27FC236}">
                <a16:creationId xmlns:a16="http://schemas.microsoft.com/office/drawing/2014/main" id="{BBF16710-F9EB-4B92-9AB5-1C1C81D6D41E}"/>
              </a:ext>
            </a:extLst>
          </p:cNvPr>
          <p:cNvSpPr/>
          <p:nvPr/>
        </p:nvSpPr>
        <p:spPr>
          <a:xfrm>
            <a:off x="157655" y="1024184"/>
            <a:ext cx="11876690" cy="460309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7" name="Rectangle 6">
            <a:extLst>
              <a:ext uri="{FF2B5EF4-FFF2-40B4-BE49-F238E27FC236}">
                <a16:creationId xmlns:a16="http://schemas.microsoft.com/office/drawing/2014/main" id="{98F0C546-104C-4AF8-8528-E14CE8772554}"/>
              </a:ext>
            </a:extLst>
          </p:cNvPr>
          <p:cNvSpPr/>
          <p:nvPr/>
        </p:nvSpPr>
        <p:spPr>
          <a:xfrm>
            <a:off x="4315681" y="2475307"/>
            <a:ext cx="3986535" cy="699702"/>
          </a:xfrm>
          <a:prstGeom prst="rect">
            <a:avLst/>
          </a:prstGeom>
        </p:spPr>
        <p:txBody>
          <a:bodyPr wrap="none">
            <a:prstTxWarp prst="textPlain">
              <a:avLst/>
            </a:prstTxWarp>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Bài</a:t>
            </a:r>
            <a:r>
              <a:rPr kumimoji="0" lang="en-US" sz="4799"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15 - </a:t>
            </a:r>
            <a:r>
              <a:rPr kumimoji="0" lang="en-US" sz="4799"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Tiết</a:t>
            </a:r>
            <a:r>
              <a:rPr kumimoji="0" lang="en-US" sz="4799"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2</a:t>
            </a:r>
            <a:endParaRPr kumimoji="0" lang="vi-VN" sz="4799"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019BBC2-77E9-4080-9905-22B0376F9F5A}"/>
              </a:ext>
            </a:extLst>
          </p:cNvPr>
          <p:cNvSpPr txBox="1"/>
          <p:nvPr/>
        </p:nvSpPr>
        <p:spPr>
          <a:xfrm>
            <a:off x="2386289" y="1211764"/>
            <a:ext cx="8068626" cy="1498576"/>
          </a:xfrm>
          <a:prstGeom prst="rect">
            <a:avLst/>
          </a:prstGeom>
          <a:noFill/>
        </p:spPr>
        <p:txBody>
          <a:bodyPr wrap="square" rtlCol="0">
            <a:prstTxWarp prst="textChevron">
              <a:avLst/>
            </a:prstTxWarp>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5998" b="1" i="0" u="none" strike="noStrike" kern="1200" cap="none" spc="0" normalizeH="0" baseline="0" noProof="0" dirty="0" err="1">
                <a:ln w="22225">
                  <a:solidFill>
                    <a:srgbClr val="ED7D31"/>
                  </a:solidFill>
                  <a:prstDash val="solid"/>
                </a:ln>
                <a:solidFill>
                  <a:srgbClr val="FFFF00"/>
                </a:solidFill>
                <a:effectLst/>
                <a:uLnTx/>
                <a:uFillTx/>
                <a:latin typeface="Calibri" panose="020F0502020204030204"/>
                <a:ea typeface="+mn-ea"/>
                <a:cs typeface="+mn-cs"/>
              </a:rPr>
              <a:t>Tự</a:t>
            </a:r>
            <a:r>
              <a:rPr kumimoji="0" lang="en-US" sz="5998" b="1" i="0" u="none" strike="noStrike" kern="1200" cap="none" spc="0" normalizeH="0" baseline="0" noProof="0" dirty="0">
                <a:ln w="22225">
                  <a:solidFill>
                    <a:srgbClr val="ED7D31"/>
                  </a:solidFill>
                  <a:prstDash val="solid"/>
                </a:ln>
                <a:solidFill>
                  <a:srgbClr val="FFFF00"/>
                </a:solidFill>
                <a:effectLst/>
                <a:uLnTx/>
                <a:uFillTx/>
                <a:latin typeface="Calibri" panose="020F0502020204030204"/>
                <a:ea typeface="+mn-ea"/>
                <a:cs typeface="+mn-cs"/>
              </a:rPr>
              <a:t> </a:t>
            </a:r>
            <a:r>
              <a:rPr kumimoji="0" lang="en-US" sz="5998" b="1" i="0" u="none" strike="noStrike" kern="1200" cap="none" spc="0" normalizeH="0" baseline="0" noProof="0" dirty="0" err="1">
                <a:ln w="22225">
                  <a:solidFill>
                    <a:srgbClr val="ED7D31"/>
                  </a:solidFill>
                  <a:prstDash val="solid"/>
                </a:ln>
                <a:solidFill>
                  <a:srgbClr val="FFFF00"/>
                </a:solidFill>
                <a:effectLst/>
                <a:uLnTx/>
                <a:uFillTx/>
                <a:latin typeface="Calibri" panose="020F0502020204030204"/>
                <a:ea typeface="+mn-ea"/>
                <a:cs typeface="+mn-cs"/>
              </a:rPr>
              <a:t>nhiên</a:t>
            </a:r>
            <a:r>
              <a:rPr kumimoji="0" lang="en-US" sz="5998" b="1" i="0" u="none" strike="noStrike" kern="1200" cap="none" spc="0" normalizeH="0" baseline="0" noProof="0" dirty="0">
                <a:ln w="22225">
                  <a:solidFill>
                    <a:srgbClr val="ED7D31"/>
                  </a:solidFill>
                  <a:prstDash val="solid"/>
                </a:ln>
                <a:solidFill>
                  <a:srgbClr val="FFFF00"/>
                </a:solidFill>
                <a:effectLst/>
                <a:uLnTx/>
                <a:uFillTx/>
                <a:latin typeface="Calibri" panose="020F0502020204030204"/>
                <a:ea typeface="+mn-ea"/>
                <a:cs typeface="+mn-cs"/>
              </a:rPr>
              <a:t> </a:t>
            </a:r>
            <a:r>
              <a:rPr kumimoji="0" lang="en-US" sz="5998" b="1" i="0" u="none" strike="noStrike" kern="1200" cap="none" spc="0" normalizeH="0" baseline="0" noProof="0" dirty="0" err="1">
                <a:ln w="22225">
                  <a:solidFill>
                    <a:srgbClr val="ED7D31"/>
                  </a:solidFill>
                  <a:prstDash val="solid"/>
                </a:ln>
                <a:solidFill>
                  <a:srgbClr val="FFFF00"/>
                </a:solidFill>
                <a:effectLst/>
                <a:uLnTx/>
                <a:uFillTx/>
                <a:latin typeface="Calibri" panose="020F0502020204030204"/>
                <a:ea typeface="+mn-ea"/>
                <a:cs typeface="+mn-cs"/>
              </a:rPr>
              <a:t>và</a:t>
            </a:r>
            <a:r>
              <a:rPr kumimoji="0" lang="en-US" sz="5998" b="1" i="0" u="none" strike="noStrike" kern="1200" cap="none" spc="0" normalizeH="0" baseline="0" noProof="0" dirty="0">
                <a:ln w="22225">
                  <a:solidFill>
                    <a:srgbClr val="ED7D31"/>
                  </a:solidFill>
                  <a:prstDash val="solid"/>
                </a:ln>
                <a:solidFill>
                  <a:srgbClr val="FFFF00"/>
                </a:solidFill>
                <a:effectLst/>
                <a:uLnTx/>
                <a:uFillTx/>
                <a:latin typeface="Calibri" panose="020F0502020204030204"/>
                <a:ea typeface="+mn-ea"/>
                <a:cs typeface="+mn-cs"/>
              </a:rPr>
              <a:t> </a:t>
            </a:r>
            <a:r>
              <a:rPr kumimoji="0" lang="en-US" sz="5998" b="1" i="0" u="none" strike="noStrike" kern="1200" cap="none" spc="0" normalizeH="0" baseline="0" noProof="0" dirty="0" err="1">
                <a:ln w="22225">
                  <a:solidFill>
                    <a:srgbClr val="ED7D31"/>
                  </a:solidFill>
                  <a:prstDash val="solid"/>
                </a:ln>
                <a:solidFill>
                  <a:srgbClr val="FFFF00"/>
                </a:solidFill>
                <a:effectLst/>
                <a:uLnTx/>
                <a:uFillTx/>
                <a:latin typeface="Calibri" panose="020F0502020204030204"/>
                <a:ea typeface="+mn-ea"/>
                <a:cs typeface="+mn-cs"/>
              </a:rPr>
              <a:t>xã</a:t>
            </a:r>
            <a:r>
              <a:rPr kumimoji="0" lang="en-US" sz="5998" b="1" i="0" u="none" strike="noStrike" kern="1200" cap="none" spc="0" normalizeH="0" baseline="0" noProof="0" dirty="0">
                <a:ln w="22225">
                  <a:solidFill>
                    <a:srgbClr val="ED7D31"/>
                  </a:solidFill>
                  <a:prstDash val="solid"/>
                </a:ln>
                <a:solidFill>
                  <a:srgbClr val="FFFF00"/>
                </a:solidFill>
                <a:effectLst/>
                <a:uLnTx/>
                <a:uFillTx/>
                <a:latin typeface="Calibri" panose="020F0502020204030204"/>
                <a:ea typeface="+mn-ea"/>
                <a:cs typeface="+mn-cs"/>
              </a:rPr>
              <a:t> </a:t>
            </a:r>
            <a:r>
              <a:rPr kumimoji="0" lang="en-US" sz="5998" b="1" i="0" u="none" strike="noStrike" kern="1200" cap="none" spc="0" normalizeH="0" baseline="0" noProof="0" dirty="0" err="1">
                <a:ln w="22225">
                  <a:solidFill>
                    <a:srgbClr val="ED7D31"/>
                  </a:solidFill>
                  <a:prstDash val="solid"/>
                </a:ln>
                <a:solidFill>
                  <a:srgbClr val="FFFF00"/>
                </a:solidFill>
                <a:effectLst/>
                <a:uLnTx/>
                <a:uFillTx/>
                <a:latin typeface="Calibri" panose="020F0502020204030204"/>
                <a:ea typeface="+mn-ea"/>
                <a:cs typeface="+mn-cs"/>
              </a:rPr>
              <a:t>hội</a:t>
            </a:r>
            <a:endParaRPr kumimoji="0" lang="vi-VN" sz="5998" b="1" i="0" u="none" strike="noStrike" kern="1200" cap="none" spc="0" normalizeH="0" baseline="0" noProof="0" dirty="0">
              <a:ln w="22225">
                <a:solidFill>
                  <a:srgbClr val="ED7D31"/>
                </a:solidFill>
                <a:prstDash val="solid"/>
              </a:ln>
              <a:solidFill>
                <a:srgbClr val="FFFF0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9A671C21-C937-4A56-95D6-0BDE5DF0DCAA}"/>
              </a:ext>
            </a:extLst>
          </p:cNvPr>
          <p:cNvPicPr>
            <a:picLocks noChangeAspect="1"/>
          </p:cNvPicPr>
          <p:nvPr/>
        </p:nvPicPr>
        <p:blipFill>
          <a:blip r:embed="rId3"/>
          <a:stretch>
            <a:fillRect/>
          </a:stretch>
        </p:blipFill>
        <p:spPr>
          <a:xfrm>
            <a:off x="2583737" y="3541842"/>
            <a:ext cx="6809822" cy="1012024"/>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8ABDE0-14A1-4587-9521-85A81D468443}"/>
              </a:ext>
            </a:extLst>
          </p:cNvPr>
          <p:cNvPicPr>
            <a:picLocks noChangeAspect="1"/>
          </p:cNvPicPr>
          <p:nvPr/>
        </p:nvPicPr>
        <p:blipFill>
          <a:blip r:embed="rId2"/>
          <a:stretch>
            <a:fillRect/>
          </a:stretch>
        </p:blipFill>
        <p:spPr>
          <a:xfrm>
            <a:off x="324166" y="1097931"/>
            <a:ext cx="7334124" cy="2566638"/>
          </a:xfrm>
          <a:prstGeom prst="rect">
            <a:avLst/>
          </a:prstGeom>
        </p:spPr>
      </p:pic>
    </p:spTree>
    <p:extLst>
      <p:ext uri="{BB962C8B-B14F-4D97-AF65-F5344CB8AC3E}">
        <p14:creationId xmlns:p14="http://schemas.microsoft.com/office/powerpoint/2010/main" val="4272604763"/>
      </p:ext>
    </p:extLst>
  </p:cSld>
  <p:clrMapOvr>
    <a:masterClrMapping/>
  </p:clrMapOvr>
  <p:transition spd="slow">
    <p:push dir="d"/>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0CE5F4-BEC6-4E31-8E9D-EB1779AD646E}"/>
              </a:ext>
            </a:extLst>
          </p:cNvPr>
          <p:cNvPicPr>
            <a:picLocks noChangeAspect="1"/>
          </p:cNvPicPr>
          <p:nvPr/>
        </p:nvPicPr>
        <p:blipFill rotWithShape="1">
          <a:blip r:embed="rId2"/>
          <a:srcRect t="28473" r="25393"/>
          <a:stretch/>
        </p:blipFill>
        <p:spPr>
          <a:xfrm>
            <a:off x="5073445" y="0"/>
            <a:ext cx="7118556" cy="3224808"/>
          </a:xfrm>
          <a:prstGeom prst="rect">
            <a:avLst/>
          </a:prstGeom>
        </p:spPr>
      </p:pic>
      <p:pic>
        <p:nvPicPr>
          <p:cNvPr id="2" name="Picture 1">
            <a:extLst>
              <a:ext uri="{FF2B5EF4-FFF2-40B4-BE49-F238E27FC236}">
                <a16:creationId xmlns:a16="http://schemas.microsoft.com/office/drawing/2014/main" id="{47F1206C-4E73-4401-AE0D-5EE2E45D914B}"/>
              </a:ext>
            </a:extLst>
          </p:cNvPr>
          <p:cNvPicPr>
            <a:picLocks noChangeAspect="1"/>
          </p:cNvPicPr>
          <p:nvPr/>
        </p:nvPicPr>
        <p:blipFill>
          <a:blip r:embed="rId3"/>
          <a:stretch>
            <a:fillRect/>
          </a:stretch>
        </p:blipFill>
        <p:spPr>
          <a:xfrm>
            <a:off x="5596607" y="761567"/>
            <a:ext cx="6523285" cy="1201016"/>
          </a:xfrm>
          <a:prstGeom prst="rect">
            <a:avLst/>
          </a:prstGeom>
        </p:spPr>
      </p:pic>
    </p:spTree>
    <p:extLst>
      <p:ext uri="{BB962C8B-B14F-4D97-AF65-F5344CB8AC3E}">
        <p14:creationId xmlns:p14="http://schemas.microsoft.com/office/powerpoint/2010/main" val="1006348557"/>
      </p:ext>
    </p:extLst>
  </p:cSld>
  <p:clrMapOvr>
    <a:masterClrMapping/>
  </p:clrMapOvr>
  <p:transition spd="slow">
    <p:strips dir="ld"/>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49E0605-EFED-4296-9147-61D3C7CD89D5}"/>
              </a:ext>
            </a:extLst>
          </p:cNvPr>
          <p:cNvSpPr/>
          <p:nvPr/>
        </p:nvSpPr>
        <p:spPr>
          <a:xfrm>
            <a:off x="168165" y="143202"/>
            <a:ext cx="11938110" cy="66004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16">
            <a:extLst>
              <a:ext uri="{FF2B5EF4-FFF2-40B4-BE49-F238E27FC236}">
                <a16:creationId xmlns:a16="http://schemas.microsoft.com/office/drawing/2014/main" id="{AC16686C-7180-441A-BDB3-5BB060CDA990}"/>
              </a:ext>
            </a:extLst>
          </p:cNvPr>
          <p:cNvSpPr txBox="1"/>
          <p:nvPr/>
        </p:nvSpPr>
        <p:spPr>
          <a:xfrm>
            <a:off x="971550" y="413641"/>
            <a:ext cx="10582275" cy="707886"/>
          </a:xfrm>
          <a:prstGeom prst="rect">
            <a:avLst/>
          </a:prstGeom>
          <a:solidFill>
            <a:srgbClr val="FBF7E0"/>
          </a:solidFill>
          <a:ln>
            <a:solidFill>
              <a:schemeClr val="accent1"/>
            </a:solidFill>
          </a:ln>
        </p:spPr>
        <p:txBody>
          <a:bodyPr wrap="square" rtlCol="0">
            <a:spAutoFit/>
            <a:scene3d>
              <a:camera prst="orthographicFront"/>
              <a:lightRig rig="threePt" dir="t"/>
            </a:scene3d>
          </a:bodyPr>
          <a:lstStyle/>
          <a:p>
            <a:pPr lvl="0" algn="ctr">
              <a:defRPr/>
            </a:pPr>
            <a:r>
              <a:rPr lang="en-US" sz="4000" b="1" dirty="0" err="1">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Khám</a:t>
            </a:r>
            <a:r>
              <a:rPr lang="en-US" sz="40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 </a:t>
            </a:r>
            <a:r>
              <a:rPr lang="en-US" sz="4000" b="1" dirty="0" err="1">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phá</a:t>
            </a:r>
            <a:r>
              <a:rPr lang="en-US" sz="40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 </a:t>
            </a:r>
            <a:r>
              <a:rPr lang="en-US" sz="4000" b="1" dirty="0" err="1">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sự</a:t>
            </a:r>
            <a:r>
              <a:rPr lang="en-US" sz="40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 </a:t>
            </a:r>
            <a:r>
              <a:rPr lang="en-US" sz="4000" b="1" dirty="0" err="1">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tiêu</a:t>
            </a:r>
            <a:r>
              <a:rPr lang="en-US" sz="40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 </a:t>
            </a:r>
            <a:r>
              <a:rPr lang="en-US" sz="4000" b="1" dirty="0" err="1">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hoá</a:t>
            </a:r>
            <a:r>
              <a:rPr lang="en-US" sz="40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 </a:t>
            </a:r>
            <a:r>
              <a:rPr lang="en-US" sz="4000" b="1" dirty="0" err="1">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thức</a:t>
            </a:r>
            <a:r>
              <a:rPr lang="en-US" sz="40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 </a:t>
            </a:r>
            <a:r>
              <a:rPr lang="en-US" sz="4000" b="1" dirty="0" err="1">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ăn</a:t>
            </a:r>
            <a:r>
              <a:rPr lang="en-US" sz="40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 ở </a:t>
            </a:r>
            <a:r>
              <a:rPr lang="en-US" sz="4000" b="1" dirty="0" err="1">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khoang</a:t>
            </a:r>
            <a:r>
              <a:rPr lang="en-US" sz="40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 </a:t>
            </a:r>
            <a:r>
              <a:rPr lang="en-US" sz="4000" b="1" dirty="0" err="1">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miệng</a:t>
            </a:r>
            <a:endParaRPr kumimoji="0" lang="en-US" sz="4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98B5CC85-5BB1-63AE-6CB4-5F00E8D80881}"/>
              </a:ext>
            </a:extLst>
          </p:cNvPr>
          <p:cNvPicPr>
            <a:picLocks noChangeAspect="1"/>
          </p:cNvPicPr>
          <p:nvPr/>
        </p:nvPicPr>
        <p:blipFill>
          <a:blip r:embed="rId2"/>
          <a:stretch>
            <a:fillRect/>
          </a:stretch>
        </p:blipFill>
        <p:spPr>
          <a:xfrm>
            <a:off x="1357312" y="1433512"/>
            <a:ext cx="10125075" cy="4410075"/>
          </a:xfrm>
          <a:prstGeom prst="rect">
            <a:avLst/>
          </a:prstGeom>
        </p:spPr>
      </p:pic>
    </p:spTree>
    <p:extLst>
      <p:ext uri="{BB962C8B-B14F-4D97-AF65-F5344CB8AC3E}">
        <p14:creationId xmlns:p14="http://schemas.microsoft.com/office/powerpoint/2010/main" val="4125661733"/>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4DD32D-FCEC-4504-B0A7-7FE32DF1285D}"/>
              </a:ext>
            </a:extLst>
          </p:cNvPr>
          <p:cNvPicPr>
            <a:picLocks noChangeAspect="1"/>
          </p:cNvPicPr>
          <p:nvPr/>
        </p:nvPicPr>
        <p:blipFill>
          <a:blip r:embed="rId2"/>
          <a:stretch>
            <a:fillRect/>
          </a:stretch>
        </p:blipFill>
        <p:spPr>
          <a:xfrm>
            <a:off x="4039569" y="879249"/>
            <a:ext cx="4017612" cy="2280102"/>
          </a:xfrm>
          <a:prstGeom prst="rect">
            <a:avLst/>
          </a:prstGeom>
        </p:spPr>
      </p:pic>
    </p:spTree>
    <p:extLst>
      <p:ext uri="{BB962C8B-B14F-4D97-AF65-F5344CB8AC3E}">
        <p14:creationId xmlns:p14="http://schemas.microsoft.com/office/powerpoint/2010/main" val="12791018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B35917-E62B-4F34-B4A5-CDE56548BBD6}"/>
              </a:ext>
            </a:extLst>
          </p:cNvPr>
          <p:cNvSpPr/>
          <p:nvPr/>
        </p:nvSpPr>
        <p:spPr>
          <a:xfrm>
            <a:off x="225287" y="341243"/>
            <a:ext cx="11741426" cy="6175513"/>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Hộp Văn bản 27">
            <a:extLst>
              <a:ext uri="{FF2B5EF4-FFF2-40B4-BE49-F238E27FC236}">
                <a16:creationId xmlns:a16="http://schemas.microsoft.com/office/drawing/2014/main" id="{279D30CF-05FC-4F31-A451-50EC25846686}"/>
              </a:ext>
            </a:extLst>
          </p:cNvPr>
          <p:cNvSpPr txBox="1"/>
          <p:nvPr/>
        </p:nvSpPr>
        <p:spPr>
          <a:xfrm>
            <a:off x="1907198" y="668926"/>
            <a:ext cx="9916640" cy="3939989"/>
          </a:xfrm>
          <a:prstGeom prst="rect">
            <a:avLst/>
          </a:prstGeom>
          <a:noFill/>
        </p:spPr>
        <p:txBody>
          <a:bodyPr wrap="square">
            <a:spAutoFit/>
          </a:bodyPr>
          <a:lstStyle/>
          <a:p>
            <a:pPr lvl="0" algn="just" defTabSz="685800">
              <a:lnSpc>
                <a:spcPct val="115000"/>
              </a:lnSpc>
              <a:spcAft>
                <a:spcPts val="800"/>
              </a:spcAft>
              <a:defRPr/>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Ở khoang miệng, thức ăn được nghiền nhỏ, nhào trộn, tẩm ướp. Khi nhai kĩ, nước bọt sẽ giúp biến đổi một lượng nhỏ thức ăn chứa chất bột như bánh mì, cơm, ... thành đường.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96194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AD4963-54C8-47C3-9C49-345B559938E7}"/>
              </a:ext>
            </a:extLst>
          </p:cNvPr>
          <p:cNvPicPr>
            <a:picLocks noChangeAspect="1"/>
          </p:cNvPicPr>
          <p:nvPr/>
        </p:nvPicPr>
        <p:blipFill rotWithShape="1">
          <a:blip r:embed="rId2"/>
          <a:srcRect t="28473" r="25393"/>
          <a:stretch/>
        </p:blipFill>
        <p:spPr>
          <a:xfrm>
            <a:off x="3829050" y="0"/>
            <a:ext cx="8362951" cy="3790950"/>
          </a:xfrm>
          <a:prstGeom prst="rect">
            <a:avLst/>
          </a:prstGeom>
        </p:spPr>
      </p:pic>
      <p:pic>
        <p:nvPicPr>
          <p:cNvPr id="2" name="Picture 1">
            <a:extLst>
              <a:ext uri="{FF2B5EF4-FFF2-40B4-BE49-F238E27FC236}">
                <a16:creationId xmlns:a16="http://schemas.microsoft.com/office/drawing/2014/main" id="{F8930748-C81B-4077-B63F-F8A39B8BA345}"/>
              </a:ext>
            </a:extLst>
          </p:cNvPr>
          <p:cNvPicPr>
            <a:picLocks noChangeAspect="1"/>
          </p:cNvPicPr>
          <p:nvPr/>
        </p:nvPicPr>
        <p:blipFill>
          <a:blip r:embed="rId3"/>
          <a:stretch>
            <a:fillRect/>
          </a:stretch>
        </p:blipFill>
        <p:spPr>
          <a:xfrm>
            <a:off x="5215607" y="1016821"/>
            <a:ext cx="6523285" cy="1566808"/>
          </a:xfrm>
          <a:prstGeom prst="rect">
            <a:avLst/>
          </a:prstGeom>
        </p:spPr>
      </p:pic>
    </p:spTree>
    <p:extLst>
      <p:ext uri="{BB962C8B-B14F-4D97-AF65-F5344CB8AC3E}">
        <p14:creationId xmlns:p14="http://schemas.microsoft.com/office/powerpoint/2010/main" val="244411613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AC16686C-7180-441A-BDB3-5BB060CDA990}"/>
              </a:ext>
            </a:extLst>
          </p:cNvPr>
          <p:cNvSpPr txBox="1"/>
          <p:nvPr/>
        </p:nvSpPr>
        <p:spPr>
          <a:xfrm>
            <a:off x="933450" y="242191"/>
            <a:ext cx="10582275" cy="1077218"/>
          </a:xfrm>
          <a:prstGeom prst="rect">
            <a:avLst/>
          </a:prstGeom>
          <a:solidFill>
            <a:schemeClr val="accent6">
              <a:lumMod val="20000"/>
              <a:lumOff val="80000"/>
            </a:schemeClr>
          </a:solidFill>
          <a:ln>
            <a:solidFill>
              <a:schemeClr val="accent1"/>
            </a:solidFill>
          </a:ln>
        </p:spPr>
        <p:txBody>
          <a:bodyPr wrap="square" rtlCol="0">
            <a:spAutoFit/>
            <a:scene3d>
              <a:camera prst="orthographicFront"/>
              <a:lightRig rig="threePt" dir="t"/>
            </a:scene3d>
          </a:bodyPr>
          <a:lstStyle/>
          <a:p>
            <a:pPr lvl="0" algn="ctr">
              <a:defRPr/>
            </a:pPr>
            <a:r>
              <a:rPr lang="vi-VN" sz="32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Chỉ và nói quá trình tiêu hóa thức ăn ở dạ dày, ruột non, ruột già trong các hình dưới đây.</a:t>
            </a:r>
            <a:endParaRPr kumimoji="0" lang="en-US" sz="32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33ADF70-3D81-2A7B-5E4F-92049319050A}"/>
              </a:ext>
            </a:extLst>
          </p:cNvPr>
          <p:cNvPicPr>
            <a:picLocks noChangeAspect="1"/>
          </p:cNvPicPr>
          <p:nvPr/>
        </p:nvPicPr>
        <p:blipFill>
          <a:blip r:embed="rId2"/>
          <a:stretch>
            <a:fillRect/>
          </a:stretch>
        </p:blipFill>
        <p:spPr>
          <a:xfrm>
            <a:off x="2057400" y="1343025"/>
            <a:ext cx="7905750" cy="5257800"/>
          </a:xfrm>
          <a:prstGeom prst="rect">
            <a:avLst/>
          </a:prstGeom>
        </p:spPr>
      </p:pic>
    </p:spTree>
    <p:extLst>
      <p:ext uri="{BB962C8B-B14F-4D97-AF65-F5344CB8AC3E}">
        <p14:creationId xmlns:p14="http://schemas.microsoft.com/office/powerpoint/2010/main" val="44104314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288</Words>
  <Application>Microsoft Office PowerPoint</Application>
  <PresentationFormat>Widescreen</PresentationFormat>
  <Paragraphs>21</Paragraphs>
  <Slides>15</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Calibri Light</vt:lpstr>
      <vt:lpstr>Times New Roman</vt:lpstr>
      <vt:lpstr>UTM Cookies</vt:lpstr>
      <vt:lpstr>思源黑体 CN Bold</vt:lpstr>
      <vt:lpstr>Custom Design</vt:lpstr>
      <vt:lpstr>1_Office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17</cp:revision>
  <dcterms:created xsi:type="dcterms:W3CDTF">2023-01-28T03:01:03Z</dcterms:created>
  <dcterms:modified xsi:type="dcterms:W3CDTF">2025-02-19T06:52:19Z</dcterms:modified>
</cp:coreProperties>
</file>