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415" r:id="rId2"/>
    <p:sldId id="2007577229" r:id="rId3"/>
    <p:sldId id="2007577231" r:id="rId4"/>
    <p:sldId id="2007577215" r:id="rId5"/>
    <p:sldId id="2007577238" r:id="rId6"/>
    <p:sldId id="2007577239" r:id="rId7"/>
    <p:sldId id="2007577240" r:id="rId8"/>
    <p:sldId id="2007577243" r:id="rId9"/>
    <p:sldId id="2007577244" r:id="rId10"/>
    <p:sldId id="2007577246" r:id="rId11"/>
    <p:sldId id="2007577247" r:id="rId12"/>
    <p:sldId id="2007577248" r:id="rId13"/>
    <p:sldId id="2007577237" r:id="rId14"/>
    <p:sldId id="2007577249" r:id="rId15"/>
    <p:sldId id="289" r:id="rId16"/>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373B8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p:cViewPr varScale="1">
        <p:scale>
          <a:sx n="49" d="100"/>
          <a:sy n="49" d="100"/>
        </p:scale>
        <p:origin x="78" y="54"/>
      </p:cViewPr>
      <p:guideLst>
        <p:guide orient="horz" pos="2880"/>
        <p:guide pos="5127"/>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2/19/2025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3</a:t>
            </a:fld>
            <a:endParaRPr lang="en-US"/>
          </a:p>
        </p:txBody>
      </p:sp>
    </p:spTree>
    <p:extLst>
      <p:ext uri="{BB962C8B-B14F-4D97-AF65-F5344CB8AC3E}">
        <p14:creationId xmlns:p14="http://schemas.microsoft.com/office/powerpoint/2010/main" val="166037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2006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Đối với việc làm của bạn Đạt, nếu Đạt từ chối không tham gia, Đạt cần có kế hoạch phù hợp để bản thân tự tin hơn khi gặp người lạ. Mẹ khuyên Đạt tham gia là để tốt cho con nên Đạt cần có sự cố gắng.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5</a:t>
            </a:fld>
            <a:endParaRPr lang="en-US"/>
          </a:p>
        </p:txBody>
      </p:sp>
    </p:spTree>
    <p:extLst>
      <p:ext uri="{BB962C8B-B14F-4D97-AF65-F5344CB8AC3E}">
        <p14:creationId xmlns:p14="http://schemas.microsoft.com/office/powerpoint/2010/main" val="347460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353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97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474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192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16141302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5823656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40624695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8114263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5859800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8321903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081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54837" y="791156"/>
            <a:ext cx="15166964" cy="1018133"/>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554837" y="2048844"/>
            <a:ext cx="15166964" cy="6073600"/>
          </a:xfrm>
          <a:prstGeom prst="rect">
            <a:avLst/>
          </a:prstGeom>
        </p:spPr>
        <p:txBody>
          <a:bodyPr spcFirstLastPara="1" wrap="square" lIns="91425" tIns="91425" rIns="91425" bIns="91425" anchor="t" anchorCtr="0">
            <a:noAutofit/>
          </a:bodyPr>
          <a:lstStyle>
            <a:lvl1pPr marL="812760" lvl="0" indent="-609570">
              <a:spcBef>
                <a:spcPts val="0"/>
              </a:spcBef>
              <a:spcAft>
                <a:spcPts val="0"/>
              </a:spcAft>
              <a:buSzPts val="1800"/>
              <a:buChar char="●"/>
              <a:defRPr/>
            </a:lvl1pPr>
            <a:lvl2pPr marL="1625519" lvl="1" indent="-564417">
              <a:spcBef>
                <a:spcPts val="2844"/>
              </a:spcBef>
              <a:spcAft>
                <a:spcPts val="0"/>
              </a:spcAft>
              <a:buSzPts val="1400"/>
              <a:buChar char="○"/>
              <a:defRPr/>
            </a:lvl2pPr>
            <a:lvl3pPr marL="2438278" lvl="2" indent="-564417">
              <a:spcBef>
                <a:spcPts val="2844"/>
              </a:spcBef>
              <a:spcAft>
                <a:spcPts val="0"/>
              </a:spcAft>
              <a:buSzPts val="1400"/>
              <a:buChar char="■"/>
              <a:defRPr/>
            </a:lvl3pPr>
            <a:lvl4pPr marL="3251037" lvl="3" indent="-564417">
              <a:spcBef>
                <a:spcPts val="2844"/>
              </a:spcBef>
              <a:spcAft>
                <a:spcPts val="0"/>
              </a:spcAft>
              <a:buSzPts val="1400"/>
              <a:buChar char="●"/>
              <a:defRPr/>
            </a:lvl4pPr>
            <a:lvl5pPr marL="4063797" lvl="4" indent="-564417">
              <a:spcBef>
                <a:spcPts val="2844"/>
              </a:spcBef>
              <a:spcAft>
                <a:spcPts val="0"/>
              </a:spcAft>
              <a:buSzPts val="1400"/>
              <a:buChar char="○"/>
              <a:defRPr/>
            </a:lvl5pPr>
            <a:lvl6pPr marL="4876557" lvl="5" indent="-564417">
              <a:spcBef>
                <a:spcPts val="2844"/>
              </a:spcBef>
              <a:spcAft>
                <a:spcPts val="0"/>
              </a:spcAft>
              <a:buSzPts val="1400"/>
              <a:buChar char="■"/>
              <a:defRPr/>
            </a:lvl6pPr>
            <a:lvl7pPr marL="5689315" lvl="6" indent="-564417">
              <a:spcBef>
                <a:spcPts val="2844"/>
              </a:spcBef>
              <a:spcAft>
                <a:spcPts val="0"/>
              </a:spcAft>
              <a:buSzPts val="1400"/>
              <a:buChar char="●"/>
              <a:defRPr/>
            </a:lvl7pPr>
            <a:lvl8pPr marL="6502075" lvl="7" indent="-564417">
              <a:spcBef>
                <a:spcPts val="2844"/>
              </a:spcBef>
              <a:spcAft>
                <a:spcPts val="0"/>
              </a:spcAft>
              <a:buSzPts val="1400"/>
              <a:buChar char="○"/>
              <a:defRPr/>
            </a:lvl8pPr>
            <a:lvl9pPr marL="7314834" lvl="8" indent="-564417">
              <a:spcBef>
                <a:spcPts val="2844"/>
              </a:spcBef>
              <a:spcAft>
                <a:spcPts val="2844"/>
              </a:spcAft>
              <a:buSzPts val="1400"/>
              <a:buChar char="■"/>
              <a:defRPr/>
            </a:lvl9pPr>
          </a:lstStyle>
          <a:p>
            <a:endParaRPr/>
          </a:p>
        </p:txBody>
      </p:sp>
      <p:sp>
        <p:nvSpPr>
          <p:cNvPr id="19" name="Google Shape;19;p4"/>
          <p:cNvSpPr txBox="1">
            <a:spLocks noGrp="1"/>
          </p:cNvSpPr>
          <p:nvPr>
            <p:ph type="sldNum" idx="12"/>
          </p:nvPr>
        </p:nvSpPr>
        <p:spPr>
          <a:xfrm>
            <a:off x="15081270" y="8290164"/>
            <a:ext cx="976705" cy="69973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defTabSz="1219170">
              <a:defRPr/>
            </a:pPr>
            <a:fld id="{00000000-1234-1234-1234-123412341234}" type="slidenum">
              <a:rPr lang="en-GB" sz="1777" smtClean="0">
                <a:solidFill>
                  <a:srgbClr val="595959"/>
                </a:solidFill>
                <a:latin typeface="Arial"/>
              </a:rPr>
              <a:pPr algn="r" defTabSz="1219170">
                <a:defRPr/>
              </a:pPr>
              <a:t>‹#›</a:t>
            </a:fld>
            <a:endParaRPr lang="en-GB" sz="1777">
              <a:solidFill>
                <a:srgbClr val="595959"/>
              </a:solidFill>
              <a:latin typeface="Arial"/>
            </a:endParaRPr>
          </a:p>
        </p:txBody>
      </p:sp>
    </p:spTree>
    <p:extLst>
      <p:ext uri="{BB962C8B-B14F-4D97-AF65-F5344CB8AC3E}">
        <p14:creationId xmlns:p14="http://schemas.microsoft.com/office/powerpoint/2010/main" val="17981401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761C7F-BA56-40F7-B525-7948905FEF96}"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FEE0A-9862-4A3F-8E42-7BF3D4333659}" type="slidenum">
              <a:rPr lang="en-US" smtClean="0"/>
              <a:t>‹#›</a:t>
            </a:fld>
            <a:endParaRPr lang="en-US"/>
          </a:p>
        </p:txBody>
      </p:sp>
    </p:spTree>
    <p:extLst>
      <p:ext uri="{BB962C8B-B14F-4D97-AF65-F5344CB8AC3E}">
        <p14:creationId xmlns:p14="http://schemas.microsoft.com/office/powerpoint/2010/main" val="27881379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FEC505F-BCC8-4716-9E2A-9AB8AD533F57}"/>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1686758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72"/>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4"/>
            <a:ext cx="10939765"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13" y="5249336"/>
            <a:ext cx="11414823" cy="37684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5"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90" y="1089000"/>
            <a:ext cx="1744741"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5425A85-DCC2-654C-8930-D162C4059446}"/>
              </a:ext>
            </a:extLst>
          </p:cNvPr>
          <p:cNvSpPr/>
          <p:nvPr/>
        </p:nvSpPr>
        <p:spPr>
          <a:xfrm>
            <a:off x="4451889" y="6358729"/>
            <a:ext cx="7372859" cy="1230953"/>
          </a:xfrm>
          <a:prstGeom prst="rect">
            <a:avLst/>
          </a:prstGeom>
          <a:noFill/>
        </p:spPr>
        <p:txBody>
          <a:bodyPr wrap="none" lIns="121765" tIns="60884" rIns="121765" bIns="60884">
            <a:spAutoFit/>
          </a:bodyPr>
          <a:lstStyle/>
          <a:p>
            <a:pPr algn="ctr">
              <a:defRPr/>
            </a:pPr>
            <a:r>
              <a:rPr lang="en-US" sz="72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72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0355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文本框 17"/>
          <p:cNvSpPr txBox="1"/>
          <p:nvPr/>
        </p:nvSpPr>
        <p:spPr>
          <a:xfrm>
            <a:off x="2042319" y="2362200"/>
            <a:ext cx="11879365" cy="280076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609585">
              <a:defRPr/>
            </a:pPr>
            <a:r>
              <a:rPr lang="en-US" altLang="zh-CN" sz="8800" b="1">
                <a:ln w="0"/>
                <a:solidFill>
                  <a:srgbClr val="C00000"/>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HOẠT ĐỘNG 3:</a:t>
            </a:r>
          </a:p>
          <a:p>
            <a:pPr algn="ctr" defTabSz="609585">
              <a:defRPr/>
            </a:pPr>
            <a:r>
              <a:rPr lang="en-US" altLang="zh-CN" sz="8800" b="1">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VẬN DỤNG</a:t>
            </a:r>
            <a:endParaRPr lang="en-US" altLang="zh-CN" sz="8800" b="1" dirty="0">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endParaRPr>
          </a:p>
        </p:txBody>
      </p:sp>
    </p:spTree>
    <p:extLst>
      <p:ext uri="{BB962C8B-B14F-4D97-AF65-F5344CB8AC3E}">
        <p14:creationId xmlns:p14="http://schemas.microsoft.com/office/powerpoint/2010/main" val="22015882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DB9DA0-908B-EEE7-76A2-CBABCCE1A9AB}"/>
              </a:ext>
            </a:extLst>
          </p:cNvPr>
          <p:cNvSpPr/>
          <p:nvPr/>
        </p:nvSpPr>
        <p:spPr>
          <a:xfrm>
            <a:off x="5736444" y="1243293"/>
            <a:ext cx="13627154" cy="779316"/>
          </a:xfrm>
          <a:prstGeom prst="rect">
            <a:avLst/>
          </a:prstGeom>
          <a:noFill/>
        </p:spPr>
        <p:txBody>
          <a:bodyPr wrap="square">
            <a:spAutoFit/>
          </a:bodyPr>
          <a:lstStyle/>
          <a:p>
            <a:pPr>
              <a:lnSpc>
                <a:spcPct val="93000"/>
              </a:lnSpc>
            </a:pPr>
            <a:r>
              <a:rPr lang="en-US" sz="4800" b="1">
                <a:solidFill>
                  <a:srgbClr val="002060"/>
                </a:solidFill>
                <a:latin typeface="AvantGarde" panose="00000400000000000000" pitchFamily="2" charset="0"/>
                <a:ea typeface="AvantGarde" panose="00000400000000000000" pitchFamily="2" charset="0"/>
                <a:cs typeface="AvantGarde" panose="00000400000000000000" pitchFamily="2" charset="0"/>
              </a:rPr>
              <a:t>   HOẠT ĐỘNG 3:</a:t>
            </a:r>
            <a:endParaRPr lang="vi-VN" sz="4800" b="1">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id="{9C95EFD4-FB58-DC44-7D19-9325911DBA55}"/>
              </a:ext>
            </a:extLst>
          </p:cNvPr>
          <p:cNvSpPr/>
          <p:nvPr/>
        </p:nvSpPr>
        <p:spPr>
          <a:xfrm>
            <a:off x="2605881" y="2649388"/>
            <a:ext cx="11939677" cy="3354765"/>
          </a:xfrm>
          <a:prstGeom prst="rect">
            <a:avLst/>
          </a:prstGeom>
        </p:spPr>
        <p:txBody>
          <a:bodyPr wrap="square">
            <a:spAutoFit/>
          </a:bodyPr>
          <a:lstStyle/>
          <a:p>
            <a:pPr marL="742950" indent="-742950" algn="just">
              <a:spcBef>
                <a:spcPts val="1200"/>
              </a:spcBef>
              <a:buAutoNum type="alphaLcPeriod"/>
            </a:pPr>
            <a:r>
              <a:rPr lang="en-US" sz="4800" b="1" spc="-80">
                <a:solidFill>
                  <a:srgbClr val="FF0000"/>
                </a:solidFill>
                <a:latin typeface="AvantGarde" panose="00000400000000000000" pitchFamily="2" charset="0"/>
                <a:ea typeface="AvantGarde" panose="00000400000000000000" pitchFamily="2" charset="0"/>
                <a:cs typeface="AvantGarde" panose="00000400000000000000" pitchFamily="2" charset="0"/>
              </a:rPr>
              <a:t>Nêu điểm mạnh và điểm yếu của mình?</a:t>
            </a:r>
          </a:p>
          <a:p>
            <a:pPr marL="742950" indent="-742950" algn="just">
              <a:spcBef>
                <a:spcPts val="1200"/>
              </a:spcBef>
              <a:buFontTx/>
              <a:buAutoNum type="alphaLcPeriod"/>
            </a:pPr>
            <a:r>
              <a:rPr lang="en-US" sz="4800" b="1" spc="-80">
                <a:solidFill>
                  <a:srgbClr val="FF0000"/>
                </a:solidFill>
                <a:latin typeface="AvantGarde" panose="00000400000000000000" pitchFamily="2" charset="0"/>
                <a:ea typeface="AvantGarde" panose="00000400000000000000" pitchFamily="2" charset="0"/>
                <a:cs typeface="AvantGarde" panose="00000400000000000000" pitchFamily="2" charset="0"/>
              </a:rPr>
              <a:t>Chia sẻ những hoạt động mà em có thể tham gia phù hợp với điểm mạnh và điểm yếu đó.</a:t>
            </a:r>
          </a:p>
          <a:p>
            <a:pPr marL="742950" indent="-742950" algn="just">
              <a:spcBef>
                <a:spcPts val="1200"/>
              </a:spcBef>
              <a:buAutoNum type="alphaLcPeriod"/>
            </a:pPr>
            <a:endParaRPr lang="vi-VN" sz="4800" b="1" spc="-8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021952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291CDEA-BDE9-B1A3-FC51-6C558A6D9509}"/>
              </a:ext>
            </a:extLst>
          </p:cNvPr>
          <p:cNvSpPr/>
          <p:nvPr/>
        </p:nvSpPr>
        <p:spPr>
          <a:xfrm>
            <a:off x="1731080" y="1079291"/>
            <a:ext cx="13229431" cy="7245167"/>
          </a:xfrm>
          <a:prstGeom prst="roundRect">
            <a:avLst>
              <a:gd name="adj" fmla="val 9780"/>
            </a:avLst>
          </a:prstGeom>
          <a:solidFill>
            <a:srgbClr val="FCF5E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pic>
        <p:nvPicPr>
          <p:cNvPr id="3" name="Picture 2">
            <a:extLst>
              <a:ext uri="{FF2B5EF4-FFF2-40B4-BE49-F238E27FC236}">
                <a16:creationId xmlns:a16="http://schemas.microsoft.com/office/drawing/2014/main" id="{AEA57440-4DF1-FD04-7A88-026D86C3F45F}"/>
              </a:ext>
            </a:extLst>
          </p:cNvPr>
          <p:cNvPicPr>
            <a:picLocks noChangeAspect="1"/>
          </p:cNvPicPr>
          <p:nvPr/>
        </p:nvPicPr>
        <p:blipFill>
          <a:blip r:embed="rId2"/>
          <a:stretch>
            <a:fillRect/>
          </a:stretch>
        </p:blipFill>
        <p:spPr>
          <a:xfrm>
            <a:off x="1595985" y="819542"/>
            <a:ext cx="13608810" cy="7504915"/>
          </a:xfrm>
          <a:prstGeom prst="rect">
            <a:avLst/>
          </a:prstGeom>
        </p:spPr>
      </p:pic>
    </p:spTree>
    <p:extLst>
      <p:ext uri="{BB962C8B-B14F-4D97-AF65-F5344CB8AC3E}">
        <p14:creationId xmlns:p14="http://schemas.microsoft.com/office/powerpoint/2010/main" val="25570007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3">
            <a:alphaModFix/>
          </a:blip>
          <a:stretch>
            <a:fillRect/>
          </a:stretch>
        </p:blipFill>
        <p:spPr>
          <a:xfrm>
            <a:off x="4097136" y="1299551"/>
            <a:ext cx="8495611" cy="5054972"/>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4440798" y="1507659"/>
            <a:ext cx="7808179" cy="4315192"/>
          </a:xfrm>
          <a:prstGeom prst="rect">
            <a:avLst/>
          </a:prstGeom>
          <a:solidFill>
            <a:srgbClr val="FFFFFF"/>
          </a:solidFill>
          <a:ln>
            <a:noFill/>
          </a:ln>
        </p:spPr>
        <p:txBody>
          <a:bodyPr spcFirstLastPara="1" wrap="square" lIns="162533" tIns="162533" rIns="162533" bIns="162533" anchor="t" anchorCtr="0">
            <a:noAutofit/>
          </a:bodyPr>
          <a:lstStyle/>
          <a:p>
            <a:pPr algn="ctr" defTabSz="1625519">
              <a:buClr>
                <a:srgbClr val="000000"/>
              </a:buClr>
              <a:defRPr/>
            </a:pPr>
            <a:endParaRPr sz="6223" b="1" kern="0">
              <a:solidFill>
                <a:srgbClr val="FFFF00"/>
              </a:solidFill>
              <a:latin typeface="Georgia"/>
              <a:ea typeface="Georgia"/>
              <a:cs typeface="Georgia"/>
              <a:sym typeface="Georgia"/>
            </a:endParaRPr>
          </a:p>
        </p:txBody>
      </p:sp>
      <p:sp>
        <p:nvSpPr>
          <p:cNvPr id="2" name="文本框 17">
            <a:extLst>
              <a:ext uri="{FF2B5EF4-FFF2-40B4-BE49-F238E27FC236}">
                <a16:creationId xmlns:a16="http://schemas.microsoft.com/office/drawing/2014/main" id="{ECFF3F24-F311-2E13-6958-82E4CB2E692C}"/>
              </a:ext>
            </a:extLst>
          </p:cNvPr>
          <p:cNvSpPr txBox="1"/>
          <p:nvPr/>
        </p:nvSpPr>
        <p:spPr>
          <a:xfrm>
            <a:off x="2138504" y="4740121"/>
            <a:ext cx="11879365" cy="280076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prstTxWarp prst="textArchUp">
              <a:avLst/>
            </a:prstTxWarp>
            <a:spAutoFit/>
          </a:bodyPr>
          <a:lstStyle/>
          <a:p>
            <a:pPr lvl="1" algn="ctr" defTabSz="609585">
              <a:defRPr/>
            </a:pPr>
            <a:r>
              <a:rPr lang="en-US" altLang="zh-CN" sz="11000" b="1">
                <a:ln w="0"/>
                <a:solidFill>
                  <a:srgbClr val="C00000"/>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TRÒ CHƠI</a:t>
            </a:r>
          </a:p>
          <a:p>
            <a:pPr algn="ctr" defTabSz="609585">
              <a:defRPr/>
            </a:pPr>
            <a:r>
              <a:rPr lang="en-US" altLang="zh-CN" sz="11000" b="1">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XÌ ĐIỆN</a:t>
            </a:r>
            <a:endParaRPr lang="en-US" altLang="zh-CN" sz="11000" b="1" dirty="0">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endParaRPr>
          </a:p>
        </p:txBody>
      </p:sp>
    </p:spTree>
    <p:extLst>
      <p:ext uri="{BB962C8B-B14F-4D97-AF65-F5344CB8AC3E}">
        <p14:creationId xmlns:p14="http://schemas.microsoft.com/office/powerpoint/2010/main" val="34375083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4" name="Picture 3">
            <a:extLst>
              <a:ext uri="{FF2B5EF4-FFF2-40B4-BE49-F238E27FC236}">
                <a16:creationId xmlns:a16="http://schemas.microsoft.com/office/drawing/2014/main" id="{232FE55F-AD5A-CA09-0056-7F51694F65CA}"/>
              </a:ext>
            </a:extLst>
          </p:cNvPr>
          <p:cNvPicPr>
            <a:picLocks noChangeAspect="1"/>
          </p:cNvPicPr>
          <p:nvPr/>
        </p:nvPicPr>
        <p:blipFill>
          <a:blip r:embed="rId3"/>
          <a:stretch>
            <a:fillRect/>
          </a:stretch>
        </p:blipFill>
        <p:spPr>
          <a:xfrm>
            <a:off x="2766054" y="2053420"/>
            <a:ext cx="10744530" cy="4193248"/>
          </a:xfrm>
          <a:prstGeom prst="rect">
            <a:avLst/>
          </a:prstGeom>
        </p:spPr>
      </p:pic>
    </p:spTree>
    <p:extLst>
      <p:ext uri="{BB962C8B-B14F-4D97-AF65-F5344CB8AC3E}">
        <p14:creationId xmlns:p14="http://schemas.microsoft.com/office/powerpoint/2010/main" val="18566353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975519" y="927279"/>
            <a:ext cx="14441511" cy="3638280"/>
          </a:xfrm>
          <a:prstGeom prst="rect">
            <a:avLst/>
          </a:prstGeom>
          <a:noFill/>
        </p:spPr>
        <p:txBody>
          <a:bodyPr wrap="square" lIns="121920" tIns="60960" rIns="121920" bIns="60960" numCol="1">
            <a:prstTxWarp prst="textPlain">
              <a:avLst/>
            </a:prstTxWarp>
            <a:spAutoFit/>
          </a:bodyPr>
          <a:lstStyle/>
          <a:p>
            <a:pPr algn="ctr"/>
            <a:r>
              <a:rPr lang="en-US" sz="5867" b="1" dirty="0">
                <a:ln w="22225">
                  <a:solidFill>
                    <a:schemeClr val="accent2"/>
                  </a:solidFill>
                  <a:prstDash val="solid"/>
                </a:ln>
                <a:solidFill>
                  <a:srgbClr val="FF0000"/>
                </a:solidFill>
                <a:effectLst>
                  <a:glow rad="63500">
                    <a:schemeClr val="accent4">
                      <a:satMod val="175000"/>
                      <a:alpha val="40000"/>
                    </a:schemeClr>
                  </a:glow>
                </a:effectLst>
                <a:latin typeface="Times New Roman" panose="02020603050405020304" pitchFamily="18" charset="0"/>
                <a:cs typeface="Times New Roman" panose="02020603050405020304" pitchFamily="18" charset="0"/>
              </a:rPr>
              <a:t>TRÂN TRỌNG CẢM ƠN QUÝ THẦY CÔ,</a:t>
            </a:r>
          </a:p>
          <a:p>
            <a:pPr algn="ctr"/>
            <a:r>
              <a:rPr lang="en-US" sz="5867" b="1" dirty="0">
                <a:ln w="22225">
                  <a:solidFill>
                    <a:schemeClr val="accent2"/>
                  </a:solidFill>
                  <a:prstDash val="solid"/>
                </a:ln>
                <a:solidFill>
                  <a:srgbClr val="FF0000"/>
                </a:solidFill>
                <a:effectLst>
                  <a:glow rad="63500">
                    <a:schemeClr val="accent4">
                      <a:satMod val="175000"/>
                      <a:alpha val="40000"/>
                    </a:schemeClr>
                  </a:glow>
                </a:effectLst>
                <a:latin typeface="Times New Roman" panose="02020603050405020304" pitchFamily="18" charset="0"/>
                <a:cs typeface="Times New Roman" panose="02020603050405020304" pitchFamily="18" charset="0"/>
              </a:rPr>
              <a:t>CHÚC CÁC CON HỌC SINH </a:t>
            </a:r>
          </a:p>
          <a:p>
            <a:pPr algn="ctr"/>
            <a:r>
              <a:rPr lang="en-US" sz="5867" b="1" dirty="0">
                <a:ln w="22225">
                  <a:solidFill>
                    <a:schemeClr val="accent2"/>
                  </a:solidFill>
                  <a:prstDash val="solid"/>
                </a:ln>
                <a:solidFill>
                  <a:srgbClr val="FF0000"/>
                </a:solidFill>
                <a:effectLst>
                  <a:glow rad="63500">
                    <a:schemeClr val="accent4">
                      <a:satMod val="175000"/>
                      <a:alpha val="40000"/>
                    </a:schemeClr>
                  </a:glow>
                </a:effectLst>
                <a:latin typeface="Times New Roman" panose="02020603050405020304" pitchFamily="18" charset="0"/>
                <a:cs typeface="Times New Roman" panose="02020603050405020304" pitchFamily="18" charset="0"/>
              </a:rPr>
              <a:t>CHĂM NGOAN, HỌC GIỎI!</a:t>
            </a:r>
          </a:p>
        </p:txBody>
      </p:sp>
    </p:spTree>
    <p:extLst>
      <p:ext uri="{BB962C8B-B14F-4D97-AF65-F5344CB8AC3E}">
        <p14:creationId xmlns:p14="http://schemas.microsoft.com/office/powerpoint/2010/main" val="16945957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2000" fill="hold" grpId="0" nodeType="withEffect">
                                  <p:stCondLst>
                                    <p:cond delay="0"/>
                                  </p:stCondLst>
                                  <p:iterate type="lt">
                                    <p:tmPct val="0"/>
                                  </p:iterate>
                                  <p:childTnLst>
                                    <p:animClr clrSpc="hsl" dir="ccw">
                                      <p:cBhvr override="childStyle">
                                        <p:cTn id="6" dur="1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3A7A8D0-CF2D-788D-9850-86D0677400C1}"/>
              </a:ext>
            </a:extLst>
          </p:cNvPr>
          <p:cNvSpPr/>
          <p:nvPr/>
        </p:nvSpPr>
        <p:spPr>
          <a:xfrm>
            <a:off x="1685360" y="1079291"/>
            <a:ext cx="13229431" cy="7245167"/>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4" name="TextBox 13">
            <a:extLst>
              <a:ext uri="{FF2B5EF4-FFF2-40B4-BE49-F238E27FC236}">
                <a16:creationId xmlns:a16="http://schemas.microsoft.com/office/drawing/2014/main" id="{172078FF-5407-A959-D1A5-02AE2DD028E0}"/>
              </a:ext>
            </a:extLst>
          </p:cNvPr>
          <p:cNvSpPr txBox="1"/>
          <p:nvPr/>
        </p:nvSpPr>
        <p:spPr>
          <a:xfrm>
            <a:off x="3261270" y="3493702"/>
            <a:ext cx="9484312" cy="2062103"/>
          </a:xfrm>
          <a:prstGeom prst="rect">
            <a:avLst/>
          </a:prstGeom>
          <a:noFill/>
        </p:spPr>
        <p:txBody>
          <a:bodyPr wrap="square" rtlCol="0">
            <a:spAutoFit/>
          </a:bodyPr>
          <a:lstStyle/>
          <a:p>
            <a:pPr algn="ctr" defTabSz="1219170">
              <a:defRPr/>
            </a:pPr>
            <a:r>
              <a:rPr lang="en-US" sz="12800" b="1">
                <a:ln w="38100">
                  <a:solidFill>
                    <a:sysClr val="windowText" lastClr="000000"/>
                  </a:solidFill>
                </a:ln>
                <a:solidFill>
                  <a:prstClr val="black"/>
                </a:solidFill>
                <a:latin typeface="Consolas" panose="020B0609020204030204" pitchFamily="49" charset="0"/>
                <a:ea typeface="CookieRun Black" panose="020B0600000101010101" pitchFamily="34" charset="-127"/>
              </a:rPr>
              <a:t>KHỞI ĐỘNG</a:t>
            </a:r>
            <a:endParaRPr lang="en-US" sz="12800" b="1" dirty="0">
              <a:ln w="38100">
                <a:solidFill>
                  <a:sysClr val="windowText" lastClr="000000"/>
                </a:solidFill>
              </a:ln>
              <a:solidFill>
                <a:prstClr val="black"/>
              </a:solidFill>
              <a:latin typeface="Consolas" panose="020B0609020204030204" pitchFamily="49" charset="0"/>
              <a:ea typeface="CookieRun Black" panose="020B0600000101010101" pitchFamily="34" charset="-127"/>
            </a:endParaRPr>
          </a:p>
        </p:txBody>
      </p:sp>
      <p:sp>
        <p:nvSpPr>
          <p:cNvPr id="2" name="TextBox 1">
            <a:extLst>
              <a:ext uri="{FF2B5EF4-FFF2-40B4-BE49-F238E27FC236}">
                <a16:creationId xmlns:a16="http://schemas.microsoft.com/office/drawing/2014/main" id="{AABF617B-A985-7FD7-0665-9E4EB043F180}"/>
              </a:ext>
            </a:extLst>
          </p:cNvPr>
          <p:cNvSpPr txBox="1"/>
          <p:nvPr/>
        </p:nvSpPr>
        <p:spPr>
          <a:xfrm>
            <a:off x="3349621" y="3486884"/>
            <a:ext cx="9484312" cy="2062103"/>
          </a:xfrm>
          <a:prstGeom prst="rect">
            <a:avLst/>
          </a:prstGeom>
          <a:noFill/>
        </p:spPr>
        <p:txBody>
          <a:bodyPr wrap="square" rtlCol="0">
            <a:spAutoFit/>
          </a:bodyPr>
          <a:lstStyle/>
          <a:p>
            <a:pPr algn="ctr" defTabSz="1219170">
              <a:defRPr/>
            </a:pPr>
            <a:r>
              <a:rPr lang="en-US" sz="12800" b="1">
                <a:ln w="38100">
                  <a:solidFill>
                    <a:sysClr val="windowText" lastClr="000000"/>
                  </a:solidFill>
                </a:ln>
                <a:solidFill>
                  <a:srgbClr val="60B196"/>
                </a:solidFill>
                <a:latin typeface="Consolas" panose="020B0609020204030204" pitchFamily="49" charset="0"/>
                <a:ea typeface="CookieRun Black" panose="020B0600000101010101" pitchFamily="34" charset="-127"/>
              </a:rPr>
              <a:t>KHỞI ĐỘNG</a:t>
            </a:r>
            <a:endParaRPr lang="en-US" sz="12800" b="1" dirty="0">
              <a:ln w="38100">
                <a:solidFill>
                  <a:sysClr val="windowText" lastClr="000000"/>
                </a:solidFill>
              </a:ln>
              <a:solidFill>
                <a:srgbClr val="F8D33A"/>
              </a:solidFill>
              <a:latin typeface="Consolas" panose="020B0609020204030204" pitchFamily="49" charset="0"/>
              <a:ea typeface="CookieRun Black" panose="020B0600000101010101" pitchFamily="34" charset="-127"/>
            </a:endParaRPr>
          </a:p>
        </p:txBody>
      </p:sp>
    </p:spTree>
    <p:extLst>
      <p:ext uri="{BB962C8B-B14F-4D97-AF65-F5344CB8AC3E}">
        <p14:creationId xmlns:p14="http://schemas.microsoft.com/office/powerpoint/2010/main" val="12784734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C1903C3A-A7E1-617D-7B77-E0D064ED5F3F}"/>
              </a:ext>
            </a:extLst>
          </p:cNvPr>
          <p:cNvSpPr txBox="1"/>
          <p:nvPr/>
        </p:nvSpPr>
        <p:spPr>
          <a:xfrm>
            <a:off x="2823774" y="2161545"/>
            <a:ext cx="10521281" cy="2554545"/>
          </a:xfrm>
          <a:prstGeom prst="rect">
            <a:avLst/>
          </a:prstGeom>
          <a:noFill/>
        </p:spPr>
        <p:txBody>
          <a:bodyPr wrap="square" rtlCol="0">
            <a:spAutoFit/>
          </a:bodyPr>
          <a:lstStyle/>
          <a:p>
            <a:pPr algn="ctr" defTabSz="1219170">
              <a:defRPr/>
            </a:pPr>
            <a:r>
              <a:rPr lang="en-US" sz="8000" b="1">
                <a:ln w="38100">
                  <a:solidFill>
                    <a:sysClr val="windowText" lastClr="000000"/>
                  </a:solidFill>
                </a:ln>
                <a:solidFill>
                  <a:prstClr val="black"/>
                </a:solidFill>
                <a:latin typeface="Consolas" panose="020B0609020204030204" pitchFamily="49" charset="0"/>
                <a:ea typeface="CookieRun Black" panose="020B0600000101010101" pitchFamily="34" charset="-127"/>
              </a:rPr>
              <a:t>BÀI 7: EM KHÁM PHÁ BẢN THÂN</a:t>
            </a:r>
            <a:endParaRPr lang="en-US" sz="8000" b="1" dirty="0">
              <a:ln w="38100">
                <a:solidFill>
                  <a:sysClr val="windowText" lastClr="000000"/>
                </a:solidFill>
              </a:ln>
              <a:solidFill>
                <a:prstClr val="black"/>
              </a:solidFill>
              <a:latin typeface="Consolas" panose="020B0609020204030204" pitchFamily="49" charset="0"/>
              <a:ea typeface="CookieRun Black" panose="020B0600000101010101" pitchFamily="34" charset="-127"/>
            </a:endParaRPr>
          </a:p>
        </p:txBody>
      </p:sp>
      <p:sp>
        <p:nvSpPr>
          <p:cNvPr id="46" name="TextBox 45">
            <a:extLst>
              <a:ext uri="{FF2B5EF4-FFF2-40B4-BE49-F238E27FC236}">
                <a16:creationId xmlns:a16="http://schemas.microsoft.com/office/drawing/2014/main" id="{7F6A1211-A030-1EC4-E4B4-4E4CBB6E06B5}"/>
              </a:ext>
            </a:extLst>
          </p:cNvPr>
          <p:cNvSpPr txBox="1"/>
          <p:nvPr/>
        </p:nvSpPr>
        <p:spPr>
          <a:xfrm>
            <a:off x="2779097" y="2172625"/>
            <a:ext cx="10451864" cy="2554545"/>
          </a:xfrm>
          <a:prstGeom prst="rect">
            <a:avLst/>
          </a:prstGeom>
          <a:noFill/>
        </p:spPr>
        <p:txBody>
          <a:bodyPr wrap="square" rtlCol="0">
            <a:spAutoFit/>
          </a:bodyPr>
          <a:lstStyle/>
          <a:p>
            <a:pPr algn="ctr" defTabSz="1219170">
              <a:defRPr/>
            </a:pPr>
            <a:r>
              <a:rPr lang="en-US" sz="8000" b="1">
                <a:ln w="38100">
                  <a:solidFill>
                    <a:sysClr val="windowText" lastClr="000000"/>
                  </a:solidFill>
                </a:ln>
                <a:solidFill>
                  <a:srgbClr val="60B196"/>
                </a:solidFill>
                <a:latin typeface="Consolas" panose="020B0609020204030204" pitchFamily="49" charset="0"/>
                <a:ea typeface="CookieRun Black" panose="020B0600000101010101" pitchFamily="34" charset="-127"/>
              </a:rPr>
              <a:t>BÀI 7: EM KHÁM PHÁ BẢN THÂN</a:t>
            </a:r>
            <a:endParaRPr lang="en-US" sz="8000" b="1" dirty="0">
              <a:ln w="38100">
                <a:solidFill>
                  <a:sysClr val="windowText" lastClr="000000"/>
                </a:solidFill>
              </a:ln>
              <a:solidFill>
                <a:srgbClr val="F8D33A"/>
              </a:solidFill>
              <a:latin typeface="Consolas" panose="020B0609020204030204" pitchFamily="49" charset="0"/>
              <a:ea typeface="CookieRun Black" panose="020B0600000101010101" pitchFamily="34" charset="-127"/>
            </a:endParaRPr>
          </a:p>
        </p:txBody>
      </p:sp>
    </p:spTree>
    <p:extLst>
      <p:ext uri="{BB962C8B-B14F-4D97-AF65-F5344CB8AC3E}">
        <p14:creationId xmlns:p14="http://schemas.microsoft.com/office/powerpoint/2010/main" val="2980322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文本框 17"/>
          <p:cNvSpPr txBox="1"/>
          <p:nvPr/>
        </p:nvSpPr>
        <p:spPr>
          <a:xfrm>
            <a:off x="1840848" y="2514600"/>
            <a:ext cx="11879365" cy="3046988"/>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609585">
              <a:defRPr/>
            </a:pPr>
            <a:r>
              <a:rPr lang="en-US" altLang="zh-CN" sz="9600" b="1">
                <a:ln w="0"/>
                <a:solidFill>
                  <a:srgbClr val="C00000"/>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HOẠT ĐỘNG 1:</a:t>
            </a:r>
          </a:p>
          <a:p>
            <a:pPr algn="ctr" defTabSz="609585">
              <a:defRPr/>
            </a:pPr>
            <a:r>
              <a:rPr lang="en-US" altLang="zh-CN" sz="9600" b="1">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BÀY TỎ Ý KIẾN</a:t>
            </a:r>
            <a:endParaRPr lang="en-US" altLang="zh-CN" sz="9600" b="1" dirty="0">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endParaRPr>
          </a:p>
        </p:txBody>
      </p:sp>
    </p:spTree>
    <p:extLst>
      <p:ext uri="{BB962C8B-B14F-4D97-AF65-F5344CB8AC3E}">
        <p14:creationId xmlns:p14="http://schemas.microsoft.com/office/powerpoint/2010/main" val="22758357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DB9DA0-908B-EEE7-76A2-CBABCCE1A9AB}"/>
              </a:ext>
            </a:extLst>
          </p:cNvPr>
          <p:cNvSpPr/>
          <p:nvPr/>
        </p:nvSpPr>
        <p:spPr>
          <a:xfrm>
            <a:off x="1803700" y="1293604"/>
            <a:ext cx="13627154" cy="1466299"/>
          </a:xfrm>
          <a:prstGeom prst="rect">
            <a:avLst/>
          </a:prstGeom>
          <a:noFill/>
        </p:spPr>
        <p:txBody>
          <a:bodyPr wrap="square">
            <a:spAutoFit/>
          </a:bodyPr>
          <a:lstStyle/>
          <a:p>
            <a:pPr>
              <a:lnSpc>
                <a:spcPct val="93000"/>
              </a:lnSpc>
            </a:pPr>
            <a:r>
              <a:rPr lang="en-US" sz="4800" b="1">
                <a:solidFill>
                  <a:srgbClr val="002060"/>
                </a:solidFill>
                <a:latin typeface="AvantGarde" panose="00000400000000000000" pitchFamily="2" charset="0"/>
                <a:ea typeface="AvantGarde" panose="00000400000000000000" pitchFamily="2" charset="0"/>
                <a:cs typeface="AvantGarde" panose="00000400000000000000" pitchFamily="2" charset="0"/>
              </a:rPr>
              <a:t>   1. </a:t>
            </a:r>
            <a:r>
              <a:rPr lang="vi-VN" sz="4800" b="1">
                <a:solidFill>
                  <a:srgbClr val="002060"/>
                </a:solidFill>
                <a:latin typeface="AvantGarde" panose="00000400000000000000" pitchFamily="2" charset="0"/>
                <a:ea typeface="AvantGarde" panose="00000400000000000000" pitchFamily="2" charset="0"/>
                <a:cs typeface="AvantGarde" panose="00000400000000000000" pitchFamily="2" charset="0"/>
              </a:rPr>
              <a:t>Em đồng tình hay không đồng tình với việc làm của bạn nào dưới đây? Vì sao?</a:t>
            </a:r>
          </a:p>
        </p:txBody>
      </p:sp>
      <p:sp>
        <p:nvSpPr>
          <p:cNvPr id="5" name="Rectangle 4">
            <a:extLst>
              <a:ext uri="{FF2B5EF4-FFF2-40B4-BE49-F238E27FC236}">
                <a16:creationId xmlns:a16="http://schemas.microsoft.com/office/drawing/2014/main" id="{9C95EFD4-FB58-DC44-7D19-9325911DBA55}"/>
              </a:ext>
            </a:extLst>
          </p:cNvPr>
          <p:cNvSpPr/>
          <p:nvPr/>
        </p:nvSpPr>
        <p:spPr>
          <a:xfrm>
            <a:off x="2452878" y="2803758"/>
            <a:ext cx="11939677" cy="6647974"/>
          </a:xfrm>
          <a:prstGeom prst="rect">
            <a:avLst/>
          </a:prstGeom>
        </p:spPr>
        <p:txBody>
          <a:bodyPr wrap="square">
            <a:spAutoFit/>
          </a:bodyPr>
          <a:lstStyle/>
          <a:p>
            <a:pPr marL="742950" indent="-742950" algn="just">
              <a:spcBef>
                <a:spcPts val="1200"/>
              </a:spcBef>
              <a:buAutoNum type="alphaLcPeriod"/>
            </a:pPr>
            <a:r>
              <a:rPr lang="vi-VN" sz="4400" b="1" spc="-80">
                <a:solidFill>
                  <a:srgbClr val="FF0000"/>
                </a:solidFill>
                <a:latin typeface="AvantGarde" panose="00000400000000000000" pitchFamily="2" charset="0"/>
                <a:ea typeface="AvantGarde" panose="00000400000000000000" pitchFamily="2" charset="0"/>
                <a:cs typeface="AvantGarde" panose="00000400000000000000" pitchFamily="2" charset="0"/>
              </a:rPr>
              <a:t>Cô giáo cần một bạn thay mặt lớp phát biểu</a:t>
            </a:r>
            <a:r>
              <a:rPr lang="en-US" sz="4400" b="1" spc="-8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vi-VN" sz="4400" b="1" spc="-80">
                <a:solidFill>
                  <a:srgbClr val="FF0000"/>
                </a:solidFill>
                <a:latin typeface="AvantGarde" panose="00000400000000000000" pitchFamily="2" charset="0"/>
                <a:ea typeface="AvantGarde" panose="00000400000000000000" pitchFamily="2" charset="0"/>
                <a:cs typeface="AvantGarde" panose="00000400000000000000" pitchFamily="2" charset="0"/>
              </a:rPr>
              <a:t>trước toàn trường vào giờ chào cờ. Lan xung phong vì biết điểm mạnh của mình là khả năng nói trước đám đông.</a:t>
            </a:r>
            <a:endParaRPr lang="en-US" sz="4400" b="1" spc="-80">
              <a:solidFill>
                <a:srgbClr val="FF0000"/>
              </a:solidFill>
              <a:latin typeface="AvantGarde" panose="00000400000000000000" pitchFamily="2" charset="0"/>
              <a:ea typeface="AvantGarde" panose="00000400000000000000" pitchFamily="2" charset="0"/>
              <a:cs typeface="AvantGarde" panose="00000400000000000000" pitchFamily="2" charset="0"/>
            </a:endParaRPr>
          </a:p>
          <a:p>
            <a:pPr marL="742950" indent="-742950" algn="just">
              <a:spcBef>
                <a:spcPts val="1200"/>
              </a:spcBef>
              <a:buFontTx/>
              <a:buAutoNum type="alphaLcPeriod"/>
            </a:pPr>
            <a:r>
              <a:rPr lang="vi-VN" sz="4400" b="1" spc="-80">
                <a:solidFill>
                  <a:srgbClr val="FF0000"/>
                </a:solidFill>
                <a:latin typeface="AvantGarde" panose="00000400000000000000" pitchFamily="2" charset="0"/>
                <a:ea typeface="AvantGarde" panose="00000400000000000000" pitchFamily="2" charset="0"/>
                <a:cs typeface="AvantGarde" panose="00000400000000000000" pitchFamily="2" charset="0"/>
              </a:rPr>
              <a:t>Đạt không tự tin khi gặp người lạ. Mẹ khuyên Đạt nên tham gia câu lạc bộ để mạnh dạn hơn. Đạt từ chối không tham gia.</a:t>
            </a:r>
          </a:p>
          <a:p>
            <a:pPr marL="742950" indent="-742950" algn="just">
              <a:spcBef>
                <a:spcPts val="1200"/>
              </a:spcBef>
              <a:buAutoNum type="alphaLcPeriod"/>
            </a:pPr>
            <a:endParaRPr lang="en-US" sz="4400" b="1" spc="-80">
              <a:solidFill>
                <a:srgbClr val="FF0000"/>
              </a:solidFill>
              <a:latin typeface="AvantGarde" panose="00000400000000000000" pitchFamily="2" charset="0"/>
              <a:ea typeface="AvantGarde" panose="00000400000000000000" pitchFamily="2" charset="0"/>
              <a:cs typeface="AvantGarde" panose="00000400000000000000" pitchFamily="2" charset="0"/>
            </a:endParaRPr>
          </a:p>
          <a:p>
            <a:pPr marL="742950" indent="-742950" algn="just">
              <a:spcBef>
                <a:spcPts val="1200"/>
              </a:spcBef>
              <a:buAutoNum type="alphaLcPeriod"/>
            </a:pPr>
            <a:endParaRPr lang="vi-VN" sz="4400" b="1" spc="-8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42104608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文本框 17"/>
          <p:cNvSpPr txBox="1"/>
          <p:nvPr/>
        </p:nvSpPr>
        <p:spPr>
          <a:xfrm>
            <a:off x="2042319" y="2362200"/>
            <a:ext cx="11879365" cy="280076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609585">
              <a:defRPr/>
            </a:pPr>
            <a:r>
              <a:rPr lang="en-US" altLang="zh-CN" sz="8800" b="1">
                <a:ln w="0"/>
                <a:solidFill>
                  <a:srgbClr val="C00000"/>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HOẠT ĐỘNG 2:</a:t>
            </a:r>
          </a:p>
          <a:p>
            <a:pPr algn="ctr" defTabSz="609585">
              <a:defRPr/>
            </a:pPr>
            <a:r>
              <a:rPr lang="en-US" altLang="zh-CN" sz="8800" b="1">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XỬ LÝ TÌNH HUỐNG</a:t>
            </a:r>
            <a:endParaRPr lang="en-US" altLang="zh-CN" sz="8800" b="1" dirty="0">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endParaRPr>
          </a:p>
        </p:txBody>
      </p:sp>
    </p:spTree>
    <p:extLst>
      <p:ext uri="{BB962C8B-B14F-4D97-AF65-F5344CB8AC3E}">
        <p14:creationId xmlns:p14="http://schemas.microsoft.com/office/powerpoint/2010/main" val="13339748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9D5FB29A-B031-470A-B676-DD5245CB3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26" y="-1"/>
            <a:ext cx="16289141" cy="9162641"/>
          </a:xfrm>
          <a:prstGeom prst="rect">
            <a:avLst/>
          </a:prstGeom>
        </p:spPr>
      </p:pic>
      <p:sp>
        <p:nvSpPr>
          <p:cNvPr id="33" name="文本框 17">
            <a:extLst>
              <a:ext uri="{FF2B5EF4-FFF2-40B4-BE49-F238E27FC236}">
                <a16:creationId xmlns:a16="http://schemas.microsoft.com/office/drawing/2014/main" id="{10A8F9FE-0B1F-88AD-1963-4D019C5A393C}"/>
              </a:ext>
            </a:extLst>
          </p:cNvPr>
          <p:cNvSpPr txBox="1"/>
          <p:nvPr/>
        </p:nvSpPr>
        <p:spPr>
          <a:xfrm>
            <a:off x="2198636" y="194101"/>
            <a:ext cx="11879365"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609585">
              <a:defRPr/>
            </a:pPr>
            <a:r>
              <a:rPr lang="en-US" altLang="zh-CN" sz="4800" b="1">
                <a:ln w="0"/>
                <a:solidFill>
                  <a:srgbClr val="002060"/>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TÌNH HUỐNG 1:</a:t>
            </a:r>
          </a:p>
        </p:txBody>
      </p:sp>
      <p:pic>
        <p:nvPicPr>
          <p:cNvPr id="34" name="Ghi âm TH1-HĐ2">
            <a:hlinkClick r:id="" action="ppaction://media"/>
            <a:extLst>
              <a:ext uri="{FF2B5EF4-FFF2-40B4-BE49-F238E27FC236}">
                <a16:creationId xmlns:a16="http://schemas.microsoft.com/office/drawing/2014/main" id="{35AA328B-55A3-CDC1-A7F9-B0102738CDF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1911" y="4727575"/>
            <a:ext cx="406400" cy="406400"/>
          </a:xfrm>
          <a:prstGeom prst="rect">
            <a:avLst/>
          </a:prstGeom>
        </p:spPr>
      </p:pic>
    </p:spTree>
    <p:extLst>
      <p:ext uri="{BB962C8B-B14F-4D97-AF65-F5344CB8AC3E}">
        <p14:creationId xmlns:p14="http://schemas.microsoft.com/office/powerpoint/2010/main" val="30703498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80"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291CDEA-BDE9-B1A3-FC51-6C558A6D9509}"/>
              </a:ext>
            </a:extLst>
          </p:cNvPr>
          <p:cNvSpPr/>
          <p:nvPr/>
        </p:nvSpPr>
        <p:spPr>
          <a:xfrm>
            <a:off x="1731080" y="1079291"/>
            <a:ext cx="13229431" cy="7245167"/>
          </a:xfrm>
          <a:prstGeom prst="roundRect">
            <a:avLst>
              <a:gd name="adj" fmla="val 9780"/>
            </a:avLst>
          </a:prstGeom>
          <a:solidFill>
            <a:srgbClr val="FCF5E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2" name="Rectangle 1">
            <a:extLst>
              <a:ext uri="{FF2B5EF4-FFF2-40B4-BE49-F238E27FC236}">
                <a16:creationId xmlns:a16="http://schemas.microsoft.com/office/drawing/2014/main" id="{F6DB9DA0-908B-EEE7-76A2-CBABCCE1A9AB}"/>
              </a:ext>
            </a:extLst>
          </p:cNvPr>
          <p:cNvSpPr/>
          <p:nvPr/>
        </p:nvSpPr>
        <p:spPr>
          <a:xfrm>
            <a:off x="2444247" y="2195467"/>
            <a:ext cx="13627154" cy="779316"/>
          </a:xfrm>
          <a:prstGeom prst="rect">
            <a:avLst/>
          </a:prstGeom>
          <a:noFill/>
        </p:spPr>
        <p:txBody>
          <a:bodyPr wrap="square">
            <a:spAutoFit/>
          </a:bodyPr>
          <a:lstStyle/>
          <a:p>
            <a:pPr>
              <a:lnSpc>
                <a:spcPct val="93000"/>
              </a:lnSpc>
            </a:pPr>
            <a:r>
              <a:rPr lang="en-US" sz="4800" b="1">
                <a:solidFill>
                  <a:srgbClr val="002060"/>
                </a:solidFill>
                <a:latin typeface="AvantGarde" panose="00000400000000000000" pitchFamily="2" charset="0"/>
                <a:ea typeface="AvantGarde" panose="00000400000000000000" pitchFamily="2" charset="0"/>
                <a:cs typeface="AvantGarde" panose="00000400000000000000" pitchFamily="2" charset="0"/>
              </a:rPr>
              <a:t>   2. Xử lý tình huống</a:t>
            </a:r>
            <a:endParaRPr lang="vi-VN" sz="4800" b="1">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id="{9C95EFD4-FB58-DC44-7D19-9325911DBA55}"/>
              </a:ext>
            </a:extLst>
          </p:cNvPr>
          <p:cNvSpPr/>
          <p:nvPr/>
        </p:nvSpPr>
        <p:spPr>
          <a:xfrm>
            <a:off x="2146317" y="2965603"/>
            <a:ext cx="11939677" cy="6309420"/>
          </a:xfrm>
          <a:prstGeom prst="rect">
            <a:avLst/>
          </a:prstGeom>
        </p:spPr>
        <p:txBody>
          <a:bodyPr wrap="square">
            <a:spAutoFit/>
          </a:bodyPr>
          <a:lstStyle/>
          <a:p>
            <a:pPr marL="742950" indent="-742950" algn="just">
              <a:spcBef>
                <a:spcPts val="1200"/>
              </a:spcBef>
              <a:buAutoNum type="alphaLcPeriod"/>
            </a:pPr>
            <a:r>
              <a:rPr lang="en-US" sz="4800" b="1" spc="-80">
                <a:solidFill>
                  <a:srgbClr val="FF0000"/>
                </a:solidFill>
                <a:latin typeface="AvantGarde" panose="00000400000000000000" pitchFamily="2" charset="0"/>
                <a:ea typeface="AvantGarde" panose="00000400000000000000" pitchFamily="2" charset="0"/>
                <a:cs typeface="AvantGarde" panose="00000400000000000000" pitchFamily="2" charset="0"/>
              </a:rPr>
              <a:t>Em và Thành là bạn than. Trường tổ chức cuộc thi hát. Thành rủ em tham gia cùng. Tuy nhiên, em nghĩ hát lại chính là điểm yếu của mình.</a:t>
            </a:r>
          </a:p>
          <a:p>
            <a:pPr marL="742950" indent="-742950" algn="just">
              <a:spcBef>
                <a:spcPts val="1200"/>
              </a:spcBef>
              <a:buFontTx/>
              <a:buAutoNum type="alphaLcPeriod"/>
            </a:pPr>
            <a:r>
              <a:rPr lang="en-US" sz="4800" b="1" spc="-80">
                <a:solidFill>
                  <a:srgbClr val="FF0000"/>
                </a:solidFill>
                <a:latin typeface="AvantGarde" panose="00000400000000000000" pitchFamily="2" charset="0"/>
                <a:ea typeface="AvantGarde" panose="00000400000000000000" pitchFamily="2" charset="0"/>
                <a:cs typeface="AvantGarde" panose="00000400000000000000" pitchFamily="2" charset="0"/>
              </a:rPr>
              <a:t>Trường em tổ chức Hội khỏe Phù Đổng. Các bạn động viên em tham gia môn cờ vua, nhưng em lại đá cầu rất tốt.</a:t>
            </a:r>
          </a:p>
          <a:p>
            <a:pPr marL="742950" indent="-742950" algn="just">
              <a:spcBef>
                <a:spcPts val="1200"/>
              </a:spcBef>
              <a:buAutoNum type="alphaLcPeriod"/>
            </a:pPr>
            <a:endParaRPr lang="vi-VN" sz="4800" b="1" spc="-8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08F532BA-24FB-17A3-9DAD-1261F26A0097}"/>
              </a:ext>
            </a:extLst>
          </p:cNvPr>
          <p:cNvSpPr/>
          <p:nvPr/>
        </p:nvSpPr>
        <p:spPr>
          <a:xfrm>
            <a:off x="5190455" y="1174220"/>
            <a:ext cx="13627154" cy="1036887"/>
          </a:xfrm>
          <a:prstGeom prst="rect">
            <a:avLst/>
          </a:prstGeom>
          <a:noFill/>
        </p:spPr>
        <p:txBody>
          <a:bodyPr wrap="square">
            <a:spAutoFit/>
          </a:bodyPr>
          <a:lstStyle/>
          <a:p>
            <a:pPr>
              <a:lnSpc>
                <a:spcPct val="93000"/>
              </a:lnSpc>
            </a:pPr>
            <a:r>
              <a:rPr lang="en-US" sz="6600" b="1">
                <a:solidFill>
                  <a:srgbClr val="FF0000"/>
                </a:solidFill>
                <a:latin typeface="AvantGarde" panose="00000400000000000000" pitchFamily="2" charset="0"/>
                <a:ea typeface="AvantGarde" panose="00000400000000000000" pitchFamily="2" charset="0"/>
                <a:cs typeface="AvantGarde" panose="00000400000000000000" pitchFamily="2" charset="0"/>
              </a:rPr>
              <a:t>THẢO LUẬN NHÓM:</a:t>
            </a:r>
            <a:endParaRPr lang="vi-VN" sz="6600" b="1">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714152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文本框 17">
            <a:extLst>
              <a:ext uri="{FF2B5EF4-FFF2-40B4-BE49-F238E27FC236}">
                <a16:creationId xmlns:a16="http://schemas.microsoft.com/office/drawing/2014/main" id="{10A8F9FE-0B1F-88AD-1963-4D019C5A393C}"/>
              </a:ext>
            </a:extLst>
          </p:cNvPr>
          <p:cNvSpPr txBox="1"/>
          <p:nvPr/>
        </p:nvSpPr>
        <p:spPr>
          <a:xfrm>
            <a:off x="2198636" y="194101"/>
            <a:ext cx="11879365"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609585">
              <a:defRPr/>
            </a:pPr>
            <a:r>
              <a:rPr lang="en-US" altLang="zh-CN" sz="4800" b="1">
                <a:ln w="0"/>
                <a:solidFill>
                  <a:srgbClr val="002060"/>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TÌNH HUỐNG 1:</a:t>
            </a:r>
          </a:p>
        </p:txBody>
      </p:sp>
    </p:spTree>
    <p:extLst>
      <p:ext uri="{BB962C8B-B14F-4D97-AF65-F5344CB8AC3E}">
        <p14:creationId xmlns:p14="http://schemas.microsoft.com/office/powerpoint/2010/main" val="42007256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2618</TotalTime>
  <Words>351</Words>
  <Application>Microsoft Office PowerPoint</Application>
  <PresentationFormat>Custom</PresentationFormat>
  <Paragraphs>38</Paragraphs>
  <Slides>15</Slides>
  <Notes>7</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宋体</vt:lpstr>
      <vt:lpstr>Arial</vt:lpstr>
      <vt:lpstr>AvantGarde</vt:lpstr>
      <vt:lpstr>Calibri</vt:lpstr>
      <vt:lpstr>Calibri Light</vt:lpstr>
      <vt:lpstr>Consolas</vt:lpstr>
      <vt:lpstr>CookieRun Black</vt:lpstr>
      <vt:lpstr>等线</vt:lpstr>
      <vt:lpstr>Georgia</vt:lpstr>
      <vt:lpstr>inpin heiti</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Kim Anh</cp:lastModifiedBy>
  <cp:revision>352</cp:revision>
  <dcterms:created xsi:type="dcterms:W3CDTF">2022-07-10T01:37:20Z</dcterms:created>
  <dcterms:modified xsi:type="dcterms:W3CDTF">2025-02-19T05:21:47Z</dcterms:modified>
  <cp:category>9Slide.vn</cp:category>
</cp:coreProperties>
</file>