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4" r:id="rId2"/>
    <p:sldId id="287" r:id="rId3"/>
    <p:sldId id="332" r:id="rId4"/>
    <p:sldId id="7688" r:id="rId5"/>
    <p:sldId id="265" r:id="rId6"/>
    <p:sldId id="313" r:id="rId7"/>
    <p:sldId id="7693" r:id="rId8"/>
    <p:sldId id="7694" r:id="rId9"/>
    <p:sldId id="7695" r:id="rId10"/>
    <p:sldId id="7696" r:id="rId11"/>
    <p:sldId id="33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52CDB-D0A6-4646-8C04-88686EB6CA7E}"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16A94-DC6B-4535-98C5-6ABAE7286930}" type="slidenum">
              <a:rPr lang="en-US" smtClean="0"/>
              <a:t>‹#›</a:t>
            </a:fld>
            <a:endParaRPr lang="en-US"/>
          </a:p>
        </p:txBody>
      </p:sp>
    </p:spTree>
    <p:extLst>
      <p:ext uri="{BB962C8B-B14F-4D97-AF65-F5344CB8AC3E}">
        <p14:creationId xmlns:p14="http://schemas.microsoft.com/office/powerpoint/2010/main" val="340970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25771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2278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88648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2/17/2025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7635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2/17/2025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14521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2/17/2025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11510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478420"/>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52409"/>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13" name="图片 12" descr="图片包含 图示&#10;&#10;描述已自动生成">
            <a:extLst>
              <a:ext uri="{FF2B5EF4-FFF2-40B4-BE49-F238E27FC236}">
                <a16:creationId xmlns:a16="http://schemas.microsoft.com/office/drawing/2014/main" id="{D7DAAA50-B00C-47EE-9FA0-F237ADFECDC7}"/>
              </a:ext>
            </a:extLst>
          </p:cNvPr>
          <p:cNvPicPr>
            <a:picLocks noChangeAspect="1"/>
          </p:cNvPicPr>
          <p:nvPr/>
        </p:nvPicPr>
        <p:blipFill>
          <a:blip r:embed="rId2"/>
          <a:srcRect l="763"/>
          <a:stretch>
            <a:fillRect/>
          </a:stretch>
        </p:blipFill>
        <p:spPr>
          <a:xfrm>
            <a:off x="8534400" y="-99060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grpSp>
        <p:nvGrpSpPr>
          <p:cNvPr id="14" name="组合 13">
            <a:extLst>
              <a:ext uri="{FF2B5EF4-FFF2-40B4-BE49-F238E27FC236}">
                <a16:creationId xmlns:a16="http://schemas.microsoft.com/office/drawing/2014/main" id="{EFC83B3C-2627-490B-9126-FCECA6CA6CCF}"/>
              </a:ext>
            </a:extLst>
          </p:cNvPr>
          <p:cNvGrpSpPr/>
          <p:nvPr/>
        </p:nvGrpSpPr>
        <p:grpSpPr>
          <a:xfrm>
            <a:off x="6096000" y="58119"/>
            <a:ext cx="11985356" cy="6741762"/>
            <a:chOff x="103322" y="58119"/>
            <a:chExt cx="11985356" cy="6741762"/>
          </a:xfrm>
        </p:grpSpPr>
        <p:sp>
          <p:nvSpPr>
            <p:cNvPr id="15" name="任意多边形: 形状 14">
              <a:extLst>
                <a:ext uri="{FF2B5EF4-FFF2-40B4-BE49-F238E27FC236}">
                  <a16:creationId xmlns:a16="http://schemas.microsoft.com/office/drawing/2014/main" id="{6547E814-6B41-4F20-A274-5A930907EE0E}"/>
                </a:ext>
              </a:extLst>
            </p:cNvPr>
            <p:cNvSpPr/>
            <p:nvPr/>
          </p:nvSpPr>
          <p:spPr>
            <a:xfrm>
              <a:off x="154983" y="92990"/>
              <a:ext cx="11871702" cy="66797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电脑萤幕&#10;&#10;中度可信度描述已自动生成">
              <a:extLst>
                <a:ext uri="{FF2B5EF4-FFF2-40B4-BE49-F238E27FC236}">
                  <a16:creationId xmlns:a16="http://schemas.microsoft.com/office/drawing/2014/main" id="{8BFCFDC0-407B-48DA-B3CF-E64CEC0E2644}"/>
                </a:ext>
              </a:extLst>
            </p:cNvPr>
            <p:cNvPicPr>
              <a:picLocks noChangeAspect="1"/>
            </p:cNvPicPr>
            <p:nvPr/>
          </p:nvPicPr>
          <p:blipFill>
            <a:blip r:embed="rId3"/>
            <a:stretch>
              <a:fillRect/>
            </a:stretch>
          </p:blipFill>
          <p:spPr>
            <a:xfrm>
              <a:off x="103322" y="58119"/>
              <a:ext cx="11985356" cy="6741762"/>
            </a:xfrm>
            <a:prstGeom prst="rect">
              <a:avLst/>
            </a:prstGeom>
          </p:spPr>
        </p:pic>
      </p:grpSp>
    </p:spTree>
    <p:extLst>
      <p:ext uri="{BB962C8B-B14F-4D97-AF65-F5344CB8AC3E}">
        <p14:creationId xmlns:p14="http://schemas.microsoft.com/office/powerpoint/2010/main" val="1904547808"/>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2/17/2025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81680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2/17/2025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21034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2/17/2025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21413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2/17/2025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8876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2/17/2025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03638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2/17/2025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66177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2/17/2025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26402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2/17/2025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3621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29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10.xml"/><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3"/>
          <a:srcRect l="14237" r="8220"/>
          <a:stretch/>
        </p:blipFill>
        <p:spPr>
          <a:xfrm>
            <a:off x="1627322" y="278969"/>
            <a:ext cx="9453966" cy="6300062"/>
          </a:xfrm>
          <a:prstGeom prst="rect">
            <a:avLst/>
          </a:prstGeom>
        </p:spPr>
      </p:pic>
      <p:sp>
        <p:nvSpPr>
          <p:cNvPr id="2" name="TextBox 1">
            <a:extLst>
              <a:ext uri="{FF2B5EF4-FFF2-40B4-BE49-F238E27FC236}">
                <a16:creationId xmlns:a16="http://schemas.microsoft.com/office/drawing/2014/main" id="{6F9DC9FF-7244-4B8A-91F3-A1095542EFC8}"/>
              </a:ext>
            </a:extLst>
          </p:cNvPr>
          <p:cNvSpPr txBox="1"/>
          <p:nvPr/>
        </p:nvSpPr>
        <p:spPr>
          <a:xfrm>
            <a:off x="2933700" y="2190750"/>
            <a:ext cx="6019800" cy="2308324"/>
          </a:xfrm>
          <a:prstGeom prst="rect">
            <a:avLst/>
          </a:prstGeom>
          <a:noFill/>
        </p:spPr>
        <p:txBody>
          <a:bodyPr wrap="square" rtlCol="0">
            <a:spAutoFit/>
          </a:bodyPr>
          <a:lstStyle/>
          <a:p>
            <a:pPr algn="ctr"/>
            <a:r>
              <a:rPr lang="nl-NL" sz="3600" b="1" dirty="0">
                <a:solidFill>
                  <a:srgbClr val="FF0000"/>
                </a:solidFill>
                <a:effectLst/>
                <a:ea typeface="Times New Roman" panose="02020603050405020304" pitchFamily="18" charset="0"/>
              </a:rPr>
              <a:t>Về nhà, em tìm hiểu người ta thường vận dụng ghi các số trong phạm vi 100 000 trong những tình huống nào?</a:t>
            </a:r>
            <a:endParaRPr lang="en-US" sz="3600" b="1" dirty="0">
              <a:solidFill>
                <a:srgbClr val="FF0000"/>
              </a:solidFill>
            </a:endParaRPr>
          </a:p>
        </p:txBody>
      </p:sp>
    </p:spTree>
    <p:extLst>
      <p:ext uri="{BB962C8B-B14F-4D97-AF65-F5344CB8AC3E}">
        <p14:creationId xmlns:p14="http://schemas.microsoft.com/office/powerpoint/2010/main" val="3101087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20" descr="图片包含 圆圈&#10;&#10;描述已自动生成">
            <a:extLst>
              <a:ext uri="{FF2B5EF4-FFF2-40B4-BE49-F238E27FC236}">
                <a16:creationId xmlns:a16="http://schemas.microsoft.com/office/drawing/2014/main" id="{856858FE-4073-460F-B356-00DFC42DC80A}"/>
              </a:ext>
            </a:extLst>
          </p:cNvPr>
          <p:cNvPicPr>
            <a:picLocks noChangeAspect="1"/>
          </p:cNvPicPr>
          <p:nvPr/>
        </p:nvPicPr>
        <p:blipFill rotWithShape="1">
          <a:blip r:embed="rId2"/>
          <a:srcRect l="14237" r="8220"/>
          <a:stretch/>
        </p:blipFill>
        <p:spPr>
          <a:xfrm>
            <a:off x="1037686" y="701315"/>
            <a:ext cx="10829950" cy="5278285"/>
          </a:xfrm>
          <a:prstGeom prst="rect">
            <a:avLst/>
          </a:prstGeom>
        </p:spPr>
      </p:pic>
      <p:pic>
        <p:nvPicPr>
          <p:cNvPr id="2" name="Picture 1">
            <a:extLst>
              <a:ext uri="{FF2B5EF4-FFF2-40B4-BE49-F238E27FC236}">
                <a16:creationId xmlns:a16="http://schemas.microsoft.com/office/drawing/2014/main" id="{2D0DCAA6-85D3-449C-A874-FD8D67D5BC5A}"/>
              </a:ext>
            </a:extLst>
          </p:cNvPr>
          <p:cNvPicPr>
            <a:picLocks noChangeAspect="1"/>
          </p:cNvPicPr>
          <p:nvPr/>
        </p:nvPicPr>
        <p:blipFill>
          <a:blip r:embed="rId3"/>
          <a:stretch>
            <a:fillRect/>
          </a:stretch>
        </p:blipFill>
        <p:spPr>
          <a:xfrm>
            <a:off x="1524000" y="1981200"/>
            <a:ext cx="8949704" cy="2395936"/>
          </a:xfrm>
          <a:prstGeom prst="rect">
            <a:avLst/>
          </a:prstGeom>
        </p:spPr>
      </p:pic>
    </p:spTree>
    <p:extLst>
      <p:ext uri="{BB962C8B-B14F-4D97-AF65-F5344CB8AC3E}">
        <p14:creationId xmlns:p14="http://schemas.microsoft.com/office/powerpoint/2010/main" val="13559982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3"/>
          <a:srcRect l="14237" r="8220"/>
          <a:stretch/>
        </p:blipFill>
        <p:spPr>
          <a:xfrm>
            <a:off x="1627322" y="278969"/>
            <a:ext cx="9453966" cy="6300062"/>
          </a:xfrm>
          <a:prstGeom prst="rect">
            <a:avLst/>
          </a:prstGeom>
        </p:spPr>
      </p:pic>
      <p:pic>
        <p:nvPicPr>
          <p:cNvPr id="2" name="Picture 1">
            <a:extLst>
              <a:ext uri="{FF2B5EF4-FFF2-40B4-BE49-F238E27FC236}">
                <a16:creationId xmlns:a16="http://schemas.microsoft.com/office/drawing/2014/main" id="{7F68C1DC-01F5-4A22-869B-DA0421F9555C}"/>
              </a:ext>
            </a:extLst>
          </p:cNvPr>
          <p:cNvPicPr>
            <a:picLocks noChangeAspect="1"/>
          </p:cNvPicPr>
          <p:nvPr/>
        </p:nvPicPr>
        <p:blipFill>
          <a:blip r:embed="rId4"/>
          <a:stretch>
            <a:fillRect/>
          </a:stretch>
        </p:blipFill>
        <p:spPr>
          <a:xfrm>
            <a:off x="1828800" y="1752600"/>
            <a:ext cx="9022862" cy="3133616"/>
          </a:xfrm>
          <a:prstGeom prst="rect">
            <a:avLst/>
          </a:prstGeom>
        </p:spPr>
      </p:pic>
    </p:spTree>
    <p:extLst>
      <p:ext uri="{BB962C8B-B14F-4D97-AF65-F5344CB8AC3E}">
        <p14:creationId xmlns:p14="http://schemas.microsoft.com/office/powerpoint/2010/main" val="612306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3"/>
          <a:srcRect l="14237" r="8220"/>
          <a:stretch/>
        </p:blipFill>
        <p:spPr>
          <a:xfrm>
            <a:off x="1627322" y="278969"/>
            <a:ext cx="9453966" cy="6300062"/>
          </a:xfrm>
          <a:prstGeom prst="rect">
            <a:avLst/>
          </a:prstGeom>
        </p:spPr>
      </p:pic>
      <p:pic>
        <p:nvPicPr>
          <p:cNvPr id="4" name="Picture 3">
            <a:extLst>
              <a:ext uri="{FF2B5EF4-FFF2-40B4-BE49-F238E27FC236}">
                <a16:creationId xmlns:a16="http://schemas.microsoft.com/office/drawing/2014/main" id="{08225938-FC06-4F98-B14F-F5F8CCFE31DA}"/>
              </a:ext>
            </a:extLst>
          </p:cNvPr>
          <p:cNvPicPr>
            <a:picLocks noChangeAspect="1"/>
          </p:cNvPicPr>
          <p:nvPr/>
        </p:nvPicPr>
        <p:blipFill>
          <a:blip r:embed="rId4"/>
          <a:stretch>
            <a:fillRect/>
          </a:stretch>
        </p:blipFill>
        <p:spPr>
          <a:xfrm>
            <a:off x="3022982" y="1855348"/>
            <a:ext cx="6393161" cy="2804403"/>
          </a:xfrm>
          <a:prstGeom prst="rect">
            <a:avLst/>
          </a:prstGeom>
        </p:spPr>
      </p:pic>
    </p:spTree>
    <p:extLst>
      <p:ext uri="{BB962C8B-B14F-4D97-AF65-F5344CB8AC3E}">
        <p14:creationId xmlns:p14="http://schemas.microsoft.com/office/powerpoint/2010/main" val="28182753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sp>
        <p:nvSpPr>
          <p:cNvPr id="2" name="Oval 1">
            <a:extLst>
              <a:ext uri="{FF2B5EF4-FFF2-40B4-BE49-F238E27FC236}">
                <a16:creationId xmlns:a16="http://schemas.microsoft.com/office/drawing/2014/main" id="{69F9F232-433B-438D-8C5B-C710FECEE87D}"/>
              </a:ext>
            </a:extLst>
          </p:cNvPr>
          <p:cNvSpPr/>
          <p:nvPr/>
        </p:nvSpPr>
        <p:spPr>
          <a:xfrm>
            <a:off x="714375" y="561975"/>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7" name="TextBox 6">
            <a:extLst>
              <a:ext uri="{FF2B5EF4-FFF2-40B4-BE49-F238E27FC236}">
                <a16:creationId xmlns:a16="http://schemas.microsoft.com/office/drawing/2014/main" id="{32E02BE9-7AE3-4106-A555-1760B8B88400}"/>
              </a:ext>
            </a:extLst>
          </p:cNvPr>
          <p:cNvSpPr txBox="1"/>
          <p:nvPr/>
        </p:nvSpPr>
        <p:spPr>
          <a:xfrm>
            <a:off x="1276349" y="647700"/>
            <a:ext cx="9915525" cy="646331"/>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Đếm, viết rồi đọc số khối lập phương (theo mẫu):</a:t>
            </a:r>
            <a:endParaRPr kumimoji="0" lang="en-US" sz="36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6" name="Picture 5">
            <a:extLst>
              <a:ext uri="{FF2B5EF4-FFF2-40B4-BE49-F238E27FC236}">
                <a16:creationId xmlns:a16="http://schemas.microsoft.com/office/drawing/2014/main" id="{CD51561A-636A-4470-AC62-59EB79E6AA41}"/>
              </a:ext>
            </a:extLst>
          </p:cNvPr>
          <p:cNvPicPr>
            <a:picLocks noChangeAspect="1"/>
          </p:cNvPicPr>
          <p:nvPr/>
        </p:nvPicPr>
        <p:blipFill rotWithShape="1">
          <a:blip r:embed="rId2"/>
          <a:srcRect l="11351" t="14932" r="44280" b="42427"/>
          <a:stretch/>
        </p:blipFill>
        <p:spPr>
          <a:xfrm>
            <a:off x="2169099" y="1579297"/>
            <a:ext cx="3992815" cy="1039091"/>
          </a:xfrm>
          <a:prstGeom prst="rect">
            <a:avLst/>
          </a:prstGeom>
        </p:spPr>
      </p:pic>
      <p:pic>
        <p:nvPicPr>
          <p:cNvPr id="18" name="Picture 17">
            <a:extLst>
              <a:ext uri="{FF2B5EF4-FFF2-40B4-BE49-F238E27FC236}">
                <a16:creationId xmlns:a16="http://schemas.microsoft.com/office/drawing/2014/main" id="{CD51561A-636A-4470-AC62-59EB79E6AA41}"/>
              </a:ext>
            </a:extLst>
          </p:cNvPr>
          <p:cNvPicPr>
            <a:picLocks noChangeAspect="1"/>
          </p:cNvPicPr>
          <p:nvPr/>
        </p:nvPicPr>
        <p:blipFill>
          <a:blip r:embed="rId2"/>
          <a:stretch>
            <a:fillRect/>
          </a:stretch>
        </p:blipFill>
        <p:spPr>
          <a:xfrm>
            <a:off x="1170619" y="2875858"/>
            <a:ext cx="8999151" cy="2436849"/>
          </a:xfrm>
          <a:prstGeom prst="rect">
            <a:avLst/>
          </a:prstGeom>
        </p:spPr>
      </p:pic>
      <p:pic>
        <p:nvPicPr>
          <p:cNvPr id="20" name="Picture 19">
            <a:extLst>
              <a:ext uri="{FF2B5EF4-FFF2-40B4-BE49-F238E27FC236}">
                <a16:creationId xmlns:a16="http://schemas.microsoft.com/office/drawing/2014/main" id="{CD51561A-636A-4470-AC62-59EB79E6AA41}"/>
              </a:ext>
            </a:extLst>
          </p:cNvPr>
          <p:cNvPicPr>
            <a:picLocks noChangeAspect="1"/>
          </p:cNvPicPr>
          <p:nvPr/>
        </p:nvPicPr>
        <p:blipFill rotWithShape="1">
          <a:blip r:embed="rId2"/>
          <a:srcRect l="55729" t="14932" r="22410" b="44557"/>
          <a:stretch/>
        </p:blipFill>
        <p:spPr>
          <a:xfrm>
            <a:off x="6141246" y="1579297"/>
            <a:ext cx="1967346" cy="987174"/>
          </a:xfrm>
          <a:prstGeom prst="rect">
            <a:avLst/>
          </a:prstGeom>
        </p:spPr>
      </p:pic>
      <p:pic>
        <p:nvPicPr>
          <p:cNvPr id="21" name="Picture 20">
            <a:extLst>
              <a:ext uri="{FF2B5EF4-FFF2-40B4-BE49-F238E27FC236}">
                <a16:creationId xmlns:a16="http://schemas.microsoft.com/office/drawing/2014/main" id="{CD51561A-636A-4470-AC62-59EB79E6AA41}"/>
              </a:ext>
            </a:extLst>
          </p:cNvPr>
          <p:cNvPicPr>
            <a:picLocks noChangeAspect="1"/>
          </p:cNvPicPr>
          <p:nvPr/>
        </p:nvPicPr>
        <p:blipFill rotWithShape="1">
          <a:blip r:embed="rId2"/>
          <a:srcRect l="76772" t="14932" r="15530" b="42427"/>
          <a:stretch/>
        </p:blipFill>
        <p:spPr>
          <a:xfrm>
            <a:off x="8105129" y="1527380"/>
            <a:ext cx="692727" cy="1039091"/>
          </a:xfrm>
          <a:prstGeom prst="rect">
            <a:avLst/>
          </a:prstGeom>
        </p:spPr>
      </p:pic>
      <p:pic>
        <p:nvPicPr>
          <p:cNvPr id="22" name="Picture 21">
            <a:extLst>
              <a:ext uri="{FF2B5EF4-FFF2-40B4-BE49-F238E27FC236}">
                <a16:creationId xmlns:a16="http://schemas.microsoft.com/office/drawing/2014/main" id="{CD51561A-636A-4470-AC62-59EB79E6AA41}"/>
              </a:ext>
            </a:extLst>
          </p:cNvPr>
          <p:cNvPicPr>
            <a:picLocks noChangeAspect="1"/>
          </p:cNvPicPr>
          <p:nvPr/>
        </p:nvPicPr>
        <p:blipFill rotWithShape="1">
          <a:blip r:embed="rId2"/>
          <a:srcRect l="84922" t="14932" r="2434" b="42427"/>
          <a:stretch/>
        </p:blipFill>
        <p:spPr>
          <a:xfrm>
            <a:off x="8797856" y="1525577"/>
            <a:ext cx="1137859" cy="1039091"/>
          </a:xfrm>
          <a:prstGeom prst="rect">
            <a:avLst/>
          </a:prstGeom>
        </p:spPr>
      </p:pic>
    </p:spTree>
    <p:extLst>
      <p:ext uri="{BB962C8B-B14F-4D97-AF65-F5344CB8AC3E}">
        <p14:creationId xmlns:p14="http://schemas.microsoft.com/office/powerpoint/2010/main" val="1442298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3"/>
            <a:ext cx="11049000" cy="6257791"/>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3" name="Picture 2">
            <a:extLst>
              <a:ext uri="{FF2B5EF4-FFF2-40B4-BE49-F238E27FC236}">
                <a16:creationId xmlns:a16="http://schemas.microsoft.com/office/drawing/2014/main" id="{296426EB-D5D4-42E4-8F18-7242813B8099}"/>
              </a:ext>
            </a:extLst>
          </p:cNvPr>
          <p:cNvPicPr>
            <a:picLocks noChangeAspect="1"/>
          </p:cNvPicPr>
          <p:nvPr/>
        </p:nvPicPr>
        <p:blipFill>
          <a:blip r:embed="rId2"/>
          <a:stretch>
            <a:fillRect/>
          </a:stretch>
        </p:blipFill>
        <p:spPr>
          <a:xfrm>
            <a:off x="1338262" y="257175"/>
            <a:ext cx="9324975" cy="1885950"/>
          </a:xfrm>
          <a:prstGeom prst="rect">
            <a:avLst/>
          </a:prstGeom>
        </p:spPr>
      </p:pic>
      <p:sp>
        <p:nvSpPr>
          <p:cNvPr id="7" name="TextBox 6">
            <a:extLst>
              <a:ext uri="{FF2B5EF4-FFF2-40B4-BE49-F238E27FC236}">
                <a16:creationId xmlns:a16="http://schemas.microsoft.com/office/drawing/2014/main" id="{C831CB8E-05B8-4BBC-9221-B7509971E542}"/>
              </a:ext>
            </a:extLst>
          </p:cNvPr>
          <p:cNvSpPr txBox="1"/>
          <p:nvPr/>
        </p:nvSpPr>
        <p:spPr>
          <a:xfrm>
            <a:off x="2438400" y="2028825"/>
            <a:ext cx="7962900" cy="1077218"/>
          </a:xfrm>
          <a:prstGeom prst="rect">
            <a:avLst/>
          </a:prstGeom>
          <a:noFill/>
        </p:spPr>
        <p:txBody>
          <a:bodyPr wrap="square" rtlCol="0">
            <a:spAutoFit/>
          </a:bodyPr>
          <a:lstStyle/>
          <a:p>
            <a:pPr algn="ctr"/>
            <a:r>
              <a:rPr lang="vi-VN" sz="3200">
                <a:latin typeface="Calibri" panose="020F0502020204030204" pitchFamily="34" charset="0"/>
                <a:cs typeface="Calibri" panose="020F0502020204030204" pitchFamily="34" charset="0"/>
              </a:rPr>
              <a:t>31 </a:t>
            </a:r>
            <a:r>
              <a:rPr lang="vi-VN" sz="3200" smtClean="0">
                <a:latin typeface="Calibri" panose="020F0502020204030204" pitchFamily="34" charset="0"/>
                <a:cs typeface="Calibri" panose="020F0502020204030204" pitchFamily="34" charset="0"/>
              </a:rPr>
              <a:t>432 </a:t>
            </a:r>
            <a:endParaRPr lang="en-US" sz="3200" dirty="0">
              <a:latin typeface="Calibri" panose="020F0502020204030204" pitchFamily="34" charset="0"/>
              <a:cs typeface="Calibri" panose="020F0502020204030204" pitchFamily="34" charset="0"/>
            </a:endParaRPr>
          </a:p>
          <a:p>
            <a:r>
              <a:rPr lang="vi-VN" sz="3200" dirty="0">
                <a:latin typeface="Calibri" panose="020F0502020204030204" pitchFamily="34" charset="0"/>
                <a:cs typeface="Calibri" panose="020F0502020204030204" pitchFamily="34" charset="0"/>
              </a:rPr>
              <a:t>Ba mươi mốt nghìn bốn trăm ba mươi hai.</a:t>
            </a:r>
          </a:p>
        </p:txBody>
      </p:sp>
      <p:pic>
        <p:nvPicPr>
          <p:cNvPr id="10" name="Picture 9">
            <a:extLst>
              <a:ext uri="{FF2B5EF4-FFF2-40B4-BE49-F238E27FC236}">
                <a16:creationId xmlns:a16="http://schemas.microsoft.com/office/drawing/2014/main" id="{60951461-BDEE-4E55-B1A9-725C290CBDE0}"/>
              </a:ext>
            </a:extLst>
          </p:cNvPr>
          <p:cNvPicPr>
            <a:picLocks noChangeAspect="1"/>
          </p:cNvPicPr>
          <p:nvPr/>
        </p:nvPicPr>
        <p:blipFill>
          <a:blip r:embed="rId3"/>
          <a:stretch>
            <a:fillRect/>
          </a:stretch>
        </p:blipFill>
        <p:spPr>
          <a:xfrm>
            <a:off x="2105025" y="3020144"/>
            <a:ext cx="8448675" cy="2201723"/>
          </a:xfrm>
          <a:prstGeom prst="rect">
            <a:avLst/>
          </a:prstGeom>
        </p:spPr>
      </p:pic>
      <p:sp>
        <p:nvSpPr>
          <p:cNvPr id="26" name="TextBox 25">
            <a:extLst>
              <a:ext uri="{FF2B5EF4-FFF2-40B4-BE49-F238E27FC236}">
                <a16:creationId xmlns:a16="http://schemas.microsoft.com/office/drawing/2014/main" id="{2197D29B-D9CE-46AA-83F0-4632937517A1}"/>
              </a:ext>
            </a:extLst>
          </p:cNvPr>
          <p:cNvSpPr txBox="1"/>
          <p:nvPr/>
        </p:nvSpPr>
        <p:spPr>
          <a:xfrm>
            <a:off x="2466974" y="5105400"/>
            <a:ext cx="8277225" cy="1077218"/>
          </a:xfrm>
          <a:prstGeom prst="rect">
            <a:avLst/>
          </a:prstGeom>
          <a:noFill/>
        </p:spPr>
        <p:txBody>
          <a:bodyPr wrap="square" rtlCol="0">
            <a:spAutoFit/>
          </a:bodyPr>
          <a:lstStyle/>
          <a:p>
            <a:pPr algn="ctr"/>
            <a:r>
              <a:rPr lang="vi-VN" sz="3200">
                <a:latin typeface="Calibri" panose="020F0502020204030204" pitchFamily="34" charset="0"/>
                <a:cs typeface="Calibri" panose="020F0502020204030204" pitchFamily="34" charset="0"/>
              </a:rPr>
              <a:t>52 </a:t>
            </a:r>
            <a:r>
              <a:rPr lang="vi-VN" sz="3200" smtClean="0">
                <a:latin typeface="Calibri" panose="020F0502020204030204" pitchFamily="34" charset="0"/>
                <a:cs typeface="Calibri" panose="020F0502020204030204" pitchFamily="34" charset="0"/>
              </a:rPr>
              <a:t>644</a:t>
            </a:r>
            <a:endParaRPr lang="en-US" sz="3200" dirty="0">
              <a:latin typeface="Calibri" panose="020F0502020204030204" pitchFamily="34" charset="0"/>
              <a:cs typeface="Calibri" panose="020F0502020204030204" pitchFamily="34" charset="0"/>
            </a:endParaRPr>
          </a:p>
          <a:p>
            <a:pPr algn="ctr"/>
            <a:r>
              <a:rPr lang="vi-VN" sz="3200" dirty="0">
                <a:latin typeface="Calibri" panose="020F0502020204030204" pitchFamily="34" charset="0"/>
                <a:cs typeface="Calibri" panose="020F0502020204030204" pitchFamily="34" charset="0"/>
              </a:rPr>
              <a:t> Năm mươi hai nghìn sáu trăm bốn mươi tư.</a:t>
            </a:r>
          </a:p>
        </p:txBody>
      </p:sp>
    </p:spTree>
    <p:extLst>
      <p:ext uri="{BB962C8B-B14F-4D97-AF65-F5344CB8AC3E}">
        <p14:creationId xmlns:p14="http://schemas.microsoft.com/office/powerpoint/2010/main" val="994452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down)">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down)">
                                      <p:cBhvr>
                                        <p:cTn id="3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a:extLst>
              <a:ext uri="{FF2B5EF4-FFF2-40B4-BE49-F238E27FC236}">
                <a16:creationId xmlns:a16="http://schemas.microsoft.com/office/drawing/2014/main" id="{69F9F232-433B-438D-8C5B-C710FECEE87D}"/>
              </a:ext>
            </a:extLst>
          </p:cNvPr>
          <p:cNvSpPr/>
          <p:nvPr/>
        </p:nvSpPr>
        <p:spPr>
          <a:xfrm>
            <a:off x="266700" y="352425"/>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Calibri"/>
                <a:ea typeface="+mn-ea"/>
                <a:cs typeface="+mn-cs"/>
              </a:rPr>
              <a:t>4</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2E02BE9-7AE3-4106-A555-1760B8B88400}"/>
              </a:ext>
            </a:extLst>
          </p:cNvPr>
          <p:cNvSpPr txBox="1"/>
          <p:nvPr/>
        </p:nvSpPr>
        <p:spPr>
          <a:xfrm>
            <a:off x="1047750" y="323850"/>
            <a:ext cx="10067925" cy="1384995"/>
          </a:xfrm>
          <a:prstGeom prst="rect">
            <a:avLst/>
          </a:prstGeom>
          <a:noFill/>
        </p:spPr>
        <p:txBody>
          <a:bodyPr wrap="square">
            <a:spAutoFit/>
          </a:bodyPr>
          <a:lstStyle/>
          <a:p>
            <a:pPr lvl="0" algn="just" defTabSz="1219170">
              <a:buClr>
                <a:srgbClr val="000000"/>
              </a:buClr>
              <a:defRPr/>
            </a:pPr>
            <a:r>
              <a:rPr lang="vi-VN" sz="2800" b="1" kern="0" dirty="0">
                <a:solidFill>
                  <a:srgbClr val="000000"/>
                </a:solidFill>
                <a:latin typeface="Calibri" panose="020F0502020204030204" pitchFamily="34" charset="0"/>
                <a:cs typeface="Calibri" panose="020F0502020204030204" pitchFamily="34" charset="0"/>
                <a:sym typeface="Arial"/>
              </a:rPr>
              <a:t>a) Viết các số sau: bốn mươi mốt nghìn hai trăm ba mươi bảy, ba mươi ba nghìn sáu trăm tám mươi mốt, tám mươi lăm nghìn một trăm bảy mươi sáu, mười hai nghìn bốn trăm bốn mươi lăm.</a:t>
            </a:r>
          </a:p>
        </p:txBody>
      </p:sp>
      <p:pic>
        <p:nvPicPr>
          <p:cNvPr id="27" name="Picture 26">
            <a:hlinkClick r:id="rId3"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736AD38D-DD44-496A-A048-8DC963C9864D}"/>
              </a:ext>
            </a:extLst>
          </p:cNvPr>
          <p:cNvSpPr/>
          <p:nvPr/>
        </p:nvSpPr>
        <p:spPr>
          <a:xfrm>
            <a:off x="1685924" y="2190750"/>
            <a:ext cx="5838825"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B</a:t>
            </a:r>
            <a:r>
              <a:rPr lang="vi-VN" sz="2400" b="1" dirty="0">
                <a:solidFill>
                  <a:srgbClr val="FF0000"/>
                </a:solidFill>
                <a:latin typeface="Calibri" panose="020F0502020204030204" pitchFamily="34" charset="0"/>
                <a:cs typeface="Calibri" panose="020F0502020204030204" pitchFamily="34" charset="0"/>
              </a:rPr>
              <a:t>ốn mươi mốt nghìn hai trăm ba mươi bảy</a:t>
            </a:r>
            <a:endParaRPr lang="en-US" sz="2400" b="1" dirty="0">
              <a:solidFill>
                <a:srgbClr val="FF000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945F72B-5E18-4C2D-BA38-F84F5D364601}"/>
              </a:ext>
            </a:extLst>
          </p:cNvPr>
          <p:cNvSpPr/>
          <p:nvPr/>
        </p:nvSpPr>
        <p:spPr>
          <a:xfrm>
            <a:off x="1695450" y="2905125"/>
            <a:ext cx="582930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B</a:t>
            </a:r>
            <a:r>
              <a:rPr lang="vi-VN" sz="2400" b="1" dirty="0">
                <a:solidFill>
                  <a:srgbClr val="FF0000"/>
                </a:solidFill>
                <a:latin typeface="Calibri" panose="020F0502020204030204" pitchFamily="34" charset="0"/>
                <a:cs typeface="Calibri" panose="020F0502020204030204" pitchFamily="34" charset="0"/>
              </a:rPr>
              <a:t>a mươi ba nghìn sáu trăm tám mươi mốt</a:t>
            </a:r>
            <a:endParaRPr lang="en-US" sz="2400" b="1" dirty="0">
              <a:solidFill>
                <a:srgbClr val="FF000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8B0ED086-26C0-4A56-9942-21B8814A4F06}"/>
              </a:ext>
            </a:extLst>
          </p:cNvPr>
          <p:cNvSpPr/>
          <p:nvPr/>
        </p:nvSpPr>
        <p:spPr>
          <a:xfrm>
            <a:off x="1685925" y="3562350"/>
            <a:ext cx="617220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T</a:t>
            </a:r>
            <a:r>
              <a:rPr lang="vi-VN" sz="2400" b="1" dirty="0">
                <a:solidFill>
                  <a:srgbClr val="FF0000"/>
                </a:solidFill>
                <a:latin typeface="Calibri" panose="020F0502020204030204" pitchFamily="34" charset="0"/>
                <a:cs typeface="Calibri" panose="020F0502020204030204" pitchFamily="34" charset="0"/>
              </a:rPr>
              <a:t>ám mươi lăm nghìn một trăm bảy mươi sáu</a:t>
            </a:r>
            <a:endParaRPr lang="en-US" sz="2400"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1093902-3B70-471F-AEB4-A977CD4CC9A1}"/>
              </a:ext>
            </a:extLst>
          </p:cNvPr>
          <p:cNvSpPr txBox="1"/>
          <p:nvPr/>
        </p:nvSpPr>
        <p:spPr>
          <a:xfrm>
            <a:off x="7743825" y="2209800"/>
            <a:ext cx="1562100" cy="584775"/>
          </a:xfrm>
          <a:prstGeom prst="rect">
            <a:avLst/>
          </a:prstGeom>
          <a:noFill/>
        </p:spPr>
        <p:txBody>
          <a:bodyPr wrap="square" rtlCol="0">
            <a:spAutoFit/>
          </a:bodyPr>
          <a:lstStyle/>
          <a:p>
            <a:r>
              <a:rPr lang="en-US" sz="3200" b="1" dirty="0">
                <a:solidFill>
                  <a:srgbClr val="0070C0"/>
                </a:solidFill>
              </a:rPr>
              <a:t>41 277</a:t>
            </a:r>
          </a:p>
        </p:txBody>
      </p:sp>
      <p:sp>
        <p:nvSpPr>
          <p:cNvPr id="16" name="TextBox 15">
            <a:extLst>
              <a:ext uri="{FF2B5EF4-FFF2-40B4-BE49-F238E27FC236}">
                <a16:creationId xmlns:a16="http://schemas.microsoft.com/office/drawing/2014/main" id="{9A029AAB-70D1-4AA6-92F9-7E259F09579E}"/>
              </a:ext>
            </a:extLst>
          </p:cNvPr>
          <p:cNvSpPr txBox="1"/>
          <p:nvPr/>
        </p:nvSpPr>
        <p:spPr>
          <a:xfrm>
            <a:off x="7781925" y="2924175"/>
            <a:ext cx="1562100" cy="584775"/>
          </a:xfrm>
          <a:prstGeom prst="rect">
            <a:avLst/>
          </a:prstGeom>
          <a:noFill/>
        </p:spPr>
        <p:txBody>
          <a:bodyPr wrap="square" rtlCol="0">
            <a:spAutoFit/>
          </a:bodyPr>
          <a:lstStyle/>
          <a:p>
            <a:r>
              <a:rPr lang="en-US" sz="3200" b="1">
                <a:solidFill>
                  <a:srgbClr val="0070C0"/>
                </a:solidFill>
              </a:rPr>
              <a:t>33 681</a:t>
            </a:r>
            <a:endParaRPr lang="en-US" sz="3200" b="1" dirty="0">
              <a:solidFill>
                <a:srgbClr val="0070C0"/>
              </a:solidFill>
            </a:endParaRPr>
          </a:p>
        </p:txBody>
      </p:sp>
      <p:sp>
        <p:nvSpPr>
          <p:cNvPr id="17" name="TextBox 16">
            <a:extLst>
              <a:ext uri="{FF2B5EF4-FFF2-40B4-BE49-F238E27FC236}">
                <a16:creationId xmlns:a16="http://schemas.microsoft.com/office/drawing/2014/main" id="{BBC0413A-31D5-4BC8-973F-B3C3E3F44766}"/>
              </a:ext>
            </a:extLst>
          </p:cNvPr>
          <p:cNvSpPr txBox="1"/>
          <p:nvPr/>
        </p:nvSpPr>
        <p:spPr>
          <a:xfrm>
            <a:off x="7953375" y="3533775"/>
            <a:ext cx="1562100" cy="584775"/>
          </a:xfrm>
          <a:prstGeom prst="rect">
            <a:avLst/>
          </a:prstGeom>
          <a:noFill/>
        </p:spPr>
        <p:txBody>
          <a:bodyPr wrap="square" rtlCol="0">
            <a:spAutoFit/>
          </a:bodyPr>
          <a:lstStyle/>
          <a:p>
            <a:r>
              <a:rPr lang="en-US" sz="3200" b="1" dirty="0">
                <a:solidFill>
                  <a:srgbClr val="0070C0"/>
                </a:solidFill>
              </a:rPr>
              <a:t>85 176</a:t>
            </a:r>
          </a:p>
        </p:txBody>
      </p:sp>
      <p:sp>
        <p:nvSpPr>
          <p:cNvPr id="21" name="Rectangle: Rounded Corners 20">
            <a:extLst>
              <a:ext uri="{FF2B5EF4-FFF2-40B4-BE49-F238E27FC236}">
                <a16:creationId xmlns:a16="http://schemas.microsoft.com/office/drawing/2014/main" id="{315DB392-E0A3-4916-9D89-8AEAD3EB3BFB}"/>
              </a:ext>
            </a:extLst>
          </p:cNvPr>
          <p:cNvSpPr/>
          <p:nvPr/>
        </p:nvSpPr>
        <p:spPr>
          <a:xfrm>
            <a:off x="1704975" y="4295775"/>
            <a:ext cx="544830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M</a:t>
            </a:r>
            <a:r>
              <a:rPr lang="vi-VN" sz="2400" b="1" dirty="0">
                <a:solidFill>
                  <a:srgbClr val="FF0000"/>
                </a:solidFill>
                <a:latin typeface="Calibri" panose="020F0502020204030204" pitchFamily="34" charset="0"/>
                <a:cs typeface="Calibri" panose="020F0502020204030204" pitchFamily="34" charset="0"/>
              </a:rPr>
              <a:t>ười hai nghìn bốn trăm bốn mươi lăm</a:t>
            </a:r>
            <a:endParaRPr lang="en-US" sz="2400" b="1" dirty="0">
              <a:solidFill>
                <a:srgbClr val="FF0000"/>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C494FD99-9C3B-4583-8E79-C55C0FD51AE1}"/>
              </a:ext>
            </a:extLst>
          </p:cNvPr>
          <p:cNvSpPr txBox="1"/>
          <p:nvPr/>
        </p:nvSpPr>
        <p:spPr>
          <a:xfrm>
            <a:off x="7219950" y="4267200"/>
            <a:ext cx="1562100" cy="584775"/>
          </a:xfrm>
          <a:prstGeom prst="rect">
            <a:avLst/>
          </a:prstGeom>
          <a:noFill/>
        </p:spPr>
        <p:txBody>
          <a:bodyPr wrap="square" rtlCol="0">
            <a:spAutoFit/>
          </a:bodyPr>
          <a:lstStyle/>
          <a:p>
            <a:r>
              <a:rPr lang="en-US" sz="3200" b="1" dirty="0">
                <a:solidFill>
                  <a:srgbClr val="0070C0"/>
                </a:solidFill>
              </a:rPr>
              <a:t> 12 445</a:t>
            </a:r>
          </a:p>
        </p:txBody>
      </p:sp>
    </p:spTree>
    <p:extLst>
      <p:ext uri="{BB962C8B-B14F-4D97-AF65-F5344CB8AC3E}">
        <p14:creationId xmlns:p14="http://schemas.microsoft.com/office/powerpoint/2010/main" val="222051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down)">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wipe(down)">
                                      <p:cBhvr>
                                        <p:cTn id="39" dur="500"/>
                                        <p:tgtEl>
                                          <p:spTgt spid="1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down)">
                                      <p:cBhvr>
                                        <p:cTn id="44" dur="500"/>
                                        <p:tgtEl>
                                          <p:spTgt spid="1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wipe(down)">
                                      <p:cBhvr>
                                        <p:cTn id="4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sp>
        <p:nvSpPr>
          <p:cNvPr id="2" name="Oval 1">
            <a:extLst>
              <a:ext uri="{FF2B5EF4-FFF2-40B4-BE49-F238E27FC236}">
                <a16:creationId xmlns:a16="http://schemas.microsoft.com/office/drawing/2014/main" id="{69F9F232-433B-438D-8C5B-C710FECEE87D}"/>
              </a:ext>
            </a:extLst>
          </p:cNvPr>
          <p:cNvSpPr/>
          <p:nvPr/>
        </p:nvSpPr>
        <p:spPr>
          <a:xfrm>
            <a:off x="1085850" y="447675"/>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Calibri"/>
              </a:rPr>
              <a:t>4</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2E02BE9-7AE3-4106-A555-1760B8B88400}"/>
              </a:ext>
            </a:extLst>
          </p:cNvPr>
          <p:cNvSpPr txBox="1"/>
          <p:nvPr/>
        </p:nvSpPr>
        <p:spPr>
          <a:xfrm>
            <a:off x="1847850" y="590550"/>
            <a:ext cx="10067925" cy="523220"/>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 Đọc các số sau: 38 239, 76 815, 27 413, 21 432, 68 331</a:t>
            </a:r>
          </a:p>
        </p:txBody>
      </p:sp>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08D76BD-39D1-4CE2-8850-832E83C7C22B}"/>
              </a:ext>
            </a:extLst>
          </p:cNvPr>
          <p:cNvSpPr txBox="1"/>
          <p:nvPr/>
        </p:nvSpPr>
        <p:spPr>
          <a:xfrm>
            <a:off x="2590800" y="1447800"/>
            <a:ext cx="1562100" cy="584775"/>
          </a:xfrm>
          <a:prstGeom prst="rect">
            <a:avLst/>
          </a:prstGeom>
          <a:noFill/>
        </p:spPr>
        <p:txBody>
          <a:bodyPr wrap="square" rtlCol="0">
            <a:spAutoFit/>
          </a:bodyPr>
          <a:lstStyle/>
          <a:p>
            <a:r>
              <a:rPr lang="en-US" sz="3200" b="1" dirty="0">
                <a:solidFill>
                  <a:srgbClr val="0070C0"/>
                </a:solidFill>
              </a:rPr>
              <a:t>38 239</a:t>
            </a:r>
          </a:p>
        </p:txBody>
      </p:sp>
      <p:sp>
        <p:nvSpPr>
          <p:cNvPr id="19" name="TextBox 18">
            <a:extLst>
              <a:ext uri="{FF2B5EF4-FFF2-40B4-BE49-F238E27FC236}">
                <a16:creationId xmlns:a16="http://schemas.microsoft.com/office/drawing/2014/main" id="{B220076B-015E-4B6F-8386-BD2AFCCE1C64}"/>
              </a:ext>
            </a:extLst>
          </p:cNvPr>
          <p:cNvSpPr txBox="1"/>
          <p:nvPr/>
        </p:nvSpPr>
        <p:spPr>
          <a:xfrm>
            <a:off x="2524125" y="2133600"/>
            <a:ext cx="1562100" cy="584775"/>
          </a:xfrm>
          <a:prstGeom prst="rect">
            <a:avLst/>
          </a:prstGeom>
          <a:noFill/>
        </p:spPr>
        <p:txBody>
          <a:bodyPr wrap="square" rtlCol="0">
            <a:spAutoFit/>
          </a:bodyPr>
          <a:lstStyle/>
          <a:p>
            <a:r>
              <a:rPr lang="en-US" sz="3200" b="1" dirty="0">
                <a:solidFill>
                  <a:srgbClr val="0070C0"/>
                </a:solidFill>
              </a:rPr>
              <a:t>76 815</a:t>
            </a:r>
          </a:p>
        </p:txBody>
      </p:sp>
      <p:sp>
        <p:nvSpPr>
          <p:cNvPr id="20" name="TextBox 19">
            <a:extLst>
              <a:ext uri="{FF2B5EF4-FFF2-40B4-BE49-F238E27FC236}">
                <a16:creationId xmlns:a16="http://schemas.microsoft.com/office/drawing/2014/main" id="{6A791439-8BBC-415C-9257-725031A420B5}"/>
              </a:ext>
            </a:extLst>
          </p:cNvPr>
          <p:cNvSpPr txBox="1"/>
          <p:nvPr/>
        </p:nvSpPr>
        <p:spPr>
          <a:xfrm>
            <a:off x="2533650" y="2809875"/>
            <a:ext cx="1562100" cy="584775"/>
          </a:xfrm>
          <a:prstGeom prst="rect">
            <a:avLst/>
          </a:prstGeom>
          <a:noFill/>
        </p:spPr>
        <p:txBody>
          <a:bodyPr wrap="square" rtlCol="0">
            <a:spAutoFit/>
          </a:bodyPr>
          <a:lstStyle/>
          <a:p>
            <a:r>
              <a:rPr lang="en-US" sz="3200" b="1" dirty="0">
                <a:solidFill>
                  <a:srgbClr val="0070C0"/>
                </a:solidFill>
              </a:rPr>
              <a:t>27 413</a:t>
            </a:r>
          </a:p>
        </p:txBody>
      </p:sp>
      <p:sp>
        <p:nvSpPr>
          <p:cNvPr id="24" name="TextBox 23">
            <a:extLst>
              <a:ext uri="{FF2B5EF4-FFF2-40B4-BE49-F238E27FC236}">
                <a16:creationId xmlns:a16="http://schemas.microsoft.com/office/drawing/2014/main" id="{57B46CD3-BD1A-48CE-A976-3076C2A1E5C4}"/>
              </a:ext>
            </a:extLst>
          </p:cNvPr>
          <p:cNvSpPr txBox="1"/>
          <p:nvPr/>
        </p:nvSpPr>
        <p:spPr>
          <a:xfrm>
            <a:off x="2562225" y="3571875"/>
            <a:ext cx="1562100" cy="584775"/>
          </a:xfrm>
          <a:prstGeom prst="rect">
            <a:avLst/>
          </a:prstGeom>
          <a:noFill/>
        </p:spPr>
        <p:txBody>
          <a:bodyPr wrap="square" rtlCol="0">
            <a:spAutoFit/>
          </a:bodyPr>
          <a:lstStyle/>
          <a:p>
            <a:r>
              <a:rPr lang="en-US" sz="3200" b="1" dirty="0">
                <a:solidFill>
                  <a:srgbClr val="0070C0"/>
                </a:solidFill>
              </a:rPr>
              <a:t>68 331</a:t>
            </a:r>
          </a:p>
        </p:txBody>
      </p:sp>
      <p:sp>
        <p:nvSpPr>
          <p:cNvPr id="25" name="Rectangle: Rounded Corners 24">
            <a:extLst>
              <a:ext uri="{FF2B5EF4-FFF2-40B4-BE49-F238E27FC236}">
                <a16:creationId xmlns:a16="http://schemas.microsoft.com/office/drawing/2014/main" id="{28495CED-92B7-4DD5-86D2-4A90AF43A36D}"/>
              </a:ext>
            </a:extLst>
          </p:cNvPr>
          <p:cNvSpPr/>
          <p:nvPr/>
        </p:nvSpPr>
        <p:spPr>
          <a:xfrm>
            <a:off x="4010024" y="1476375"/>
            <a:ext cx="6896101"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Ba mươi tám nghìn hai trăm ba mươi chín</a:t>
            </a:r>
          </a:p>
        </p:txBody>
      </p:sp>
      <p:sp>
        <p:nvSpPr>
          <p:cNvPr id="26" name="Rectangle: Rounded Corners 25">
            <a:extLst>
              <a:ext uri="{FF2B5EF4-FFF2-40B4-BE49-F238E27FC236}">
                <a16:creationId xmlns:a16="http://schemas.microsoft.com/office/drawing/2014/main" id="{70F12C87-8E58-4EB0-9137-DD9B6F1A95B7}"/>
              </a:ext>
            </a:extLst>
          </p:cNvPr>
          <p:cNvSpPr/>
          <p:nvPr/>
        </p:nvSpPr>
        <p:spPr>
          <a:xfrm>
            <a:off x="4010025" y="2105025"/>
            <a:ext cx="687705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Bảy mươi sáu nghìn tám trăm mười lăm</a:t>
            </a:r>
          </a:p>
        </p:txBody>
      </p:sp>
      <p:sp>
        <p:nvSpPr>
          <p:cNvPr id="28" name="Rectangle: Rounded Corners 27">
            <a:extLst>
              <a:ext uri="{FF2B5EF4-FFF2-40B4-BE49-F238E27FC236}">
                <a16:creationId xmlns:a16="http://schemas.microsoft.com/office/drawing/2014/main" id="{A58222AD-5E2F-486D-A4AA-D8EC0ACAAB4C}"/>
              </a:ext>
            </a:extLst>
          </p:cNvPr>
          <p:cNvSpPr/>
          <p:nvPr/>
        </p:nvSpPr>
        <p:spPr>
          <a:xfrm>
            <a:off x="3971924" y="2781300"/>
            <a:ext cx="6886575"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Hai mươi bảy nghìn bốn trăm mười ba</a:t>
            </a:r>
          </a:p>
        </p:txBody>
      </p:sp>
      <p:sp>
        <p:nvSpPr>
          <p:cNvPr id="30" name="Rectangle: Rounded Corners 29">
            <a:extLst>
              <a:ext uri="{FF2B5EF4-FFF2-40B4-BE49-F238E27FC236}">
                <a16:creationId xmlns:a16="http://schemas.microsoft.com/office/drawing/2014/main" id="{2CBE7D34-17B8-491F-B426-13F92EBAF2B7}"/>
              </a:ext>
            </a:extLst>
          </p:cNvPr>
          <p:cNvSpPr/>
          <p:nvPr/>
        </p:nvSpPr>
        <p:spPr>
          <a:xfrm>
            <a:off x="4000500" y="3552825"/>
            <a:ext cx="687705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Sáu mươi tám nghìn ba trăm ba mươi mốt</a:t>
            </a:r>
          </a:p>
        </p:txBody>
      </p:sp>
    </p:spTree>
    <p:extLst>
      <p:ext uri="{BB962C8B-B14F-4D97-AF65-F5344CB8AC3E}">
        <p14:creationId xmlns:p14="http://schemas.microsoft.com/office/powerpoint/2010/main" val="2347738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down)">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EA26B68-FB75-4332-8E00-CF1B29894295}"/>
              </a:ext>
            </a:extLst>
          </p:cNvPr>
          <p:cNvPicPr>
            <a:picLocks noChangeAspect="1"/>
          </p:cNvPicPr>
          <p:nvPr/>
        </p:nvPicPr>
        <p:blipFill>
          <a:blip r:embed="rId4"/>
          <a:stretch>
            <a:fillRect/>
          </a:stretch>
        </p:blipFill>
        <p:spPr>
          <a:xfrm>
            <a:off x="1043317" y="559079"/>
            <a:ext cx="3076575" cy="647700"/>
          </a:xfrm>
          <a:prstGeom prst="rect">
            <a:avLst/>
          </a:prstGeom>
        </p:spPr>
      </p:pic>
      <p:pic>
        <p:nvPicPr>
          <p:cNvPr id="8" name="Picture 7">
            <a:extLst>
              <a:ext uri="{FF2B5EF4-FFF2-40B4-BE49-F238E27FC236}">
                <a16:creationId xmlns:a16="http://schemas.microsoft.com/office/drawing/2014/main" id="{940179D0-E3D6-4744-9E13-3E4431965320}"/>
              </a:ext>
            </a:extLst>
          </p:cNvPr>
          <p:cNvPicPr>
            <a:picLocks noChangeAspect="1"/>
          </p:cNvPicPr>
          <p:nvPr/>
        </p:nvPicPr>
        <p:blipFill>
          <a:blip r:embed="rId5"/>
          <a:stretch>
            <a:fillRect/>
          </a:stretch>
        </p:blipFill>
        <p:spPr>
          <a:xfrm>
            <a:off x="1134765" y="1119187"/>
            <a:ext cx="6772275" cy="4791075"/>
          </a:xfrm>
          <a:prstGeom prst="rect">
            <a:avLst/>
          </a:prstGeom>
        </p:spPr>
      </p:pic>
      <p:sp>
        <p:nvSpPr>
          <p:cNvPr id="9" name="Rectangle: Rounded Corners 8">
            <a:extLst>
              <a:ext uri="{FF2B5EF4-FFF2-40B4-BE49-F238E27FC236}">
                <a16:creationId xmlns:a16="http://schemas.microsoft.com/office/drawing/2014/main" id="{3A985761-E947-44F2-A585-A8EC8AE51E46}"/>
              </a:ext>
            </a:extLst>
          </p:cNvPr>
          <p:cNvSpPr/>
          <p:nvPr/>
        </p:nvSpPr>
        <p:spPr>
          <a:xfrm>
            <a:off x="6444953" y="3400424"/>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25 648</a:t>
            </a:r>
          </a:p>
        </p:txBody>
      </p:sp>
      <p:sp>
        <p:nvSpPr>
          <p:cNvPr id="21" name="Rectangle: Rounded Corners 20">
            <a:extLst>
              <a:ext uri="{FF2B5EF4-FFF2-40B4-BE49-F238E27FC236}">
                <a16:creationId xmlns:a16="http://schemas.microsoft.com/office/drawing/2014/main" id="{98542826-2529-4DC2-865A-3A47B7DC88FA}"/>
              </a:ext>
            </a:extLst>
          </p:cNvPr>
          <p:cNvSpPr/>
          <p:nvPr/>
        </p:nvSpPr>
        <p:spPr>
          <a:xfrm>
            <a:off x="6425903" y="3952874"/>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37 955</a:t>
            </a:r>
          </a:p>
        </p:txBody>
      </p:sp>
      <p:sp>
        <p:nvSpPr>
          <p:cNvPr id="22" name="Rectangle: Rounded Corners 21">
            <a:extLst>
              <a:ext uri="{FF2B5EF4-FFF2-40B4-BE49-F238E27FC236}">
                <a16:creationId xmlns:a16="http://schemas.microsoft.com/office/drawing/2014/main" id="{99B78EDB-D42B-443E-BA87-6DBF5CFA1FEA}"/>
              </a:ext>
            </a:extLst>
          </p:cNvPr>
          <p:cNvSpPr/>
          <p:nvPr/>
        </p:nvSpPr>
        <p:spPr>
          <a:xfrm>
            <a:off x="6425903" y="4438649"/>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86 297</a:t>
            </a:r>
          </a:p>
        </p:txBody>
      </p:sp>
      <p:sp>
        <p:nvSpPr>
          <p:cNvPr id="23" name="Rectangle: Rounded Corners 22">
            <a:extLst>
              <a:ext uri="{FF2B5EF4-FFF2-40B4-BE49-F238E27FC236}">
                <a16:creationId xmlns:a16="http://schemas.microsoft.com/office/drawing/2014/main" id="{30A5A05A-D791-4ABB-8BC1-9F8872089873}"/>
              </a:ext>
            </a:extLst>
          </p:cNvPr>
          <p:cNvSpPr/>
          <p:nvPr/>
        </p:nvSpPr>
        <p:spPr>
          <a:xfrm>
            <a:off x="6444953" y="4933949"/>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90 801</a:t>
            </a:r>
          </a:p>
        </p:txBody>
      </p:sp>
      <p:sp>
        <p:nvSpPr>
          <p:cNvPr id="29" name="Rectangle: Rounded Corners 28">
            <a:extLst>
              <a:ext uri="{FF2B5EF4-FFF2-40B4-BE49-F238E27FC236}">
                <a16:creationId xmlns:a16="http://schemas.microsoft.com/office/drawing/2014/main" id="{47FAFF85-8387-4E5E-9406-D2F468B838EA}"/>
              </a:ext>
            </a:extLst>
          </p:cNvPr>
          <p:cNvSpPr/>
          <p:nvPr/>
        </p:nvSpPr>
        <p:spPr>
          <a:xfrm>
            <a:off x="6435428" y="5448299"/>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11 030</a:t>
            </a:r>
          </a:p>
        </p:txBody>
      </p:sp>
      <p:sp>
        <p:nvSpPr>
          <p:cNvPr id="6" name="Rectangle 5"/>
          <p:cNvSpPr/>
          <p:nvPr/>
        </p:nvSpPr>
        <p:spPr>
          <a:xfrm>
            <a:off x="7845132" y="1206779"/>
            <a:ext cx="3199110" cy="46129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 name="Straight Connector 9"/>
          <p:cNvCxnSpPr/>
          <p:nvPr/>
        </p:nvCxnSpPr>
        <p:spPr>
          <a:xfrm>
            <a:off x="7845132" y="3357560"/>
            <a:ext cx="319911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7845132" y="3843339"/>
            <a:ext cx="319911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a:off x="7845132" y="4352921"/>
            <a:ext cx="319911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7845132" y="4838700"/>
            <a:ext cx="319911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a:off x="7845132" y="5362576"/>
            <a:ext cx="319911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7845132" y="2114547"/>
            <a:ext cx="3199110" cy="0"/>
          </a:xfrm>
          <a:prstGeom prst="line">
            <a:avLst/>
          </a:prstGeom>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8299456" y="1393113"/>
            <a:ext cx="2103754" cy="44334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smtClean="0"/>
              <a:t>Đọc số</a:t>
            </a:r>
            <a:endParaRPr lang="en-US" sz="2800"/>
          </a:p>
        </p:txBody>
      </p:sp>
    </p:spTree>
    <p:extLst>
      <p:ext uri="{BB962C8B-B14F-4D97-AF65-F5344CB8AC3E}">
        <p14:creationId xmlns:p14="http://schemas.microsoft.com/office/powerpoint/2010/main" val="2601686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2" grpId="0" animBg="1"/>
      <p:bldP spid="23"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72CD109-F961-48BE-A3EC-7E5B66E091ED}"/>
              </a:ext>
            </a:extLst>
          </p:cNvPr>
          <p:cNvPicPr>
            <a:picLocks noChangeAspect="1"/>
          </p:cNvPicPr>
          <p:nvPr/>
        </p:nvPicPr>
        <p:blipFill>
          <a:blip r:embed="rId4"/>
          <a:stretch>
            <a:fillRect/>
          </a:stretch>
        </p:blipFill>
        <p:spPr>
          <a:xfrm>
            <a:off x="866775" y="395287"/>
            <a:ext cx="7848600" cy="657225"/>
          </a:xfrm>
          <a:prstGeom prst="rect">
            <a:avLst/>
          </a:prstGeom>
        </p:spPr>
      </p:pic>
      <p:pic>
        <p:nvPicPr>
          <p:cNvPr id="7" name="Picture 6">
            <a:extLst>
              <a:ext uri="{FF2B5EF4-FFF2-40B4-BE49-F238E27FC236}">
                <a16:creationId xmlns:a16="http://schemas.microsoft.com/office/drawing/2014/main" id="{27094E09-9D6C-427A-916A-7F7C7D1F753C}"/>
              </a:ext>
            </a:extLst>
          </p:cNvPr>
          <p:cNvPicPr>
            <a:picLocks noChangeAspect="1"/>
          </p:cNvPicPr>
          <p:nvPr/>
        </p:nvPicPr>
        <p:blipFill>
          <a:blip r:embed="rId5"/>
          <a:stretch>
            <a:fillRect/>
          </a:stretch>
        </p:blipFill>
        <p:spPr>
          <a:xfrm>
            <a:off x="1310410" y="1257299"/>
            <a:ext cx="9309965" cy="4371975"/>
          </a:xfrm>
          <a:prstGeom prst="rect">
            <a:avLst/>
          </a:prstGeom>
        </p:spPr>
      </p:pic>
    </p:spTree>
    <p:extLst>
      <p:ext uri="{BB962C8B-B14F-4D97-AF65-F5344CB8AC3E}">
        <p14:creationId xmlns:p14="http://schemas.microsoft.com/office/powerpoint/2010/main" val="2404948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261</Words>
  <Application>Microsoft Office PowerPoint</Application>
  <PresentationFormat>Widescreen</PresentationFormat>
  <Paragraphs>41</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宋体</vt:lpstr>
      <vt:lpstr>Arial</vt:lpstr>
      <vt:lpstr>Calibri</vt:lpstr>
      <vt:lpstr>等线</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25</cp:revision>
  <dcterms:created xsi:type="dcterms:W3CDTF">2023-01-07T07:54:33Z</dcterms:created>
  <dcterms:modified xsi:type="dcterms:W3CDTF">2025-02-17T05:19:05Z</dcterms:modified>
</cp:coreProperties>
</file>