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5"/>
  </p:notesMasterIdLst>
  <p:sldIdLst>
    <p:sldId id="314" r:id="rId3"/>
    <p:sldId id="257" r:id="rId4"/>
    <p:sldId id="2636" r:id="rId5"/>
    <p:sldId id="310" r:id="rId6"/>
    <p:sldId id="318" r:id="rId7"/>
    <p:sldId id="319" r:id="rId8"/>
    <p:sldId id="320" r:id="rId9"/>
    <p:sldId id="269" r:id="rId10"/>
    <p:sldId id="2638" r:id="rId11"/>
    <p:sldId id="2639" r:id="rId12"/>
    <p:sldId id="264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7E327-1825-4A95-9FF4-EA7819D6B779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A3C3-7C74-4A8F-9DC7-A937CD659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6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d3b0cac09_0_17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d3b0cac09_0_17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04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gad3b0cac09_0_19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6" name="Google Shape;2446;gad3b0cac09_0_19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18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40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80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ad3b0cac09_0_18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ad3b0cac09_0_18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01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02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Google Shape;5733;gad3b0cac09_0_22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4" name="Google Shape;5734;gad3b0cac09_0_22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13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33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6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6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798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2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124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99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027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93023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930263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801296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8012979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497157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4971596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8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68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59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4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564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5317;p41"/>
          <p:cNvSpPr txBox="1">
            <a:spLocks noGrp="1"/>
          </p:cNvSpPr>
          <p:nvPr>
            <p:ph type="title"/>
          </p:nvPr>
        </p:nvSpPr>
        <p:spPr>
          <a:xfrm>
            <a:off x="701746" y="305081"/>
            <a:ext cx="10907157" cy="7234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4267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  <a:t>Đặt 2 câu với từ ngữ tìm được ở bài tập 2</a:t>
            </a:r>
            <a:endParaRPr lang="en-US" sz="4267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56E958-49B3-4913-A29B-75917B0503CD}"/>
              </a:ext>
            </a:extLst>
          </p:cNvPr>
          <p:cNvSpPr/>
          <p:nvPr/>
        </p:nvSpPr>
        <p:spPr>
          <a:xfrm>
            <a:off x="1401417" y="3240157"/>
            <a:ext cx="9740348" cy="914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45" name="Rectangle: Rounded Corners 944">
            <a:extLst>
              <a:ext uri="{FF2B5EF4-FFF2-40B4-BE49-F238E27FC236}">
                <a16:creationId xmlns:a16="http://schemas.microsoft.com/office/drawing/2014/main" id="{7AB09390-5EC4-463C-89B8-BE261F9FC4D5}"/>
              </a:ext>
            </a:extLst>
          </p:cNvPr>
          <p:cNvSpPr/>
          <p:nvPr/>
        </p:nvSpPr>
        <p:spPr>
          <a:xfrm>
            <a:off x="1391478" y="4661453"/>
            <a:ext cx="9740348" cy="9144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thường tự giặt áo sơ mi của mình.</a:t>
            </a:r>
          </a:p>
        </p:txBody>
      </p:sp>
      <p:sp>
        <p:nvSpPr>
          <p:cNvPr id="946" name="Rectangle: Rounded Corners 945">
            <a:extLst>
              <a:ext uri="{FF2B5EF4-FFF2-40B4-BE49-F238E27FC236}">
                <a16:creationId xmlns:a16="http://schemas.microsoft.com/office/drawing/2014/main" id="{1AA5320B-2C01-43F7-8DB2-404C6B975F9F}"/>
              </a:ext>
            </a:extLst>
          </p:cNvPr>
          <p:cNvSpPr/>
          <p:nvPr/>
        </p:nvSpPr>
        <p:spPr>
          <a:xfrm>
            <a:off x="1351722" y="1590262"/>
            <a:ext cx="9740348" cy="122251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 chục chiếc xe ô tô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mắc cạn trên đường phố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1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/>
      <p:bldP spid="4" grpId="0" animBg="1"/>
      <p:bldP spid="945" grpId="0" animBg="1"/>
      <p:bldP spid="9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4" name="Google Shape;5344;p41"/>
          <p:cNvGrpSpPr/>
          <p:nvPr/>
        </p:nvGrpSpPr>
        <p:grpSpPr>
          <a:xfrm rot="-4011279">
            <a:off x="1522591" y="893976"/>
            <a:ext cx="778996" cy="524381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9890359" y="893976"/>
            <a:ext cx="778996" cy="524381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2166730" y="1664234"/>
            <a:ext cx="8587409" cy="1542961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thân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nghe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“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kiện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trời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chia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sẻ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nghĩ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cóc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95" y="3532902"/>
            <a:ext cx="2936378" cy="20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8" name="Google Shape;2448;p38"/>
          <p:cNvGrpSpPr/>
          <p:nvPr/>
        </p:nvGrpSpPr>
        <p:grpSpPr>
          <a:xfrm>
            <a:off x="8680443" y="3421402"/>
            <a:ext cx="1358176" cy="1004383"/>
            <a:chOff x="6510332" y="2566051"/>
            <a:chExt cx="1018632" cy="753287"/>
          </a:xfrm>
        </p:grpSpPr>
        <p:sp>
          <p:nvSpPr>
            <p:cNvPr id="2449" name="Google Shape;2449;p38"/>
            <p:cNvSpPr/>
            <p:nvPr/>
          </p:nvSpPr>
          <p:spPr>
            <a:xfrm rot="9900008" flipH="1">
              <a:off x="6554546" y="2768237"/>
              <a:ext cx="831706" cy="451157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50" name="Google Shape;2450;p38"/>
            <p:cNvGrpSpPr/>
            <p:nvPr/>
          </p:nvGrpSpPr>
          <p:grpSpPr>
            <a:xfrm rot="9900008" flipH="1">
              <a:off x="6653045" y="2665994"/>
              <a:ext cx="831706" cy="451157"/>
              <a:chOff x="6669750" y="2241975"/>
              <a:chExt cx="707625" cy="383850"/>
            </a:xfrm>
          </p:grpSpPr>
          <p:sp>
            <p:nvSpPr>
              <p:cNvPr id="2451" name="Google Shape;2451;p38"/>
              <p:cNvSpPr/>
              <p:nvPr/>
            </p:nvSpPr>
            <p:spPr>
              <a:xfrm>
                <a:off x="6669750" y="2241975"/>
                <a:ext cx="707625" cy="383850"/>
              </a:xfrm>
              <a:custGeom>
                <a:avLst/>
                <a:gdLst/>
                <a:ahLst/>
                <a:cxnLst/>
                <a:rect l="l" t="t" r="r" b="b"/>
                <a:pathLst>
                  <a:path w="28305" h="15354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19891" y="15354"/>
                    </a:lnTo>
                    <a:lnTo>
                      <a:pt x="28304" y="5273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7345025" y="2368950"/>
                <a:ext cx="323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759" extrusionOk="0">
                    <a:moveTo>
                      <a:pt x="350" y="0"/>
                    </a:moveTo>
                    <a:lnTo>
                      <a:pt x="1" y="1758"/>
                    </a:lnTo>
                    <a:lnTo>
                      <a:pt x="1293" y="19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7270075" y="2357950"/>
                <a:ext cx="530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5779" extrusionOk="0">
                    <a:moveTo>
                      <a:pt x="1163" y="1"/>
                    </a:moveTo>
                    <a:lnTo>
                      <a:pt x="0" y="5778"/>
                    </a:lnTo>
                    <a:lnTo>
                      <a:pt x="1306" y="4227"/>
                    </a:lnTo>
                    <a:lnTo>
                      <a:pt x="2120" y="195"/>
                    </a:lnTo>
                    <a:lnTo>
                      <a:pt x="1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7195100" y="2346975"/>
                <a:ext cx="73375" cy="2452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9810" extrusionOk="0">
                    <a:moveTo>
                      <a:pt x="1991" y="1"/>
                    </a:moveTo>
                    <a:lnTo>
                      <a:pt x="1" y="9810"/>
                    </a:lnTo>
                    <a:lnTo>
                      <a:pt x="1306" y="8246"/>
                    </a:lnTo>
                    <a:lnTo>
                      <a:pt x="2935" y="194"/>
                    </a:lnTo>
                    <a:lnTo>
                      <a:pt x="19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133400" y="23363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0"/>
                    </a:moveTo>
                    <a:lnTo>
                      <a:pt x="0" y="11309"/>
                    </a:lnTo>
                    <a:lnTo>
                      <a:pt x="957" y="11502"/>
                    </a:lnTo>
                    <a:lnTo>
                      <a:pt x="3244" y="181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078800" y="2325000"/>
                <a:ext cx="811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7" extrusionOk="0">
                    <a:moveTo>
                      <a:pt x="2301" y="1"/>
                    </a:moveTo>
                    <a:lnTo>
                      <a:pt x="0" y="11322"/>
                    </a:lnTo>
                    <a:lnTo>
                      <a:pt x="957" y="11516"/>
                    </a:lnTo>
                    <a:lnTo>
                      <a:pt x="3244" y="195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023550" y="2313375"/>
                <a:ext cx="80800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11516" extrusionOk="0">
                    <a:moveTo>
                      <a:pt x="2288" y="0"/>
                    </a:moveTo>
                    <a:lnTo>
                      <a:pt x="0" y="11322"/>
                    </a:lnTo>
                    <a:lnTo>
                      <a:pt x="944" y="11516"/>
                    </a:lnTo>
                    <a:lnTo>
                      <a:pt x="3231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6968950" y="2302400"/>
                <a:ext cx="81125" cy="28790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16" extrusionOk="0">
                    <a:moveTo>
                      <a:pt x="2301" y="0"/>
                    </a:moveTo>
                    <a:lnTo>
                      <a:pt x="0" y="11321"/>
                    </a:lnTo>
                    <a:lnTo>
                      <a:pt x="944" y="11515"/>
                    </a:lnTo>
                    <a:lnTo>
                      <a:pt x="3244" y="194"/>
                    </a:lnTo>
                    <a:lnTo>
                      <a:pt x="23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6914325" y="2291400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301" y="1"/>
                    </a:moveTo>
                    <a:lnTo>
                      <a:pt x="1" y="11309"/>
                    </a:lnTo>
                    <a:lnTo>
                      <a:pt x="957" y="11503"/>
                    </a:lnTo>
                    <a:lnTo>
                      <a:pt x="3245" y="194"/>
                    </a:lnTo>
                    <a:lnTo>
                      <a:pt x="23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6860050" y="2280425"/>
                <a:ext cx="81125" cy="287575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1503" extrusionOk="0">
                    <a:moveTo>
                      <a:pt x="2288" y="0"/>
                    </a:moveTo>
                    <a:lnTo>
                      <a:pt x="1" y="11309"/>
                    </a:lnTo>
                    <a:lnTo>
                      <a:pt x="944" y="11503"/>
                    </a:lnTo>
                    <a:lnTo>
                      <a:pt x="3245" y="194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1" name="Google Shape;2461;p38"/>
          <p:cNvGrpSpPr/>
          <p:nvPr/>
        </p:nvGrpSpPr>
        <p:grpSpPr>
          <a:xfrm>
            <a:off x="8500998" y="2188170"/>
            <a:ext cx="1353409" cy="1055813"/>
            <a:chOff x="6375748" y="1641127"/>
            <a:chExt cx="1015057" cy="791860"/>
          </a:xfrm>
        </p:grpSpPr>
        <p:sp>
          <p:nvSpPr>
            <p:cNvPr id="2462" name="Google Shape;2462;p38"/>
            <p:cNvSpPr/>
            <p:nvPr/>
          </p:nvSpPr>
          <p:spPr>
            <a:xfrm rot="10164887" flipH="1">
              <a:off x="6421378" y="1784722"/>
              <a:ext cx="847597" cy="57531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63" name="Google Shape;2463;p38"/>
            <p:cNvGrpSpPr/>
            <p:nvPr/>
          </p:nvGrpSpPr>
          <p:grpSpPr>
            <a:xfrm rot="10164887" flipH="1">
              <a:off x="6497578" y="1714083"/>
              <a:ext cx="847597" cy="575310"/>
              <a:chOff x="6478475" y="2829700"/>
              <a:chExt cx="721175" cy="4895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6478475" y="2829700"/>
                <a:ext cx="721175" cy="489500"/>
              </a:xfrm>
              <a:custGeom>
                <a:avLst/>
                <a:gdLst/>
                <a:ahLst/>
                <a:cxnLst/>
                <a:rect l="l" t="t" r="r" b="b"/>
                <a:pathLst>
                  <a:path w="28847" h="19580" extrusionOk="0">
                    <a:moveTo>
                      <a:pt x="517" y="0"/>
                    </a:moveTo>
                    <a:lnTo>
                      <a:pt x="0" y="18804"/>
                    </a:lnTo>
                    <a:lnTo>
                      <a:pt x="28330" y="19580"/>
                    </a:lnTo>
                    <a:lnTo>
                      <a:pt x="24117" y="10055"/>
                    </a:lnTo>
                    <a:lnTo>
                      <a:pt x="28847" y="763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6851325" y="2839375"/>
                <a:ext cx="6465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4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2" y="544"/>
                      <a:pt x="686" y="918"/>
                      <a:pt x="1267" y="944"/>
                    </a:cubicBezTo>
                    <a:cubicBezTo>
                      <a:pt x="1278" y="944"/>
                      <a:pt x="1288" y="945"/>
                      <a:pt x="1299" y="945"/>
                    </a:cubicBezTo>
                    <a:cubicBezTo>
                      <a:pt x="1867" y="945"/>
                      <a:pt x="2370" y="599"/>
                      <a:pt x="2586" y="7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005450" y="2843575"/>
                <a:ext cx="646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9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1" y="544"/>
                      <a:pt x="686" y="905"/>
                      <a:pt x="1267" y="931"/>
                    </a:cubicBezTo>
                    <a:cubicBezTo>
                      <a:pt x="1278" y="932"/>
                      <a:pt x="1288" y="932"/>
                      <a:pt x="1299" y="932"/>
                    </a:cubicBezTo>
                    <a:cubicBezTo>
                      <a:pt x="1855" y="932"/>
                      <a:pt x="2370" y="598"/>
                      <a:pt x="2585" y="6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159250" y="2847775"/>
                <a:ext cx="404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68" y="505"/>
                      <a:pt x="621" y="867"/>
                      <a:pt x="1164" y="931"/>
                    </a:cubicBezTo>
                    <a:lnTo>
                      <a:pt x="1616" y="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A2A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6758150" y="2883650"/>
                <a:ext cx="815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0" extrusionOk="0">
                    <a:moveTo>
                      <a:pt x="1860" y="0"/>
                    </a:moveTo>
                    <a:cubicBezTo>
                      <a:pt x="641" y="0"/>
                      <a:pt x="0" y="1456"/>
                      <a:pt x="846" y="2340"/>
                    </a:cubicBezTo>
                    <a:cubicBezTo>
                      <a:pt x="1133" y="2644"/>
                      <a:pt x="1494" y="2780"/>
                      <a:pt x="1848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59"/>
                      <a:pt x="2655" y="26"/>
                      <a:pt x="1893" y="0"/>
                    </a:cubicBezTo>
                    <a:cubicBezTo>
                      <a:pt x="1882" y="0"/>
                      <a:pt x="1871" y="0"/>
                      <a:pt x="1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6912250" y="288785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49" y="0"/>
                    </a:moveTo>
                    <a:cubicBezTo>
                      <a:pt x="641" y="0"/>
                      <a:pt x="1" y="1456"/>
                      <a:pt x="834" y="2340"/>
                    </a:cubicBezTo>
                    <a:cubicBezTo>
                      <a:pt x="1120" y="2644"/>
                      <a:pt x="1482" y="2780"/>
                      <a:pt x="1837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59"/>
                      <a:pt x="2643" y="26"/>
                      <a:pt x="1880" y="0"/>
                    </a:cubicBezTo>
                    <a:cubicBezTo>
                      <a:pt x="1870" y="0"/>
                      <a:pt x="1859" y="0"/>
                      <a:pt x="1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7077175" y="2892175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417" y="1"/>
                    </a:moveTo>
                    <a:cubicBezTo>
                      <a:pt x="717" y="1"/>
                      <a:pt x="44" y="528"/>
                      <a:pt x="27" y="1352"/>
                    </a:cubicBezTo>
                    <a:cubicBezTo>
                      <a:pt x="1" y="2115"/>
                      <a:pt x="608" y="2748"/>
                      <a:pt x="1371" y="2774"/>
                    </a:cubicBezTo>
                    <a:cubicBezTo>
                      <a:pt x="1386" y="2775"/>
                      <a:pt x="1402" y="2775"/>
                      <a:pt x="1418" y="2775"/>
                    </a:cubicBezTo>
                    <a:cubicBezTo>
                      <a:pt x="2615" y="2775"/>
                      <a:pt x="3247" y="1315"/>
                      <a:pt x="2417" y="435"/>
                    </a:cubicBezTo>
                    <a:cubicBezTo>
                      <a:pt x="2131" y="135"/>
                      <a:pt x="1770" y="1"/>
                      <a:pt x="14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6832875" y="2978300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29" y="0"/>
                    </a:moveTo>
                    <a:cubicBezTo>
                      <a:pt x="632" y="0"/>
                      <a:pt x="0" y="1447"/>
                      <a:pt x="842" y="2327"/>
                    </a:cubicBezTo>
                    <a:cubicBezTo>
                      <a:pt x="1125" y="2632"/>
                      <a:pt x="1483" y="2768"/>
                      <a:pt x="1836" y="2768"/>
                    </a:cubicBezTo>
                    <a:cubicBezTo>
                      <a:pt x="2533" y="2768"/>
                      <a:pt x="3207" y="2238"/>
                      <a:pt x="3233" y="1423"/>
                    </a:cubicBezTo>
                    <a:cubicBezTo>
                      <a:pt x="3246" y="660"/>
                      <a:pt x="2652" y="14"/>
                      <a:pt x="1876" y="1"/>
                    </a:cubicBezTo>
                    <a:cubicBezTo>
                      <a:pt x="1860" y="1"/>
                      <a:pt x="1844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6986675" y="2982500"/>
                <a:ext cx="814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2775" extrusionOk="0">
                    <a:moveTo>
                      <a:pt x="1841" y="0"/>
                    </a:moveTo>
                    <a:cubicBezTo>
                      <a:pt x="631" y="0"/>
                      <a:pt x="0" y="1447"/>
                      <a:pt x="842" y="2340"/>
                    </a:cubicBezTo>
                    <a:cubicBezTo>
                      <a:pt x="1124" y="2640"/>
                      <a:pt x="1482" y="2775"/>
                      <a:pt x="1834" y="2775"/>
                    </a:cubicBezTo>
                    <a:cubicBezTo>
                      <a:pt x="2531" y="2775"/>
                      <a:pt x="3207" y="2247"/>
                      <a:pt x="3233" y="1423"/>
                    </a:cubicBezTo>
                    <a:cubicBezTo>
                      <a:pt x="3259" y="660"/>
                      <a:pt x="2651" y="14"/>
                      <a:pt x="1889" y="1"/>
                    </a:cubicBezTo>
                    <a:cubicBezTo>
                      <a:pt x="1873" y="1"/>
                      <a:pt x="1857" y="0"/>
                      <a:pt x="1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6753375" y="3068450"/>
                <a:ext cx="8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75" extrusionOk="0">
                    <a:moveTo>
                      <a:pt x="1829" y="0"/>
                    </a:moveTo>
                    <a:cubicBezTo>
                      <a:pt x="632" y="0"/>
                      <a:pt x="1" y="1447"/>
                      <a:pt x="830" y="2340"/>
                    </a:cubicBezTo>
                    <a:cubicBezTo>
                      <a:pt x="1116" y="2640"/>
                      <a:pt x="1477" y="2774"/>
                      <a:pt x="1831" y="2774"/>
                    </a:cubicBezTo>
                    <a:cubicBezTo>
                      <a:pt x="2531" y="2774"/>
                      <a:pt x="3204" y="2247"/>
                      <a:pt x="3221" y="1423"/>
                    </a:cubicBezTo>
                    <a:cubicBezTo>
                      <a:pt x="3247" y="660"/>
                      <a:pt x="2639" y="27"/>
                      <a:pt x="1877" y="1"/>
                    </a:cubicBezTo>
                    <a:cubicBezTo>
                      <a:pt x="1861" y="0"/>
                      <a:pt x="1845" y="0"/>
                      <a:pt x="1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6907175" y="3072975"/>
                <a:ext cx="8117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68" extrusionOk="0">
                    <a:moveTo>
                      <a:pt x="1842" y="0"/>
                    </a:moveTo>
                    <a:cubicBezTo>
                      <a:pt x="632" y="0"/>
                      <a:pt x="1" y="1447"/>
                      <a:pt x="843" y="2327"/>
                    </a:cubicBezTo>
                    <a:cubicBezTo>
                      <a:pt x="1125" y="2631"/>
                      <a:pt x="1484" y="2768"/>
                      <a:pt x="1837" y="2768"/>
                    </a:cubicBezTo>
                    <a:cubicBezTo>
                      <a:pt x="2533" y="2768"/>
                      <a:pt x="3208" y="2237"/>
                      <a:pt x="3234" y="1422"/>
                    </a:cubicBezTo>
                    <a:cubicBezTo>
                      <a:pt x="3247" y="647"/>
                      <a:pt x="2652" y="14"/>
                      <a:pt x="1890" y="1"/>
                    </a:cubicBezTo>
                    <a:cubicBezTo>
                      <a:pt x="1873" y="0"/>
                      <a:pt x="1858" y="0"/>
                      <a:pt x="18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7072000" y="3086225"/>
                <a:ext cx="3847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2405" extrusionOk="0">
                    <a:moveTo>
                      <a:pt x="479" y="1"/>
                    </a:moveTo>
                    <a:cubicBezTo>
                      <a:pt x="195" y="246"/>
                      <a:pt x="40" y="595"/>
                      <a:pt x="27" y="970"/>
                    </a:cubicBezTo>
                    <a:cubicBezTo>
                      <a:pt x="1" y="1745"/>
                      <a:pt x="608" y="2379"/>
                      <a:pt x="1371" y="2405"/>
                    </a:cubicBezTo>
                    <a:lnTo>
                      <a:pt x="1539" y="2405"/>
                    </a:lnTo>
                    <a:lnTo>
                      <a:pt x="4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6827600" y="3162800"/>
                <a:ext cx="812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781" extrusionOk="0">
                    <a:moveTo>
                      <a:pt x="1861" y="0"/>
                    </a:moveTo>
                    <a:cubicBezTo>
                      <a:pt x="641" y="0"/>
                      <a:pt x="1" y="1456"/>
                      <a:pt x="846" y="2340"/>
                    </a:cubicBezTo>
                    <a:cubicBezTo>
                      <a:pt x="1129" y="2644"/>
                      <a:pt x="1487" y="2780"/>
                      <a:pt x="1840" y="2780"/>
                    </a:cubicBezTo>
                    <a:cubicBezTo>
                      <a:pt x="2537" y="2780"/>
                      <a:pt x="3212" y="2250"/>
                      <a:pt x="3237" y="1435"/>
                    </a:cubicBezTo>
                    <a:cubicBezTo>
                      <a:pt x="3250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6981400" y="3167000"/>
                <a:ext cx="81575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2781" extrusionOk="0">
                    <a:moveTo>
                      <a:pt x="1861" y="0"/>
                    </a:moveTo>
                    <a:cubicBezTo>
                      <a:pt x="654" y="0"/>
                      <a:pt x="1" y="1456"/>
                      <a:pt x="846" y="2340"/>
                    </a:cubicBezTo>
                    <a:cubicBezTo>
                      <a:pt x="1133" y="2644"/>
                      <a:pt x="1495" y="2780"/>
                      <a:pt x="1849" y="2780"/>
                    </a:cubicBezTo>
                    <a:cubicBezTo>
                      <a:pt x="2548" y="2780"/>
                      <a:pt x="3220" y="2250"/>
                      <a:pt x="3237" y="1435"/>
                    </a:cubicBezTo>
                    <a:cubicBezTo>
                      <a:pt x="3263" y="660"/>
                      <a:pt x="2656" y="27"/>
                      <a:pt x="1893" y="1"/>
                    </a:cubicBezTo>
                    <a:cubicBezTo>
                      <a:pt x="1882" y="0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6759575" y="3253250"/>
                <a:ext cx="795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238" extrusionOk="0">
                    <a:moveTo>
                      <a:pt x="1387" y="1"/>
                    </a:moveTo>
                    <a:cubicBezTo>
                      <a:pt x="634" y="1"/>
                      <a:pt x="26" y="599"/>
                      <a:pt x="0" y="1346"/>
                    </a:cubicBezTo>
                    <a:cubicBezTo>
                      <a:pt x="0" y="1643"/>
                      <a:pt x="78" y="1927"/>
                      <a:pt x="259" y="2173"/>
                    </a:cubicBezTo>
                    <a:lnTo>
                      <a:pt x="2482" y="2237"/>
                    </a:lnTo>
                    <a:cubicBezTo>
                      <a:pt x="3180" y="1333"/>
                      <a:pt x="2572" y="27"/>
                      <a:pt x="1435" y="1"/>
                    </a:cubicBezTo>
                    <a:cubicBezTo>
                      <a:pt x="1419" y="1"/>
                      <a:pt x="1403" y="1"/>
                      <a:pt x="1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6903925" y="3257450"/>
                <a:ext cx="8927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2238" extrusionOk="0">
                    <a:moveTo>
                      <a:pt x="1762" y="1"/>
                    </a:moveTo>
                    <a:cubicBezTo>
                      <a:pt x="655" y="1"/>
                      <a:pt x="0" y="1256"/>
                      <a:pt x="637" y="2173"/>
                    </a:cubicBezTo>
                    <a:lnTo>
                      <a:pt x="2873" y="2237"/>
                    </a:lnTo>
                    <a:cubicBezTo>
                      <a:pt x="3570" y="1333"/>
                      <a:pt x="2950" y="27"/>
                      <a:pt x="1813" y="1"/>
                    </a:cubicBezTo>
                    <a:cubicBezTo>
                      <a:pt x="1796" y="1"/>
                      <a:pt x="1779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7057700" y="3261650"/>
                <a:ext cx="89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2238" extrusionOk="0">
                    <a:moveTo>
                      <a:pt x="1763" y="1"/>
                    </a:moveTo>
                    <a:cubicBezTo>
                      <a:pt x="656" y="1"/>
                      <a:pt x="1" y="1256"/>
                      <a:pt x="638" y="2173"/>
                    </a:cubicBezTo>
                    <a:lnTo>
                      <a:pt x="2873" y="2237"/>
                    </a:lnTo>
                    <a:cubicBezTo>
                      <a:pt x="3571" y="1333"/>
                      <a:pt x="2951" y="27"/>
                      <a:pt x="1814" y="1"/>
                    </a:cubicBezTo>
                    <a:cubicBezTo>
                      <a:pt x="1797" y="1"/>
                      <a:pt x="1780" y="1"/>
                      <a:pt x="17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56" name="Google Shape;3656;p38"/>
          <p:cNvSpPr/>
          <p:nvPr/>
        </p:nvSpPr>
        <p:spPr>
          <a:xfrm>
            <a:off x="4642733" y="4888867"/>
            <a:ext cx="3064480" cy="14730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57" name="Google Shape;3657;p38"/>
          <p:cNvGrpSpPr/>
          <p:nvPr/>
        </p:nvGrpSpPr>
        <p:grpSpPr>
          <a:xfrm rot="-1326266">
            <a:off x="7567443" y="835685"/>
            <a:ext cx="778975" cy="524367"/>
            <a:chOff x="2036625" y="1283600"/>
            <a:chExt cx="333450" cy="224450"/>
          </a:xfrm>
        </p:grpSpPr>
        <p:sp>
          <p:nvSpPr>
            <p:cNvPr id="3658" name="Google Shape;3658;p38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9" name="Google Shape;3669;p38"/>
          <p:cNvGrpSpPr/>
          <p:nvPr/>
        </p:nvGrpSpPr>
        <p:grpSpPr>
          <a:xfrm rot="-3201496" flipH="1">
            <a:off x="5580029" y="5232039"/>
            <a:ext cx="789376" cy="1405520"/>
            <a:chOff x="5819025" y="3253925"/>
            <a:chExt cx="503750" cy="896950"/>
          </a:xfrm>
        </p:grpSpPr>
        <p:sp>
          <p:nvSpPr>
            <p:cNvPr id="3670" name="Google Shape;3670;p38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38"/>
          <p:cNvGrpSpPr/>
          <p:nvPr/>
        </p:nvGrpSpPr>
        <p:grpSpPr>
          <a:xfrm rot="6764415">
            <a:off x="6106490" y="5564866"/>
            <a:ext cx="873921" cy="1002533"/>
            <a:chOff x="4416775" y="3222575"/>
            <a:chExt cx="557700" cy="639775"/>
          </a:xfrm>
        </p:grpSpPr>
        <p:sp>
          <p:nvSpPr>
            <p:cNvPr id="3679" name="Google Shape;3679;p38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38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38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38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38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38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38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38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38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38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38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38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38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8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8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8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8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8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8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38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38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38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38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38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38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38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38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38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38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30079C-A7EF-472E-9750-F95874169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67" y="2536573"/>
            <a:ext cx="5922413" cy="2685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0516" y="172761"/>
            <a:ext cx="11104048" cy="6421452"/>
          </a:xfrm>
          <a:prstGeom prst="roundRect">
            <a:avLst>
              <a:gd name="adj" fmla="val 14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869" name="Google Shape;1869;p33"/>
          <p:cNvGrpSpPr/>
          <p:nvPr/>
        </p:nvGrpSpPr>
        <p:grpSpPr>
          <a:xfrm>
            <a:off x="9304667" y="1134915"/>
            <a:ext cx="778984" cy="524375"/>
            <a:chOff x="2036625" y="1283600"/>
            <a:chExt cx="333450" cy="224450"/>
          </a:xfrm>
        </p:grpSpPr>
        <p:sp>
          <p:nvSpPr>
            <p:cNvPr id="1870" name="Google Shape;187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81" name="Google Shape;1881;p33"/>
          <p:cNvGrpSpPr/>
          <p:nvPr/>
        </p:nvGrpSpPr>
        <p:grpSpPr>
          <a:xfrm rot="-8298370" flipH="1">
            <a:off x="823998" y="5877171"/>
            <a:ext cx="778977" cy="524383"/>
            <a:chOff x="2036625" y="1283600"/>
            <a:chExt cx="333450" cy="224450"/>
          </a:xfrm>
        </p:grpSpPr>
        <p:sp>
          <p:nvSpPr>
            <p:cNvPr id="1882" name="Google Shape;1882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66" name="Google Shape;1866;p33"/>
          <p:cNvSpPr/>
          <p:nvPr/>
        </p:nvSpPr>
        <p:spPr>
          <a:xfrm>
            <a:off x="4147182" y="2910865"/>
            <a:ext cx="3490717" cy="60960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9670B22-6B8A-4C95-933F-8812BEDBD9FF}"/>
              </a:ext>
            </a:extLst>
          </p:cNvPr>
          <p:cNvSpPr/>
          <p:nvPr/>
        </p:nvSpPr>
        <p:spPr>
          <a:xfrm>
            <a:off x="3811811" y="2338404"/>
            <a:ext cx="3853287" cy="4988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467" b="1" kern="0" dirty="0">
                <a:solidFill>
                  <a:srgbClr val="29486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 Việt</a:t>
            </a:r>
            <a:endParaRPr lang="en-US" sz="3467" b="1" kern="0" dirty="0">
              <a:solidFill>
                <a:srgbClr val="29486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BD287-B5DB-4698-89F7-736C7AB33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41" y="3052890"/>
            <a:ext cx="9541067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83526" y="404630"/>
            <a:ext cx="2786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ς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1089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đŬg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Ǉċ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u.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CA82B0-5C8A-4819-B5F6-0C5AAC2529BC}"/>
              </a:ext>
            </a:extLst>
          </p:cNvPr>
          <p:cNvSpPr txBox="1"/>
          <p:nvPr/>
        </p:nvSpPr>
        <p:spPr>
          <a:xfrm>
            <a:off x="-209551" y="1528099"/>
            <a:ext cx="1223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lúc jƞ jǌ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đây là lần đầu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Ǉċ đư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ấy.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 Ǖ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ǧẁc Ǉưŋg ǇưŖg!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323761-A3BF-46C5-AF7E-FFF6B037D2CD}"/>
              </a:ext>
            </a:extLst>
          </p:cNvPr>
          <p:cNvSpPr txBox="1"/>
          <p:nvPr/>
        </p:nvSpPr>
        <p:spPr>
          <a:xfrm>
            <a:off x="-209551" y="2071024"/>
            <a:ext cx="1223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lŜg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Ǉrứng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jĕ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hŬg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g. 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2FDDF3-9AC8-4E8F-B993-88DE8C62B474}"/>
              </a:ext>
            </a:extLst>
          </p:cNvPr>
          <p:cNvSpPr txBox="1"/>
          <p:nvPr/>
        </p:nvSpPr>
        <p:spPr>
          <a:xfrm>
            <a:off x="-333376" y="2604424"/>
            <a:ext cx="1223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 dần, càng vàng dần, càng · dần.  Bầu ǇrƟ cũng sáng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łn.  Mặt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7522F-EC6F-4C66-92CF-F952114FE15A}"/>
              </a:ext>
            </a:extLst>
          </p:cNvPr>
          <p:cNvSpPr txBox="1"/>
          <p:nvPr/>
        </p:nvSpPr>
        <p:spPr>
          <a:xfrm>
            <a:off x="-180976" y="3147349"/>
            <a:ext cx="1223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lƢ sáng.  Cả jŎ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ǽng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sŗg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ζ,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lĊ.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59E74F-CFE8-4562-AC85-1B4DA8B58D82}"/>
              </a:ext>
            </a:extLst>
          </p:cNvPr>
          <p:cNvSpPr txBox="1"/>
          <p:nvPr/>
        </p:nvSpPr>
        <p:spPr>
          <a:xfrm>
            <a:off x="7448549" y="3661699"/>
            <a:ext cx="4354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Hoài Dương)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516713" y="90616"/>
            <a:ext cx="11158577" cy="6676768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17" name="Google Shape;5317;p41"/>
          <p:cNvSpPr txBox="1">
            <a:spLocks noGrp="1"/>
          </p:cNvSpPr>
          <p:nvPr>
            <p:ph type="title"/>
          </p:nvPr>
        </p:nvSpPr>
        <p:spPr>
          <a:xfrm>
            <a:off x="2204802" y="453676"/>
            <a:ext cx="7822725" cy="135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thầm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267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5344" name="Google Shape;5344;p41"/>
          <p:cNvGrpSpPr/>
          <p:nvPr/>
        </p:nvGrpSpPr>
        <p:grpSpPr>
          <a:xfrm rot="-4011279">
            <a:off x="1522591" y="893975"/>
            <a:ext cx="778996" cy="524381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9890358" y="893975"/>
            <a:ext cx="778996" cy="524381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" y="4066764"/>
            <a:ext cx="2774817" cy="1953800"/>
          </a:xfrm>
          <a:prstGeom prst="rect">
            <a:avLst/>
          </a:prstGeom>
        </p:spPr>
      </p:pic>
      <p:sp>
        <p:nvSpPr>
          <p:cNvPr id="992" name="Google Shape;5317;p41">
            <a:extLst>
              <a:ext uri="{FF2B5EF4-FFF2-40B4-BE49-F238E27FC236}">
                <a16:creationId xmlns:a16="http://schemas.microsoft.com/office/drawing/2014/main" id="{9343AF96-93AE-4509-9C4B-34B3C5382BEA}"/>
              </a:ext>
            </a:extLst>
          </p:cNvPr>
          <p:cNvSpPr txBox="1">
            <a:spLocks/>
          </p:cNvSpPr>
          <p:nvPr/>
        </p:nvSpPr>
        <p:spPr>
          <a:xfrm>
            <a:off x="1473619" y="2031744"/>
            <a:ext cx="9244763" cy="8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1219170">
              <a:buClr>
                <a:srgbClr val="29486D"/>
              </a:buClr>
            </a:pPr>
            <a:r>
              <a:rPr lang="vi-VN" sz="4267" b="0" dirty="0">
                <a:solidFill>
                  <a:srgbClr val="E4FFFB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</a:t>
            </a:r>
            <a:r>
              <a:rPr lang="en-US" sz="4267" b="0" kern="0" dirty="0">
                <a:solidFill>
                  <a:srgbClr val="E4FFFB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vi-VN" sz="4267" b="0" dirty="0">
                <a:solidFill>
                  <a:srgbClr val="E4FFFB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dưới tiếng/từ kh</a:t>
            </a:r>
            <a:r>
              <a:rPr lang="en-US" sz="4267" b="0" kern="0" dirty="0">
                <a:solidFill>
                  <a:srgbClr val="E4FFFB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vi-VN" sz="4267" b="0" dirty="0">
                <a:solidFill>
                  <a:srgbClr val="E4FFFB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đọc, dễ viết sai.</a:t>
            </a:r>
          </a:p>
        </p:txBody>
      </p:sp>
      <p:sp>
        <p:nvSpPr>
          <p:cNvPr id="994" name="Google Shape;5317;p41">
            <a:extLst>
              <a:ext uri="{FF2B5EF4-FFF2-40B4-BE49-F238E27FC236}">
                <a16:creationId xmlns:a16="http://schemas.microsoft.com/office/drawing/2014/main" id="{3AFE50D2-F0D0-4ECF-B7D5-0D8B9F7C3EEB}"/>
              </a:ext>
            </a:extLst>
          </p:cNvPr>
          <p:cNvSpPr txBox="1">
            <a:spLocks/>
          </p:cNvSpPr>
          <p:nvPr/>
        </p:nvSpPr>
        <p:spPr>
          <a:xfrm>
            <a:off x="1473619" y="3485363"/>
            <a:ext cx="10193703" cy="8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1219170">
              <a:buClr>
                <a:srgbClr val="29486D"/>
              </a:buClr>
            </a:pPr>
            <a:r>
              <a:rPr lang="vi-VN" sz="4267" b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</a:t>
            </a:r>
            <a:r>
              <a:rPr lang="en-US" sz="4267" b="0" kern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267" b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b</a:t>
            </a:r>
            <a:r>
              <a:rPr lang="en-US" sz="4267" b="0" kern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267" b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viết.</a:t>
            </a:r>
          </a:p>
        </p:txBody>
      </p:sp>
    </p:spTree>
    <p:extLst>
      <p:ext uri="{BB962C8B-B14F-4D97-AF65-F5344CB8AC3E}">
        <p14:creationId xmlns:p14="http://schemas.microsoft.com/office/powerpoint/2010/main" val="706934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7" grpId="0"/>
      <p:bldP spid="992" grpId="0"/>
      <p:bldP spid="9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7" name="Google Shape;5317;p41"/>
          <p:cNvSpPr txBox="1">
            <a:spLocks noGrp="1"/>
          </p:cNvSpPr>
          <p:nvPr>
            <p:ph type="title"/>
          </p:nvPr>
        </p:nvSpPr>
        <p:spPr>
          <a:xfrm>
            <a:off x="2344026" y="566397"/>
            <a:ext cx="7503951" cy="854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rtl="0"/>
            <a:r>
              <a:rPr lang="pl-PL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733" dirty="0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rgbClr val="FC64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endParaRPr lang="pl-PL" sz="3733" dirty="0">
              <a:solidFill>
                <a:srgbClr val="FC64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44" name="Google Shape;5344;p41"/>
          <p:cNvGrpSpPr/>
          <p:nvPr/>
        </p:nvGrpSpPr>
        <p:grpSpPr>
          <a:xfrm rot="-4011279">
            <a:off x="1522591" y="893976"/>
            <a:ext cx="778996" cy="524381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9890359" y="893976"/>
            <a:ext cx="778996" cy="524381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9" name="TextBox 988"/>
          <p:cNvSpPr txBox="1"/>
          <p:nvPr/>
        </p:nvSpPr>
        <p:spPr>
          <a:xfrm>
            <a:off x="1391051" y="1734152"/>
            <a:ext cx="45797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viết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vở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90" name="TextBox 989"/>
          <p:cNvSpPr txBox="1"/>
          <p:nvPr/>
        </p:nvSpPr>
        <p:spPr>
          <a:xfrm>
            <a:off x="1391051" y="3011643"/>
            <a:ext cx="451431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Thẳng lưng</a:t>
            </a:r>
          </a:p>
          <a:p>
            <a:pPr defTabSz="1219170">
              <a:buClr>
                <a:srgbClr val="000000"/>
              </a:buClr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đặt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trí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991" name="Rectangle 990"/>
          <p:cNvSpPr/>
          <p:nvPr/>
        </p:nvSpPr>
        <p:spPr>
          <a:xfrm>
            <a:off x="1388030" y="4305370"/>
            <a:ext cx="4553607" cy="1136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/>
                <a:sym typeface="Arial"/>
              </a:rPr>
              <a:t> 25 – 30cm</a:t>
            </a:r>
          </a:p>
        </p:txBody>
      </p:sp>
      <p:pic>
        <p:nvPicPr>
          <p:cNvPr id="992" name="Picture 2" descr="https://khotunhua.com/upload/tiny/day-tre-ngoi-dung-tu-th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6" y="1697559"/>
            <a:ext cx="4162759" cy="394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6478" y="3304249"/>
            <a:ext cx="73833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Giữ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tay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trái</a:t>
            </a:r>
            <a:endParaRPr lang="en-US" sz="105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94" name="Rectangle 993"/>
          <p:cNvSpPr/>
          <p:nvPr/>
        </p:nvSpPr>
        <p:spPr>
          <a:xfrm>
            <a:off x="8423030" y="2819450"/>
            <a:ext cx="83671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tay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phải</a:t>
            </a:r>
            <a:endParaRPr lang="en-US" sz="105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14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4" name="Google Shape;5344;p41"/>
          <p:cNvGrpSpPr/>
          <p:nvPr/>
        </p:nvGrpSpPr>
        <p:grpSpPr>
          <a:xfrm rot="-4011279">
            <a:off x="1522591" y="893976"/>
            <a:ext cx="778996" cy="524381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9890359" y="893976"/>
            <a:ext cx="778996" cy="524381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Rectangle 992"/>
          <p:cNvSpPr/>
          <p:nvPr/>
        </p:nvSpPr>
        <p:spPr>
          <a:xfrm>
            <a:off x="2883964" y="520879"/>
            <a:ext cx="6614181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Chính</a:t>
            </a:r>
            <a:r>
              <a:rPr lang="en-US" sz="4267" u="sng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4267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tả</a:t>
            </a:r>
            <a:endParaRPr lang="en-US" sz="4267" u="sng" kern="0" dirty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4267" kern="0" dirty="0" err="1">
                <a:solidFill>
                  <a:srgbClr val="FA110B"/>
                </a:solidFill>
                <a:latin typeface="Arial" panose="020B0604020202020204" pitchFamily="34" charset="0"/>
                <a:cs typeface="Arial"/>
                <a:sym typeface="Arial"/>
              </a:rPr>
              <a:t>Trăng</a:t>
            </a:r>
            <a:r>
              <a:rPr lang="en-US" sz="4267" kern="0" dirty="0">
                <a:solidFill>
                  <a:srgbClr val="FA110B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FA110B"/>
                </a:solidFill>
                <a:latin typeface="Arial" panose="020B0604020202020204" pitchFamily="34" charset="0"/>
                <a:cs typeface="Arial"/>
                <a:sym typeface="Arial"/>
              </a:rPr>
              <a:t>trên</a:t>
            </a:r>
            <a:r>
              <a:rPr lang="en-US" sz="4267" kern="0" dirty="0">
                <a:solidFill>
                  <a:srgbClr val="FA110B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4267" kern="0" dirty="0" err="1">
                <a:solidFill>
                  <a:srgbClr val="FA110B"/>
                </a:solidFill>
                <a:latin typeface="Arial" panose="020B0604020202020204" pitchFamily="34" charset="0"/>
                <a:cs typeface="Arial"/>
                <a:sym typeface="Arial"/>
              </a:rPr>
              <a:t>biển</a:t>
            </a:r>
            <a:endParaRPr lang="en-US" sz="4267" kern="0" dirty="0">
              <a:solidFill>
                <a:srgbClr val="FA110B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303253" y="2618390"/>
            <a:ext cx="3661767" cy="1542961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kern="0">
                <a:solidFill>
                  <a:srgbClr val="52A2A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hãy tự đánh giá phần viết của mình và của bạn</a:t>
            </a:r>
          </a:p>
        </p:txBody>
      </p:sp>
      <p:sp>
        <p:nvSpPr>
          <p:cNvPr id="991" name="Rectangle 990"/>
          <p:cNvSpPr/>
          <p:nvPr/>
        </p:nvSpPr>
        <p:spPr>
          <a:xfrm>
            <a:off x="1362239" y="2293327"/>
            <a:ext cx="5748690" cy="2390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Tiêu</a:t>
            </a:r>
            <a:r>
              <a:rPr lang="en-US" sz="3733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</a:t>
            </a:r>
            <a:r>
              <a:rPr lang="en-US" sz="3733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đánh</a:t>
            </a:r>
            <a:r>
              <a:rPr lang="en-US" sz="3733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</a:t>
            </a:r>
            <a:endParaRPr lang="en-US" sz="3733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  <a:buSzPts val="1900"/>
            </a:pPr>
            <a:r>
              <a:rPr lang="fi-FI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 Sai không quá </a:t>
            </a:r>
            <a:r>
              <a:rPr lang="fi-FI" sz="3733" b="1" kern="0" dirty="0">
                <a:solidFill>
                  <a:srgbClr val="FFCF0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lỗi </a:t>
            </a:r>
          </a:p>
          <a:p>
            <a:pPr defTabSz="1219170">
              <a:buClr>
                <a:srgbClr val="000000"/>
              </a:buClr>
              <a:buSzPts val="1900"/>
            </a:pP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rõ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ràng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sạch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đẹp</a:t>
            </a:r>
            <a:endParaRPr lang="en-US" sz="3733" kern="0" dirty="0">
              <a:solidFill>
                <a:srgbClr val="142436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buClr>
                <a:srgbClr val="000000"/>
              </a:buClr>
              <a:buSzPts val="1900"/>
            </a:pP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3733" kern="0" dirty="0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14243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endParaRPr lang="en-US" sz="3733" kern="0" dirty="0">
              <a:solidFill>
                <a:srgbClr val="142436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06" y="4419252"/>
            <a:ext cx="2086924" cy="14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6"/>
          <p:cNvSpPr/>
          <p:nvPr/>
        </p:nvSpPr>
        <p:spPr>
          <a:xfrm rot="4930230" flipH="1">
            <a:off x="9932061" y="488549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684994" y="752581"/>
            <a:ext cx="8469863" cy="5011217"/>
            <a:chOff x="1244257" y="715688"/>
            <a:chExt cx="6352397" cy="3758413"/>
          </a:xfrm>
        </p:grpSpPr>
        <p:sp>
          <p:nvSpPr>
            <p:cNvPr id="2233" name="Google Shape;2233;p36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34" name="Google Shape;2234;p36"/>
            <p:cNvGrpSpPr/>
            <p:nvPr/>
          </p:nvGrpSpPr>
          <p:grpSpPr>
            <a:xfrm>
              <a:off x="1310850" y="715688"/>
              <a:ext cx="6285804" cy="3688692"/>
              <a:chOff x="2028553" y="3013100"/>
              <a:chExt cx="3565604" cy="2092400"/>
            </a:xfrm>
          </p:grpSpPr>
          <p:sp>
            <p:nvSpPr>
              <p:cNvPr id="2235" name="Google Shape;2235;p36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2" name="Google Shape;2282;p36"/>
          <p:cNvSpPr/>
          <p:nvPr/>
        </p:nvSpPr>
        <p:spPr>
          <a:xfrm rot="4930230" flipH="1">
            <a:off x="9941634" y="4885494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3" name="Google Shape;2283;p36"/>
          <p:cNvSpPr/>
          <p:nvPr/>
        </p:nvSpPr>
        <p:spPr>
          <a:xfrm>
            <a:off x="5515862" y="3793421"/>
            <a:ext cx="2124273" cy="153852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4" name="Google Shape;2284;p36"/>
          <p:cNvGrpSpPr/>
          <p:nvPr/>
        </p:nvGrpSpPr>
        <p:grpSpPr>
          <a:xfrm rot="-9715309">
            <a:off x="8932388" y="4775089"/>
            <a:ext cx="778981" cy="524372"/>
            <a:chOff x="2036625" y="1283600"/>
            <a:chExt cx="333450" cy="224450"/>
          </a:xfrm>
        </p:grpSpPr>
        <p:sp>
          <p:nvSpPr>
            <p:cNvPr id="2285" name="Google Shape;2285;p36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6" name="Google Shape;2296;p36"/>
          <p:cNvGrpSpPr/>
          <p:nvPr/>
        </p:nvGrpSpPr>
        <p:grpSpPr>
          <a:xfrm>
            <a:off x="462956" y="571195"/>
            <a:ext cx="766913" cy="675299"/>
            <a:chOff x="1637544" y="1033650"/>
            <a:chExt cx="575185" cy="506474"/>
          </a:xfrm>
        </p:grpSpPr>
        <p:sp>
          <p:nvSpPr>
            <p:cNvPr id="2297" name="Google Shape;2297;p36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E9EC3C3-030C-442D-990C-B2CF604CCD47}"/>
              </a:ext>
            </a:extLst>
          </p:cNvPr>
          <p:cNvGrpSpPr/>
          <p:nvPr/>
        </p:nvGrpSpPr>
        <p:grpSpPr>
          <a:xfrm>
            <a:off x="2157516" y="2206220"/>
            <a:ext cx="1191648" cy="892600"/>
            <a:chOff x="9916940" y="2795035"/>
            <a:chExt cx="893736" cy="669450"/>
          </a:xfrm>
        </p:grpSpPr>
        <p:pic>
          <p:nvPicPr>
            <p:cNvPr id="75" name="Picture 74" descr="Shape, square&#10;&#10;Description automatically generated">
              <a:extLst>
                <a:ext uri="{FF2B5EF4-FFF2-40B4-BE49-F238E27FC236}">
                  <a16:creationId xmlns:a16="http://schemas.microsoft.com/office/drawing/2014/main" id="{B6455CEA-4275-40E6-B54C-01C8F73B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76" name="Picture 7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B1AD2127-948F-4215-8CDA-C28D86785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C692BD-4759-4BDF-A2DF-0BF2B282D3BB}"/>
              </a:ext>
            </a:extLst>
          </p:cNvPr>
          <p:cNvSpPr txBox="1"/>
          <p:nvPr/>
        </p:nvSpPr>
        <p:spPr>
          <a:xfrm>
            <a:off x="4075043" y="2464904"/>
            <a:ext cx="6072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bài</a:t>
            </a:r>
            <a:r>
              <a:rPr lang="en-US" sz="4400" b="1" dirty="0"/>
              <a:t> </a:t>
            </a:r>
            <a:r>
              <a:rPr lang="en-US" sz="4400" b="1" dirty="0" err="1"/>
              <a:t>tập</a:t>
            </a:r>
            <a:r>
              <a:rPr lang="en-US" sz="4400" b="1" dirty="0"/>
              <a:t> a </a:t>
            </a:r>
            <a:r>
              <a:rPr lang="en-US" sz="4400" b="1" dirty="0" err="1"/>
              <a:t>hoặc</a:t>
            </a:r>
            <a:r>
              <a:rPr lang="en-US" sz="4400" b="1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5714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5317;p41"/>
          <p:cNvSpPr txBox="1">
            <a:spLocks noGrp="1"/>
          </p:cNvSpPr>
          <p:nvPr>
            <p:ph type="title"/>
          </p:nvPr>
        </p:nvSpPr>
        <p:spPr>
          <a:xfrm>
            <a:off x="701747" y="305081"/>
            <a:ext cx="9275036" cy="7234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  <a:t>a. Chọn tiếng phù hợp thay cho ô vuông</a:t>
            </a:r>
            <a:b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267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DB06D-ADC2-4CDC-AB01-42DB91C7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80" y="1632088"/>
            <a:ext cx="8953500" cy="32956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EEF0DF-E651-4271-9C24-0C2A352EC49D}"/>
              </a:ext>
            </a:extLst>
          </p:cNvPr>
          <p:cNvSpPr/>
          <p:nvPr/>
        </p:nvSpPr>
        <p:spPr>
          <a:xfrm>
            <a:off x="3627783" y="2266122"/>
            <a:ext cx="1123121" cy="954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>
            <a:extLst>
              <a:ext uri="{FF2B5EF4-FFF2-40B4-BE49-F238E27FC236}">
                <a16:creationId xmlns:a16="http://schemas.microsoft.com/office/drawing/2014/main" id="{B106ABF2-5E39-4E9C-93F4-E7839BBEF609}"/>
              </a:ext>
            </a:extLst>
          </p:cNvPr>
          <p:cNvSpPr/>
          <p:nvPr/>
        </p:nvSpPr>
        <p:spPr>
          <a:xfrm>
            <a:off x="8219661" y="2266122"/>
            <a:ext cx="1123121" cy="954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Oval 948">
            <a:extLst>
              <a:ext uri="{FF2B5EF4-FFF2-40B4-BE49-F238E27FC236}">
                <a16:creationId xmlns:a16="http://schemas.microsoft.com/office/drawing/2014/main" id="{8ABE9AEE-822E-44E0-93C9-7F62EC3A0231}"/>
              </a:ext>
            </a:extLst>
          </p:cNvPr>
          <p:cNvSpPr/>
          <p:nvPr/>
        </p:nvSpPr>
        <p:spPr>
          <a:xfrm>
            <a:off x="4721087" y="3925957"/>
            <a:ext cx="1123121" cy="954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336E1E33-86DD-4E48-8C38-87ED2A31ACE7}"/>
              </a:ext>
            </a:extLst>
          </p:cNvPr>
          <p:cNvSpPr/>
          <p:nvPr/>
        </p:nvSpPr>
        <p:spPr>
          <a:xfrm>
            <a:off x="8209722" y="3955775"/>
            <a:ext cx="1123121" cy="954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/>
      <p:bldP spid="5" grpId="0" animBg="1"/>
      <p:bldP spid="947" grpId="0" animBg="1"/>
      <p:bldP spid="949" grpId="0" animBg="1"/>
      <p:bldP spid="9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5317;p41"/>
          <p:cNvSpPr txBox="1">
            <a:spLocks noGrp="1"/>
          </p:cNvSpPr>
          <p:nvPr>
            <p:ph type="title"/>
          </p:nvPr>
        </p:nvSpPr>
        <p:spPr>
          <a:xfrm>
            <a:off x="701746" y="305081"/>
            <a:ext cx="10907157" cy="7234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  <a:t>b. Tìm từ ngữ có tiếng chứa vần </a:t>
            </a:r>
            <a:r>
              <a:rPr lang="vi-VN" sz="42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ăt</a:t>
            </a:r>
            <a: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  <a:t> hoặc </a:t>
            </a:r>
            <a:r>
              <a:rPr lang="vi-VN" sz="42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ăc</a:t>
            </a:r>
            <a:r>
              <a:rPr lang="vi-VN" sz="4267" dirty="0">
                <a:latin typeface="Calibri" panose="020F0502020204030204" pitchFamily="34" charset="0"/>
                <a:cs typeface="Calibri" panose="020F0502020204030204" pitchFamily="34" charset="0"/>
              </a:rPr>
              <a:t> có nghĩa như sau:</a:t>
            </a:r>
            <a:endParaRPr lang="en-US" sz="4267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671EA-D262-49CF-BC4F-BA000F55B509}"/>
              </a:ext>
            </a:extLst>
          </p:cNvPr>
          <p:cNvSpPr txBox="1"/>
          <p:nvPr/>
        </p:nvSpPr>
        <p:spPr>
          <a:xfrm>
            <a:off x="208721" y="2206487"/>
            <a:ext cx="11161644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Tàu thuyền vướng vào chỗ cạn không đi được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Hoạt động thu hoạch lúa</a:t>
            </a:r>
          </a:p>
          <a:p>
            <a:pPr algn="just">
              <a:lnSpc>
                <a:spcPct val="150000"/>
              </a:lnSpc>
            </a:pPr>
            <a:r>
              <a:rPr lang="vi-VN" sz="4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Làm sạch quần áo bằng cách vò, giũ trong nước</a:t>
            </a:r>
          </a:p>
        </p:txBody>
      </p:sp>
      <p:sp>
        <p:nvSpPr>
          <p:cNvPr id="942" name="Oval 941">
            <a:extLst>
              <a:ext uri="{FF2B5EF4-FFF2-40B4-BE49-F238E27FC236}">
                <a16:creationId xmlns:a16="http://schemas.microsoft.com/office/drawing/2014/main" id="{B672AA54-F428-4FE3-933A-09CB0979FE29}"/>
              </a:ext>
            </a:extLst>
          </p:cNvPr>
          <p:cNvSpPr/>
          <p:nvPr/>
        </p:nvSpPr>
        <p:spPr>
          <a:xfrm>
            <a:off x="10127974" y="2236304"/>
            <a:ext cx="1490869" cy="954156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mắc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3" name="Oval 942">
            <a:extLst>
              <a:ext uri="{FF2B5EF4-FFF2-40B4-BE49-F238E27FC236}">
                <a16:creationId xmlns:a16="http://schemas.microsoft.com/office/drawing/2014/main" id="{6DB3B3B9-A2F9-4B2D-8C66-62B3B7D8D351}"/>
              </a:ext>
            </a:extLst>
          </p:cNvPr>
          <p:cNvSpPr/>
          <p:nvPr/>
        </p:nvSpPr>
        <p:spPr>
          <a:xfrm>
            <a:off x="5764696" y="3190461"/>
            <a:ext cx="1490869" cy="954156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gặt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4" name="Oval 943">
            <a:extLst>
              <a:ext uri="{FF2B5EF4-FFF2-40B4-BE49-F238E27FC236}">
                <a16:creationId xmlns:a16="http://schemas.microsoft.com/office/drawing/2014/main" id="{96FFFD0A-D254-41CF-8A82-DAAE4BB6BF95}"/>
              </a:ext>
            </a:extLst>
          </p:cNvPr>
          <p:cNvSpPr/>
          <p:nvPr/>
        </p:nvSpPr>
        <p:spPr>
          <a:xfrm>
            <a:off x="10485783" y="3975652"/>
            <a:ext cx="1490869" cy="954156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giặt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9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/>
      <p:bldP spid="2" grpId="0"/>
      <p:bldP spid="942" grpId="0" animBg="1"/>
      <p:bldP spid="943" grpId="0" animBg="1"/>
      <p:bldP spid="944" grpId="0" animBg="1"/>
    </p:bldLst>
  </p:timing>
</p:sld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425</Words>
  <Application>Microsoft Office PowerPoint</Application>
  <PresentationFormat>Widescreen</PresentationFormat>
  <Paragraphs>46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Cambria</vt:lpstr>
      <vt:lpstr>Gloria Hallelujah</vt:lpstr>
      <vt:lpstr>HP001 4 hàng</vt:lpstr>
      <vt:lpstr>Indie Flower</vt:lpstr>
      <vt:lpstr>Times New Roman</vt:lpstr>
      <vt:lpstr>字魂70号-灵悦黑体</vt:lpstr>
      <vt:lpstr>My New Year's Resolution by Slidesgo</vt:lpstr>
      <vt:lpstr>千图网海量PPT模板www.58pic.com​​</vt:lpstr>
      <vt:lpstr>PowerPoint Presentation</vt:lpstr>
      <vt:lpstr>PowerPoint Presentation</vt:lpstr>
      <vt:lpstr>PowerPoint Presentation</vt:lpstr>
      <vt:lpstr>Đọc thầm đoạn văn và thực hiện các yêu cầu sau:</vt:lpstr>
      <vt:lpstr>Lưu ý về tư thế khi ngồi viết</vt:lpstr>
      <vt:lpstr>PowerPoint Presentation</vt:lpstr>
      <vt:lpstr>PowerPoint Presentation</vt:lpstr>
      <vt:lpstr>a. Chọn tiếng phù hợp thay cho ô vuông </vt:lpstr>
      <vt:lpstr>b. Tìm từ ngữ có tiếng chứa vần ăt hoặc ăc có nghĩa như sau:</vt:lpstr>
      <vt:lpstr>3. Đặt 2 câu với từ ngữ tìm được ở bài tập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26</cp:revision>
  <dcterms:created xsi:type="dcterms:W3CDTF">2022-10-15T06:15:35Z</dcterms:created>
  <dcterms:modified xsi:type="dcterms:W3CDTF">2025-02-17T05:03:25Z</dcterms:modified>
</cp:coreProperties>
</file>