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7" r:id="rId6"/>
    <p:sldId id="260" r:id="rId7"/>
    <p:sldId id="261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4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49D5-C69B-42ED-B6BE-25AE8F4022E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DA26-8143-47DC-94E3-82A90D67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0636" y="1014308"/>
            <a:ext cx="452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3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026" y="2490281"/>
            <a:ext cx="9760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</a:t>
            </a: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9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3078" y="380640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57033" y="673028"/>
            <a:ext cx="10661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xe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vận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chuyển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siêu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thị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chuyến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chở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thùng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.</a:t>
            </a:r>
            <a:endParaRPr lang="en-US" altLang="en-US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chiếc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xe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vận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chuyển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ít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mấy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chuyến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hết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55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thùng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?</a:t>
            </a:r>
            <a:endParaRPr lang="en-US" altLang="en-US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thùng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100 kg.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chuyến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xe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vận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chuyển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bao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nhiêu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ki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lô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-gam </a:t>
            </a:r>
            <a:r>
              <a:rPr lang="en-US" altLang="en-US" sz="2400" dirty="0" err="1">
                <a:solidFill>
                  <a:srgbClr val="000000"/>
                </a:solidFill>
                <a:latin typeface="OpenSans"/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  <a:latin typeface="OpenSans"/>
              </a:rPr>
              <a:t>?</a:t>
            </a:r>
            <a:endParaRPr lang="en-US" altLang="en-US" sz="2400" dirty="0"/>
          </a:p>
        </p:txBody>
      </p:sp>
      <p:pic>
        <p:nvPicPr>
          <p:cNvPr id="7" name="Picture 2" descr="https://img.loigiaihay.com/picture/2022/0325/bai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70" y="2212609"/>
            <a:ext cx="2723804" cy="27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032" y="2926087"/>
            <a:ext cx="87482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err="1" smtClean="0">
                <a:solidFill>
                  <a:schemeClr val="tx2"/>
                </a:solidFill>
                <a:latin typeface="OpenSans"/>
              </a:rPr>
              <a:t>Bài</a:t>
            </a:r>
            <a:r>
              <a:rPr lang="en-US" altLang="en-US" sz="2400" u="sng" dirty="0" smtClean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u="sng" dirty="0" err="1" smtClean="0">
                <a:solidFill>
                  <a:schemeClr val="tx2"/>
                </a:solidFill>
                <a:latin typeface="OpenSans"/>
              </a:rPr>
              <a:t>giải</a:t>
            </a:r>
            <a:r>
              <a:rPr lang="en-US" altLang="en-US" sz="2400" u="sng" dirty="0" smtClean="0">
                <a:solidFill>
                  <a:schemeClr val="tx2"/>
                </a:solidFill>
                <a:latin typeface="OpenSans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chemeClr val="tx2"/>
                </a:solidFill>
                <a:latin typeface="OpenSans"/>
              </a:rPr>
              <a:t>a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)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Để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chở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hết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55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thùng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hàng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,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chiếc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xe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cần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vận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chuyển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ít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nhất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số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chuyến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  <a:latin typeface="OpenSans"/>
              </a:rPr>
              <a:t>là</a:t>
            </a:r>
            <a:r>
              <a:rPr lang="en-US" altLang="en-US" sz="2400" dirty="0" smtClean="0">
                <a:solidFill>
                  <a:schemeClr val="tx2"/>
                </a:solidFill>
                <a:latin typeface="OpenSans"/>
              </a:rPr>
              <a:t>: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                  55 : 5 = 11 (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chuyến</a:t>
            </a:r>
            <a:r>
              <a:rPr lang="en-US" altLang="en-US" sz="2400" dirty="0" smtClean="0">
                <a:solidFill>
                  <a:schemeClr val="tx2"/>
                </a:solidFill>
                <a:latin typeface="OpenSans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OpenSans"/>
              </a:rPr>
              <a:t>                              </a:t>
            </a:r>
            <a:r>
              <a:rPr lang="en-US" altLang="en-US" sz="2400" dirty="0" err="1" smtClean="0">
                <a:solidFill>
                  <a:schemeClr val="tx2"/>
                </a:solidFill>
                <a:latin typeface="OpenSans"/>
              </a:rPr>
              <a:t>Đáp</a:t>
            </a:r>
            <a:r>
              <a:rPr lang="en-US" altLang="en-US" sz="2400" dirty="0" smtClean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số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: </a:t>
            </a:r>
            <a:r>
              <a:rPr lang="en-US" altLang="en-US" sz="2400" dirty="0" smtClean="0">
                <a:solidFill>
                  <a:schemeClr val="tx2"/>
                </a:solidFill>
                <a:latin typeface="OpenSans"/>
              </a:rPr>
              <a:t>11 </a:t>
            </a:r>
            <a:r>
              <a:rPr lang="en-US" altLang="en-US" sz="2400" dirty="0" err="1" smtClean="0">
                <a:solidFill>
                  <a:schemeClr val="tx2"/>
                </a:solidFill>
                <a:latin typeface="OpenSans"/>
              </a:rPr>
              <a:t>chuyến</a:t>
            </a:r>
            <a:endParaRPr lang="en-US" altLang="en-US" sz="2400" dirty="0">
              <a:solidFill>
                <a:schemeClr val="tx2"/>
              </a:solidFill>
              <a:latin typeface="Open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b)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Mỗi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chuyến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xe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vận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chuyển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được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nhiều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nhất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số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ki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-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lô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-gam </a:t>
            </a:r>
            <a:r>
              <a:rPr lang="en-US" altLang="en-US" sz="2400" dirty="0" err="1" smtClean="0">
                <a:solidFill>
                  <a:schemeClr val="tx2"/>
                </a:solidFill>
                <a:latin typeface="OpenSans"/>
              </a:rPr>
              <a:t>là</a:t>
            </a:r>
            <a:r>
              <a:rPr lang="en-US" altLang="en-US" sz="2400" dirty="0" smtClean="0">
                <a:solidFill>
                  <a:schemeClr val="tx2"/>
                </a:solidFill>
                <a:latin typeface="OpenSans"/>
              </a:rPr>
              <a:t>: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                  100 x 5 = 500 (kg)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                              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Đáp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OpenSans"/>
              </a:rPr>
              <a:t>số</a:t>
            </a:r>
            <a:r>
              <a:rPr lang="en-US" altLang="en-US" sz="2400" dirty="0">
                <a:solidFill>
                  <a:schemeClr val="tx2"/>
                </a:solidFill>
                <a:latin typeface="OpenSans"/>
              </a:rPr>
              <a:t>: 500 kg</a:t>
            </a:r>
          </a:p>
        </p:txBody>
      </p:sp>
    </p:spTree>
    <p:extLst>
      <p:ext uri="{BB962C8B-B14F-4D97-AF65-F5344CB8AC3E}">
        <p14:creationId xmlns:p14="http://schemas.microsoft.com/office/powerpoint/2010/main" val="26993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KHỞI 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6D828-5701-4CA1-9585-75ABA8984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391D4-46FB-4BEA-97BB-D39F83954EE0}"/>
              </a:ext>
            </a:extLst>
          </p:cNvPr>
          <p:cNvSpPr txBox="1"/>
          <p:nvPr/>
        </p:nvSpPr>
        <p:spPr>
          <a:xfrm>
            <a:off x="2260846" y="4598633"/>
            <a:ext cx="7670307" cy="10748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8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8648" r="5429" b="439"/>
          <a:stretch/>
        </p:blipFill>
        <p:spPr>
          <a:xfrm>
            <a:off x="0" y="0"/>
            <a:ext cx="12192000" cy="6843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8629" y="1053738"/>
            <a:ext cx="880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</a:rPr>
              <a:t>Trò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chơi</a:t>
            </a:r>
            <a:r>
              <a:rPr lang="en-US" sz="4800" dirty="0" smtClean="0">
                <a:solidFill>
                  <a:srgbClr val="C00000"/>
                </a:solidFill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</a:rPr>
              <a:t>Truyền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điện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4595" y="2361179"/>
            <a:ext cx="9030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đố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phép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nhân</a:t>
            </a:r>
            <a:r>
              <a:rPr lang="en-US" sz="2400" dirty="0" smtClean="0">
                <a:solidFill>
                  <a:srgbClr val="C00000"/>
                </a:solidFill>
              </a:rPr>
              <a:t>, chia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</a:rPr>
              <a:t>1 </a:t>
            </a:r>
            <a:r>
              <a:rPr lang="en-US" sz="2400" dirty="0" err="1" smtClean="0">
                <a:solidFill>
                  <a:srgbClr val="C00000"/>
                </a:solidFill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đọc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phép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rồi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chỉ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solidFill>
                  <a:srgbClr val="C00000"/>
                </a:solidFill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đúng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lại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tiếp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tục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đố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phép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rồi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chỉ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dirty="0" err="1" smtClean="0">
                <a:solidFill>
                  <a:srgbClr val="C00000"/>
                </a:solidFill>
              </a:rPr>
              <a:t>Trò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cứ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tiếp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tục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vậy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nào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sẽ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đố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 KHỞI ĐỘNG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6D828-5701-4CA1-9585-75ABA8984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391D4-46FB-4BEA-97BB-D39F83954EE0}"/>
              </a:ext>
            </a:extLst>
          </p:cNvPr>
          <p:cNvSpPr txBox="1"/>
          <p:nvPr/>
        </p:nvSpPr>
        <p:spPr>
          <a:xfrm>
            <a:off x="2260846" y="4598633"/>
            <a:ext cx="7670307" cy="10748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21504" y="1019059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03999"/>
              </p:ext>
            </p:extLst>
          </p:nvPr>
        </p:nvGraphicFramePr>
        <p:xfrm>
          <a:off x="2291352" y="1155778"/>
          <a:ext cx="8054430" cy="3169920"/>
        </p:xfrm>
        <a:graphic>
          <a:graphicData uri="http://schemas.openxmlformats.org/drawingml/2006/table">
            <a:tbl>
              <a:tblPr/>
              <a:tblGrid>
                <a:gridCol w="2684236">
                  <a:extLst>
                    <a:ext uri="{9D8B030D-6E8A-4147-A177-3AD203B41FA5}">
                      <a16:colId xmlns:a16="http://schemas.microsoft.com/office/drawing/2014/main" val="3783733185"/>
                    </a:ext>
                  </a:extLst>
                </a:gridCol>
                <a:gridCol w="2685097">
                  <a:extLst>
                    <a:ext uri="{9D8B030D-6E8A-4147-A177-3AD203B41FA5}">
                      <a16:colId xmlns:a16="http://schemas.microsoft.com/office/drawing/2014/main" val="3054693163"/>
                    </a:ext>
                  </a:extLst>
                </a:gridCol>
                <a:gridCol w="2685097">
                  <a:extLst>
                    <a:ext uri="{9D8B030D-6E8A-4147-A177-3AD203B41FA5}">
                      <a16:colId xmlns:a16="http://schemas.microsoft.com/office/drawing/2014/main" val="17343719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     a)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00"/>
                          </a:solidFill>
                          <a:effectLst/>
                        </a:rPr>
                        <a:t>nhẩm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</a:p>
                    <a:p>
                      <a:pPr algn="just" fontAlgn="t"/>
                      <a:endParaRPr lang="en-US" sz="28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fontAlgn="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x 4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4 x 8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7 x 3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6 x 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fontAlgn="t"/>
                      <a:endParaRPr lang="en-US" sz="28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fontAlgn="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24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: 6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40 : 8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27 : 9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18 : 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fontAlgn="t"/>
                      <a:endParaRPr lang="en-US" sz="2800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 fontAlgn="t"/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</a:rPr>
                        <a:t>7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x 8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8 x 7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56 : 7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56 : 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334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9076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52439"/>
              </p:ext>
            </p:extLst>
          </p:nvPr>
        </p:nvGraphicFramePr>
        <p:xfrm>
          <a:off x="2995005" y="2006320"/>
          <a:ext cx="5937250" cy="1798320"/>
        </p:xfrm>
        <a:graphic>
          <a:graphicData uri="http://schemas.openxmlformats.org/drawingml/2006/table">
            <a:tbl>
              <a:tblPr/>
              <a:tblGrid>
                <a:gridCol w="1978660">
                  <a:extLst>
                    <a:ext uri="{9D8B030D-6E8A-4147-A177-3AD203B41FA5}">
                      <a16:colId xmlns:a16="http://schemas.microsoft.com/office/drawing/2014/main" val="236578105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419929181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421468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24 : 6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40 : 8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27 : 9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18 : 3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22122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33150"/>
              </p:ext>
            </p:extLst>
          </p:nvPr>
        </p:nvGraphicFramePr>
        <p:xfrm>
          <a:off x="3698658" y="2006320"/>
          <a:ext cx="5937250" cy="1798320"/>
        </p:xfrm>
        <a:graphic>
          <a:graphicData uri="http://schemas.openxmlformats.org/drawingml/2006/table">
            <a:tbl>
              <a:tblPr/>
              <a:tblGrid>
                <a:gridCol w="1978660">
                  <a:extLst>
                    <a:ext uri="{9D8B030D-6E8A-4147-A177-3AD203B41FA5}">
                      <a16:colId xmlns:a16="http://schemas.microsoft.com/office/drawing/2014/main" val="236578105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419929181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421468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7 x 8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8 x 7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56 : 7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56 : 8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22122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99476"/>
              </p:ext>
            </p:extLst>
          </p:nvPr>
        </p:nvGraphicFramePr>
        <p:xfrm>
          <a:off x="2291352" y="2006320"/>
          <a:ext cx="5937250" cy="1798320"/>
        </p:xfrm>
        <a:graphic>
          <a:graphicData uri="http://schemas.openxmlformats.org/drawingml/2006/table">
            <a:tbl>
              <a:tblPr/>
              <a:tblGrid>
                <a:gridCol w="1978660">
                  <a:extLst>
                    <a:ext uri="{9D8B030D-6E8A-4147-A177-3AD203B41FA5}">
                      <a16:colId xmlns:a16="http://schemas.microsoft.com/office/drawing/2014/main" val="236578105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419929181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421468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3 x 4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4 x 8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7 x 3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6 x 9 =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8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22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0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62977" y="790459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3" descr="https://img.loigiaihay.com/picture/2022/0325/bai-1-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7" y="1814592"/>
            <a:ext cx="10226260" cy="2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51452" y="873118"/>
            <a:ext cx="7166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OpenSans"/>
              </a:rPr>
              <a:t>b)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Đã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tô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màu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vào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phần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mấy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Sans"/>
              </a:rPr>
              <a:t>sau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?</a:t>
            </a:r>
            <a:endParaRPr lang="en-US" sz="2400" dirty="0">
              <a:solidFill>
                <a:srgbClr val="000000"/>
              </a:solidFill>
              <a:latin typeface="OpenSans"/>
            </a:endParaRPr>
          </a:p>
          <a:p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27586" y="3314700"/>
            <a:ext cx="1333718" cy="832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18444" y="3291840"/>
            <a:ext cx="1428859" cy="854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03769" y="3603267"/>
            <a:ext cx="599804" cy="5930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62118" y="3038898"/>
            <a:ext cx="680314" cy="5930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2716" y="2960124"/>
            <a:ext cx="680314" cy="5930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50961" y="2817789"/>
            <a:ext cx="584682" cy="4924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89409" y="2782694"/>
            <a:ext cx="584682" cy="4924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49220" y="3138688"/>
            <a:ext cx="308705" cy="3202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11893" y="3108704"/>
            <a:ext cx="308705" cy="3202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02958" y="2785360"/>
            <a:ext cx="308705" cy="3202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10344" y="2731216"/>
            <a:ext cx="308705" cy="3202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93570" y="2441582"/>
            <a:ext cx="401974" cy="3578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73398" y="2206265"/>
            <a:ext cx="562245" cy="3358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89004" y="3008877"/>
            <a:ext cx="562245" cy="4201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88660" y="2351964"/>
            <a:ext cx="418694" cy="4201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41329" y="2750062"/>
            <a:ext cx="418694" cy="4201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175637" y="3156659"/>
            <a:ext cx="307125" cy="3071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57310" y="3266538"/>
            <a:ext cx="307125" cy="3071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49395" y="3507137"/>
            <a:ext cx="307125" cy="3071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6132876" y="2772763"/>
            <a:ext cx="211296" cy="3071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89960" y="2331799"/>
            <a:ext cx="562245" cy="3358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825562" y="4327666"/>
            <a:ext cx="604011" cy="1414614"/>
            <a:chOff x="1825562" y="4327666"/>
            <a:chExt cx="604011" cy="1414614"/>
          </a:xfrm>
        </p:grpSpPr>
        <p:sp>
          <p:nvSpPr>
            <p:cNvPr id="37" name="Down Arrow 36"/>
            <p:cNvSpPr/>
            <p:nvPr/>
          </p:nvSpPr>
          <p:spPr>
            <a:xfrm>
              <a:off x="1938528" y="4327666"/>
              <a:ext cx="347472" cy="49122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873330" y="4940778"/>
              <a:ext cx="556243" cy="801502"/>
              <a:chOff x="1873330" y="4940778"/>
              <a:chExt cx="556243" cy="80150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873330" y="4940778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873330" y="5280615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1825562" y="5340888"/>
              <a:ext cx="4126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991118" y="4272097"/>
            <a:ext cx="604011" cy="1414614"/>
            <a:chOff x="1825562" y="4327666"/>
            <a:chExt cx="604011" cy="1414614"/>
          </a:xfrm>
        </p:grpSpPr>
        <p:sp>
          <p:nvSpPr>
            <p:cNvPr id="54" name="Down Arrow 53"/>
            <p:cNvSpPr/>
            <p:nvPr/>
          </p:nvSpPr>
          <p:spPr>
            <a:xfrm>
              <a:off x="1938528" y="4327666"/>
              <a:ext cx="347472" cy="49122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873330" y="4940778"/>
              <a:ext cx="556243" cy="801502"/>
              <a:chOff x="1873330" y="4940778"/>
              <a:chExt cx="556243" cy="80150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330" y="4940778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73330" y="5280615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3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1825562" y="5340888"/>
              <a:ext cx="4126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074929" y="4260117"/>
            <a:ext cx="604011" cy="1414614"/>
            <a:chOff x="1825562" y="4327666"/>
            <a:chExt cx="604011" cy="1414614"/>
          </a:xfrm>
        </p:grpSpPr>
        <p:sp>
          <p:nvSpPr>
            <p:cNvPr id="60" name="Down Arrow 59"/>
            <p:cNvSpPr/>
            <p:nvPr/>
          </p:nvSpPr>
          <p:spPr>
            <a:xfrm>
              <a:off x="1938528" y="4327666"/>
              <a:ext cx="347472" cy="49122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873330" y="4940778"/>
              <a:ext cx="556243" cy="801502"/>
              <a:chOff x="1873330" y="4940778"/>
              <a:chExt cx="556243" cy="801502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873330" y="4940778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873330" y="5280615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4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>
              <a:off x="1825562" y="5340888"/>
              <a:ext cx="4126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8171890" y="4260117"/>
            <a:ext cx="604011" cy="1414614"/>
            <a:chOff x="1825562" y="4327666"/>
            <a:chExt cx="604011" cy="1414614"/>
          </a:xfrm>
        </p:grpSpPr>
        <p:sp>
          <p:nvSpPr>
            <p:cNvPr id="66" name="Down Arrow 65"/>
            <p:cNvSpPr/>
            <p:nvPr/>
          </p:nvSpPr>
          <p:spPr>
            <a:xfrm>
              <a:off x="1938528" y="4327666"/>
              <a:ext cx="347472" cy="49122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873330" y="4940778"/>
              <a:ext cx="556243" cy="801502"/>
              <a:chOff x="1873330" y="4940778"/>
              <a:chExt cx="556243" cy="80150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330" y="4940778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73330" y="5280615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6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>
              <a:off x="1825562" y="5340888"/>
              <a:ext cx="4126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0199254" y="4245628"/>
            <a:ext cx="604011" cy="1414614"/>
            <a:chOff x="1825562" y="4327666"/>
            <a:chExt cx="604011" cy="1414614"/>
          </a:xfrm>
        </p:grpSpPr>
        <p:sp>
          <p:nvSpPr>
            <p:cNvPr id="72" name="Down Arrow 71"/>
            <p:cNvSpPr/>
            <p:nvPr/>
          </p:nvSpPr>
          <p:spPr>
            <a:xfrm>
              <a:off x="1938528" y="4327666"/>
              <a:ext cx="347472" cy="491222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873330" y="4940778"/>
              <a:ext cx="556243" cy="801502"/>
              <a:chOff x="1873330" y="4940778"/>
              <a:chExt cx="556243" cy="80150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873330" y="4940778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873330" y="5280615"/>
                <a:ext cx="556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8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>
              <a:off x="1825562" y="5340888"/>
              <a:ext cx="41267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62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06872" y="586439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32155" y="64709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Đặt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rồi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altLang="en-US" sz="2400" dirty="0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446804" y="1542145"/>
            <a:ext cx="1645160" cy="6390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5770" y="1630859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34 × 2</a:t>
            </a:r>
            <a:endParaRPr lang="en-US" alt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121919" y="1542144"/>
            <a:ext cx="1645160" cy="6390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669 </a:t>
            </a:r>
            <a:r>
              <a:rPr lang="en-US" altLang="en-US" sz="2400" b="1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 3</a:t>
            </a:r>
            <a:endParaRPr lang="en-US" altLang="en-US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602404" y="1519443"/>
            <a:ext cx="1645160" cy="6390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24604" y="1542145"/>
            <a:ext cx="1645160" cy="6390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733" y="1677025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121 × 4</a:t>
            </a:r>
            <a:endParaRPr lang="en-US" alt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6917986" y="167702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85 : 2</a:t>
            </a:r>
            <a:endParaRPr lang="en-US" altLang="en-US" sz="2400" b="1" dirty="0"/>
          </a:p>
        </p:txBody>
      </p:sp>
      <p:pic>
        <p:nvPicPr>
          <p:cNvPr id="18" name="Picture 2" descr="Toán lớp 3 trang 121, 122 Ôn tập chung | Cánh diề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56"/>
          <a:stretch/>
        </p:blipFill>
        <p:spPr bwMode="auto">
          <a:xfrm>
            <a:off x="1790370" y="2586351"/>
            <a:ext cx="1301594" cy="35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oán lớp 3 trang 121, 122 Ôn tập chung | Cánh diề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9" r="62594"/>
          <a:stretch/>
        </p:blipFill>
        <p:spPr bwMode="auto">
          <a:xfrm>
            <a:off x="4024604" y="2628201"/>
            <a:ext cx="1435511" cy="35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oán lớp 3 trang 121, 122 Ôn tập chung | Cánh diề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1" r="31029"/>
          <a:stretch/>
        </p:blipFill>
        <p:spPr bwMode="auto">
          <a:xfrm>
            <a:off x="6440129" y="2324379"/>
            <a:ext cx="2084440" cy="35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oán lớp 3 trang 121, 122 Ôn tập chung | Cánh diề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5"/>
          <a:stretch/>
        </p:blipFill>
        <p:spPr bwMode="auto">
          <a:xfrm>
            <a:off x="9353967" y="2729773"/>
            <a:ext cx="2218602" cy="35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-1" y="-68826"/>
            <a:ext cx="12192001" cy="6858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320216" y="578744"/>
            <a:ext cx="7802880" cy="15548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9194" y="220679"/>
            <a:ext cx="39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1" name="Picture 4" descr="https://img.loigiaihay.com/picture/2022/0325/tr-loi-bai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7"/>
          <a:stretch/>
        </p:blipFill>
        <p:spPr bwMode="auto">
          <a:xfrm>
            <a:off x="1291076" y="3141786"/>
            <a:ext cx="9736635" cy="24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7055" y="4476206"/>
            <a:ext cx="3945066" cy="1165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22455" y="3150049"/>
            <a:ext cx="5129853" cy="124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8121" y="4557438"/>
            <a:ext cx="5129853" cy="108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45170" y="292667"/>
            <a:ext cx="539932" cy="584775"/>
            <a:chOff x="8325395" y="1643963"/>
            <a:chExt cx="539932" cy="584775"/>
          </a:xfrm>
        </p:grpSpPr>
        <p:sp>
          <p:nvSpPr>
            <p:cNvPr id="17" name="Oval 16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65110" y="657685"/>
            <a:ext cx="5303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trị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biểu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11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30607"/>
              </p:ext>
            </p:extLst>
          </p:nvPr>
        </p:nvGraphicFramePr>
        <p:xfrm>
          <a:off x="2479120" y="1115294"/>
          <a:ext cx="5937250" cy="944880"/>
        </p:xfrm>
        <a:graphic>
          <a:graphicData uri="http://schemas.openxmlformats.org/drawingml/2006/table">
            <a:tbl>
              <a:tblPr/>
              <a:tblGrid>
                <a:gridCol w="2968625">
                  <a:extLst>
                    <a:ext uri="{9D8B030D-6E8A-4147-A177-3AD203B41FA5}">
                      <a16:colId xmlns:a16="http://schemas.microsoft.com/office/drawing/2014/main" val="2487721673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414525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54 – 0 : 9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54 : 9 x 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(36 + 0) x 1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(36 + 1) x 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926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1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6960" r="7000" b="5200"/>
          <a:stretch/>
        </p:blipFill>
        <p:spPr>
          <a:xfrm>
            <a:off x="-1" y="-68826"/>
            <a:ext cx="12192001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20216" y="578744"/>
            <a:ext cx="7802880" cy="15548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2589" y="286357"/>
            <a:ext cx="539932" cy="584775"/>
            <a:chOff x="8325395" y="1643963"/>
            <a:chExt cx="539932" cy="584775"/>
          </a:xfrm>
        </p:grpSpPr>
        <p:sp>
          <p:nvSpPr>
            <p:cNvPr id="4" name="Oval 3"/>
            <p:cNvSpPr/>
            <p:nvPr/>
          </p:nvSpPr>
          <p:spPr>
            <a:xfrm>
              <a:off x="8325395" y="1678142"/>
              <a:ext cx="539932" cy="5164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99418" y="1643963"/>
              <a:ext cx="39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665110" y="657685"/>
            <a:ext cx="5303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trị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biểu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11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15985"/>
              </p:ext>
            </p:extLst>
          </p:nvPr>
        </p:nvGraphicFramePr>
        <p:xfrm>
          <a:off x="2479120" y="1115294"/>
          <a:ext cx="5937250" cy="944880"/>
        </p:xfrm>
        <a:graphic>
          <a:graphicData uri="http://schemas.openxmlformats.org/drawingml/2006/table">
            <a:tbl>
              <a:tblPr/>
              <a:tblGrid>
                <a:gridCol w="2968625">
                  <a:extLst>
                    <a:ext uri="{9D8B030D-6E8A-4147-A177-3AD203B41FA5}">
                      <a16:colId xmlns:a16="http://schemas.microsoft.com/office/drawing/2014/main" val="2487721673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414525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54 – 0 : 9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54 : 9 x 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(36 + 0) x 1</a:t>
                      </a:r>
                    </a:p>
                    <a:p>
                      <a:pPr algn="just" fontAlgn="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</a:rPr>
                        <a:t>(36 + 1) x 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926912"/>
                  </a:ext>
                </a:extLst>
              </a:tr>
            </a:tbl>
          </a:graphicData>
        </a:graphic>
      </p:graphicFrame>
      <p:pic>
        <p:nvPicPr>
          <p:cNvPr id="10" name="Picture 4" descr="https://img.loigiaihay.com/picture/2022/0325/tr-loi-bai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7"/>
          <a:stretch/>
        </p:blipFill>
        <p:spPr bwMode="auto">
          <a:xfrm>
            <a:off x="1291076" y="3141786"/>
            <a:ext cx="9736635" cy="24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521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Pham Huyen</cp:lastModifiedBy>
  <cp:revision>15</cp:revision>
  <dcterms:created xsi:type="dcterms:W3CDTF">2022-08-13T02:49:53Z</dcterms:created>
  <dcterms:modified xsi:type="dcterms:W3CDTF">2022-08-14T14:20:56Z</dcterms:modified>
</cp:coreProperties>
</file>