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4" r:id="rId2"/>
    <p:sldId id="272" r:id="rId3"/>
    <p:sldId id="276" r:id="rId4"/>
    <p:sldId id="290" r:id="rId5"/>
    <p:sldId id="316" r:id="rId6"/>
    <p:sldId id="315" r:id="rId7"/>
    <p:sldId id="317" r:id="rId8"/>
    <p:sldId id="323" r:id="rId9"/>
    <p:sldId id="324" r:id="rId10"/>
    <p:sldId id="325"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74" d="100"/>
          <a:sy n="74" d="100"/>
        </p:scale>
        <p:origin x="5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63BA-7D85-4E6D-9D36-F107ED39BA20}"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CCFA5-AEEA-4434-8746-5FA1B5015533}" type="slidenum">
              <a:rPr lang="en-US" smtClean="0"/>
              <a:t>‹#›</a:t>
            </a:fld>
            <a:endParaRPr lang="en-US"/>
          </a:p>
        </p:txBody>
      </p:sp>
    </p:spTree>
    <p:extLst>
      <p:ext uri="{BB962C8B-B14F-4D97-AF65-F5344CB8AC3E}">
        <p14:creationId xmlns:p14="http://schemas.microsoft.com/office/powerpoint/2010/main" val="16662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072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41293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85088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60330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9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7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0" y="-9442"/>
            <a:ext cx="12192000" cy="6876884"/>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图片 2" descr="矢量智能"/>
          <p:cNvPicPr/>
          <p:nvPr userDrawn="1"/>
        </p:nvPicPr>
        <p:blipFill>
          <a:blip r:embed="rId6"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spTree>
    <p:extLst>
      <p:ext uri="{BB962C8B-B14F-4D97-AF65-F5344CB8AC3E}">
        <p14:creationId xmlns:p14="http://schemas.microsoft.com/office/powerpoint/2010/main" val="303363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em muốn kể là ai? Nhân vật đó trong câu chuyện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đó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Điều em thích nhất ở nhân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Em học được điều gì từ nhân vật đó?</a:t>
            </a:r>
          </a:p>
        </p:txBody>
      </p:sp>
    </p:spTree>
    <p:extLst>
      <p:ext uri="{BB962C8B-B14F-4D97-AF65-F5344CB8AC3E}">
        <p14:creationId xmlns:p14="http://schemas.microsoft.com/office/powerpoint/2010/main" val="541782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664" y="1180514"/>
            <a:ext cx="8806672" cy="2947115"/>
          </a:xfrm>
          <a:prstGeom prst="rect">
            <a:avLst/>
          </a:prstGeom>
        </p:spPr>
      </p:pic>
    </p:spTree>
    <p:extLst>
      <p:ext uri="{BB962C8B-B14F-4D97-AF65-F5344CB8AC3E}">
        <p14:creationId xmlns:p14="http://schemas.microsoft.com/office/powerpoint/2010/main" val="2591563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6758576-E7AB-425F-80CC-70F6A9202D94}"/>
              </a:ext>
            </a:extLst>
          </p:cNvPr>
          <p:cNvPicPr>
            <a:picLocks noChangeAspect="1"/>
          </p:cNvPicPr>
          <p:nvPr/>
        </p:nvPicPr>
        <p:blipFill>
          <a:blip r:embed="rId3"/>
          <a:stretch>
            <a:fillRect/>
          </a:stretch>
        </p:blipFill>
        <p:spPr>
          <a:xfrm>
            <a:off x="3820154" y="1134386"/>
            <a:ext cx="3828620" cy="1146147"/>
          </a:xfrm>
          <a:prstGeom prst="rect">
            <a:avLst/>
          </a:prstGeom>
        </p:spPr>
      </p:pic>
      <p:pic>
        <p:nvPicPr>
          <p:cNvPr id="16" name="Picture 15">
            <a:extLst>
              <a:ext uri="{FF2B5EF4-FFF2-40B4-BE49-F238E27FC236}">
                <a16:creationId xmlns:a16="http://schemas.microsoft.com/office/drawing/2014/main" id="{6F3B86BA-3885-45D1-8F53-501F392198FD}"/>
              </a:ext>
            </a:extLst>
          </p:cNvPr>
          <p:cNvPicPr>
            <a:picLocks noChangeAspect="1"/>
          </p:cNvPicPr>
          <p:nvPr/>
        </p:nvPicPr>
        <p:blipFill>
          <a:blip r:embed="rId4"/>
          <a:stretch>
            <a:fillRect/>
          </a:stretch>
        </p:blipFill>
        <p:spPr>
          <a:xfrm>
            <a:off x="1577201" y="2076662"/>
            <a:ext cx="8529043" cy="1969179"/>
          </a:xfrm>
          <a:prstGeom prst="rect">
            <a:avLst/>
          </a:prstGeom>
        </p:spPr>
      </p:pic>
      <p:sp>
        <p:nvSpPr>
          <p:cNvPr id="8" name="TextBox 7">
            <a:extLst>
              <a:ext uri="{FF2B5EF4-FFF2-40B4-BE49-F238E27FC236}">
                <a16:creationId xmlns:a16="http://schemas.microsoft.com/office/drawing/2014/main" id="{5F3EF2A0-D10A-4DE7-8592-A97D1A8DBD3B}"/>
              </a:ext>
            </a:extLst>
          </p:cNvPr>
          <p:cNvSpPr txBox="1"/>
          <p:nvPr/>
        </p:nvSpPr>
        <p:spPr>
          <a:xfrm>
            <a:off x="4476750" y="4143375"/>
            <a:ext cx="337185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6 + 7)</a:t>
            </a:r>
          </a:p>
        </p:txBody>
      </p:sp>
    </p:spTree>
    <p:extLst>
      <p:ext uri="{BB962C8B-B14F-4D97-AF65-F5344CB8AC3E}">
        <p14:creationId xmlns:p14="http://schemas.microsoft.com/office/powerpoint/2010/main" val="40033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494008" y="122508"/>
            <a:ext cx="9869192"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200" b="1" kern="0" dirty="0">
                <a:solidFill>
                  <a:srgbClr val="C00000"/>
                </a:solidFill>
                <a:latin typeface="+mj-lt"/>
                <a:ea typeface="inpin heiti" charset="-122"/>
                <a:cs typeface="Calibri" panose="020F0502020204030204" pitchFamily="34" charset="0"/>
              </a:rPr>
              <a:t>1. </a:t>
            </a:r>
            <a:r>
              <a:rPr lang="en-US" altLang="zh-CN" sz="3200" b="1" kern="0" dirty="0" err="1">
                <a:solidFill>
                  <a:srgbClr val="C00000"/>
                </a:solidFill>
                <a:latin typeface="+mj-lt"/>
                <a:ea typeface="inpin heiti" charset="-122"/>
                <a:cs typeface="Calibri" panose="020F0502020204030204" pitchFamily="34" charset="0"/>
              </a:rPr>
              <a:t>Đọc</a:t>
            </a:r>
            <a:r>
              <a:rPr lang="en-US" altLang="zh-CN" sz="3200" b="1" kern="0" dirty="0">
                <a:solidFill>
                  <a:srgbClr val="C00000"/>
                </a:solidFill>
                <a:latin typeface="+mj-lt"/>
                <a:ea typeface="inpin heiti" charset="-122"/>
                <a:cs typeface="Calibri" panose="020F0502020204030204" pitchFamily="34" charset="0"/>
              </a:rPr>
              <a:t> </a:t>
            </a:r>
            <a:r>
              <a:rPr lang="en-US" altLang="zh-CN" sz="3200" b="1" kern="0" dirty="0" err="1">
                <a:solidFill>
                  <a:srgbClr val="C00000"/>
                </a:solidFill>
                <a:latin typeface="+mj-lt"/>
                <a:ea typeface="inpin heiti" charset="-122"/>
                <a:cs typeface="Calibri" panose="020F0502020204030204" pitchFamily="34" charset="0"/>
              </a:rPr>
              <a:t>thành</a:t>
            </a:r>
            <a:r>
              <a:rPr lang="en-US" altLang="zh-CN" sz="3200" b="1" kern="0" dirty="0">
                <a:solidFill>
                  <a:srgbClr val="C00000"/>
                </a:solidFill>
                <a:latin typeface="+mj-lt"/>
                <a:ea typeface="inpin heiti" charset="-122"/>
                <a:cs typeface="Calibri" panose="020F0502020204030204" pitchFamily="34" charset="0"/>
              </a:rPr>
              <a:t> </a:t>
            </a:r>
            <a:r>
              <a:rPr lang="en-US" altLang="zh-CN" sz="3200" b="1" kern="0" dirty="0" err="1">
                <a:solidFill>
                  <a:srgbClr val="C00000"/>
                </a:solidFill>
                <a:latin typeface="+mj-lt"/>
                <a:ea typeface="inpin heiti" charset="-122"/>
                <a:cs typeface="Calibri" panose="020F0502020204030204" pitchFamily="34" charset="0"/>
              </a:rPr>
              <a:t>tiếng</a:t>
            </a:r>
            <a:r>
              <a:rPr lang="en-US" altLang="zh-CN" sz="3200" b="1" kern="0" dirty="0">
                <a:solidFill>
                  <a:srgbClr val="C00000"/>
                </a:solidFill>
                <a:latin typeface="+mj-lt"/>
                <a:ea typeface="inpin heiti" charset="-122"/>
                <a:cs typeface="Calibri" panose="020F0502020204030204" pitchFamily="34" charset="0"/>
              </a:rPr>
              <a:t> </a:t>
            </a:r>
            <a:r>
              <a:rPr lang="en-US" altLang="zh-CN" sz="3200" b="1" kern="0" dirty="0" err="1">
                <a:solidFill>
                  <a:srgbClr val="C00000"/>
                </a:solidFill>
                <a:latin typeface="+mj-lt"/>
                <a:ea typeface="inpin heiti" charset="-122"/>
                <a:cs typeface="Calibri" panose="020F0502020204030204" pitchFamily="34" charset="0"/>
              </a:rPr>
              <a:t>và</a:t>
            </a:r>
            <a:r>
              <a:rPr lang="en-US" altLang="zh-CN" sz="3200" b="1" kern="0" dirty="0">
                <a:solidFill>
                  <a:srgbClr val="C00000"/>
                </a:solidFill>
                <a:latin typeface="+mj-lt"/>
                <a:ea typeface="inpin heiti" charset="-122"/>
                <a:cs typeface="Calibri" panose="020F0502020204030204" pitchFamily="34" charset="0"/>
              </a:rPr>
              <a:t> </a:t>
            </a:r>
            <a:r>
              <a:rPr lang="en-US" altLang="zh-CN" sz="3200" b="1" kern="0" dirty="0" err="1">
                <a:solidFill>
                  <a:srgbClr val="C00000"/>
                </a:solidFill>
                <a:latin typeface="+mj-lt"/>
                <a:ea typeface="inpin heiti" charset="-122"/>
                <a:cs typeface="Calibri" panose="020F0502020204030204" pitchFamily="34" charset="0"/>
              </a:rPr>
              <a:t>trả</a:t>
            </a:r>
            <a:r>
              <a:rPr lang="en-US" altLang="zh-CN" sz="3200" b="1" kern="0" dirty="0">
                <a:solidFill>
                  <a:srgbClr val="C00000"/>
                </a:solidFill>
                <a:latin typeface="+mj-lt"/>
                <a:ea typeface="inpin heiti" charset="-122"/>
                <a:cs typeface="Calibri" panose="020F0502020204030204" pitchFamily="34" charset="0"/>
              </a:rPr>
              <a:t> </a:t>
            </a:r>
            <a:r>
              <a:rPr lang="en-US" altLang="zh-CN" sz="3200" b="1" kern="0" dirty="0" err="1">
                <a:solidFill>
                  <a:srgbClr val="C00000"/>
                </a:solidFill>
                <a:latin typeface="+mj-lt"/>
                <a:ea typeface="inpin heiti" charset="-122"/>
                <a:cs typeface="Calibri" panose="020F0502020204030204" pitchFamily="34" charset="0"/>
              </a:rPr>
              <a:t>lời</a:t>
            </a:r>
            <a:r>
              <a:rPr lang="en-US" altLang="zh-CN" sz="3200" b="1" kern="0" dirty="0">
                <a:solidFill>
                  <a:srgbClr val="C00000"/>
                </a:solidFill>
                <a:latin typeface="+mj-lt"/>
                <a:ea typeface="inpin heiti" charset="-122"/>
                <a:cs typeface="Calibri" panose="020F0502020204030204" pitchFamily="34" charset="0"/>
              </a:rPr>
              <a:t> </a:t>
            </a:r>
            <a:r>
              <a:rPr lang="en-US" altLang="zh-CN" sz="3200" b="1" kern="0" dirty="0" err="1">
                <a:solidFill>
                  <a:srgbClr val="C00000"/>
                </a:solidFill>
                <a:latin typeface="+mj-lt"/>
                <a:ea typeface="inpin heiti" charset="-122"/>
                <a:cs typeface="Calibri" panose="020F0502020204030204" pitchFamily="34" charset="0"/>
              </a:rPr>
              <a:t>câu</a:t>
            </a:r>
            <a:r>
              <a:rPr lang="en-US" altLang="zh-CN" sz="3200" b="1" kern="0" dirty="0">
                <a:solidFill>
                  <a:srgbClr val="C00000"/>
                </a:solidFill>
                <a:latin typeface="+mj-lt"/>
                <a:ea typeface="inpin heiti" charset="-122"/>
                <a:cs typeface="Calibri" panose="020F0502020204030204" pitchFamily="34" charset="0"/>
              </a:rPr>
              <a:t> </a:t>
            </a:r>
            <a:r>
              <a:rPr lang="en-US" altLang="zh-CN" sz="3200" b="1" kern="0" dirty="0" err="1">
                <a:solidFill>
                  <a:srgbClr val="C00000"/>
                </a:solidFill>
                <a:latin typeface="+mj-lt"/>
                <a:ea typeface="inpin heiti" charset="-122"/>
                <a:cs typeface="Calibri" panose="020F0502020204030204" pitchFamily="34" charset="0"/>
              </a:rPr>
              <a:t>hỏi</a:t>
            </a:r>
            <a:r>
              <a:rPr lang="en-US" altLang="zh-CN" sz="3200" b="1" kern="0" dirty="0">
                <a:solidFill>
                  <a:srgbClr val="C00000"/>
                </a:solidFill>
                <a:latin typeface="+mj-lt"/>
                <a:ea typeface="inpin heiti" charset="-122"/>
                <a:cs typeface="Calibri" panose="020F0502020204030204" pitchFamily="34" charset="0"/>
              </a:rPr>
              <a:t>.</a:t>
            </a:r>
          </a:p>
        </p:txBody>
      </p:sp>
      <p:sp>
        <p:nvSpPr>
          <p:cNvPr id="11" name="TextBox 10">
            <a:extLst>
              <a:ext uri="{FF2B5EF4-FFF2-40B4-BE49-F238E27FC236}">
                <a16:creationId xmlns:a16="http://schemas.microsoft.com/office/drawing/2014/main" id="{E6BA2E4E-C8DF-4838-9468-9705AE59FFB7}"/>
              </a:ext>
            </a:extLst>
          </p:cNvPr>
          <p:cNvSpPr txBox="1"/>
          <p:nvPr/>
        </p:nvSpPr>
        <p:spPr>
          <a:xfrm>
            <a:off x="3811476" y="676275"/>
            <a:ext cx="4637199" cy="584775"/>
          </a:xfrm>
          <a:prstGeom prst="rect">
            <a:avLst/>
          </a:prstGeom>
          <a:noFill/>
        </p:spPr>
        <p:txBody>
          <a:bodyPr wrap="square" rtlCol="0">
            <a:spAutoFit/>
          </a:bodyPr>
          <a:lstStyle/>
          <a:p>
            <a:r>
              <a:rPr lang="en-US" sz="3200" b="1" dirty="0" err="1">
                <a:latin typeface="+mj-lt"/>
                <a:ea typeface="Arial-Rounded" panose="020B0500000000000000" pitchFamily="34" charset="0"/>
                <a:cs typeface="Arial-Rounded" panose="020B0500000000000000" pitchFamily="34" charset="0"/>
              </a:rPr>
              <a:t>Buổi</a:t>
            </a:r>
            <a:r>
              <a:rPr lang="en-US" sz="3200" b="1" dirty="0">
                <a:latin typeface="+mj-lt"/>
                <a:ea typeface="Arial-Rounded" panose="020B0500000000000000" pitchFamily="34" charset="0"/>
                <a:cs typeface="Arial-Rounded" panose="020B0500000000000000" pitchFamily="34" charset="0"/>
              </a:rPr>
              <a:t> </a:t>
            </a:r>
            <a:r>
              <a:rPr lang="en-US" sz="3200" b="1" dirty="0" err="1">
                <a:latin typeface="+mj-lt"/>
                <a:ea typeface="Arial-Rounded" panose="020B0500000000000000" pitchFamily="34" charset="0"/>
                <a:cs typeface="Arial-Rounded" panose="020B0500000000000000" pitchFamily="34" charset="0"/>
              </a:rPr>
              <a:t>sáng</a:t>
            </a:r>
            <a:r>
              <a:rPr lang="en-US" sz="3200" b="1" dirty="0">
                <a:latin typeface="+mj-lt"/>
                <a:ea typeface="Arial-Rounded" panose="020B0500000000000000" pitchFamily="34" charset="0"/>
                <a:cs typeface="Arial-Rounded" panose="020B0500000000000000" pitchFamily="34" charset="0"/>
              </a:rPr>
              <a:t> </a:t>
            </a:r>
            <a:r>
              <a:rPr lang="en-US" sz="3200" b="1" dirty="0" err="1">
                <a:latin typeface="+mj-lt"/>
                <a:ea typeface="Arial-Rounded" panose="020B0500000000000000" pitchFamily="34" charset="0"/>
                <a:cs typeface="Arial-Rounded" panose="020B0500000000000000" pitchFamily="34" charset="0"/>
              </a:rPr>
              <a:t>quê</a:t>
            </a:r>
            <a:r>
              <a:rPr lang="en-US" sz="3200" b="1" dirty="0">
                <a:latin typeface="+mj-lt"/>
                <a:ea typeface="Arial-Rounded" panose="020B0500000000000000" pitchFamily="34" charset="0"/>
                <a:cs typeface="Arial-Rounded" panose="020B0500000000000000" pitchFamily="34" charset="0"/>
              </a:rPr>
              <a:t> </a:t>
            </a:r>
            <a:r>
              <a:rPr lang="en-US" sz="3200" b="1" dirty="0" err="1">
                <a:latin typeface="+mj-lt"/>
                <a:ea typeface="Arial-Rounded" panose="020B0500000000000000" pitchFamily="34" charset="0"/>
                <a:cs typeface="Arial-Rounded" panose="020B0500000000000000" pitchFamily="34" charset="0"/>
              </a:rPr>
              <a:t>nội</a:t>
            </a:r>
            <a:endParaRPr lang="en-US" sz="3200" b="1" dirty="0">
              <a:latin typeface="+mj-lt"/>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51DE8E34-2CC5-4A79-993E-15C99B4167E9}"/>
              </a:ext>
            </a:extLst>
          </p:cNvPr>
          <p:cNvSpPr txBox="1"/>
          <p:nvPr/>
        </p:nvSpPr>
        <p:spPr>
          <a:xfrm>
            <a:off x="1192101" y="1438275"/>
            <a:ext cx="4637199" cy="1569660"/>
          </a:xfrm>
          <a:prstGeom prst="rect">
            <a:avLst/>
          </a:prstGeom>
          <a:noFill/>
        </p:spPr>
        <p:txBody>
          <a:bodyPr wrap="square" rtlCol="0">
            <a:spAutoFit/>
          </a:bodyPr>
          <a:lstStyle/>
          <a:p>
            <a:r>
              <a:rPr lang="vi-VN" sz="2400" b="1" dirty="0">
                <a:latin typeface="+mj-lt"/>
                <a:ea typeface="Arial-Rounded" panose="020B0500000000000000" pitchFamily="34" charset="0"/>
                <a:cs typeface="Arial-Rounded" panose="020B0500000000000000" pitchFamily="34" charset="0"/>
              </a:rPr>
              <a:t>Khi mặt trời chưa dậy</a:t>
            </a:r>
          </a:p>
          <a:p>
            <a:r>
              <a:rPr lang="vi-VN" sz="2400" b="1" dirty="0">
                <a:latin typeface="+mj-lt"/>
                <a:ea typeface="Arial-Rounded" panose="020B0500000000000000" pitchFamily="34" charset="0"/>
                <a:cs typeface="Arial-Rounded" panose="020B0500000000000000" pitchFamily="34" charset="0"/>
              </a:rPr>
              <a:t>Hoa còn thiếp trong sương</a:t>
            </a:r>
          </a:p>
          <a:p>
            <a:r>
              <a:rPr lang="vi-VN" sz="2400" b="1" dirty="0">
                <a:latin typeface="+mj-lt"/>
                <a:ea typeface="Arial-Rounded" panose="020B0500000000000000" pitchFamily="34" charset="0"/>
                <a:cs typeface="Arial-Rounded" panose="020B0500000000000000" pitchFamily="34" charset="0"/>
              </a:rPr>
              <a:t>Khói bếp bay đầy vườn</a:t>
            </a:r>
          </a:p>
          <a:p>
            <a:r>
              <a:rPr lang="vi-VN" sz="2400" b="1" dirty="0">
                <a:latin typeface="+mj-lt"/>
                <a:ea typeface="Arial-Rounded" panose="020B0500000000000000" pitchFamily="34" charset="0"/>
                <a:cs typeface="Arial-Rounded" panose="020B0500000000000000" pitchFamily="34" charset="0"/>
              </a:rPr>
              <a:t>Nội nấu cơm, nấu cám.</a:t>
            </a:r>
          </a:p>
        </p:txBody>
      </p:sp>
      <p:sp>
        <p:nvSpPr>
          <p:cNvPr id="13" name="TextBox 12">
            <a:extLst>
              <a:ext uri="{FF2B5EF4-FFF2-40B4-BE49-F238E27FC236}">
                <a16:creationId xmlns:a16="http://schemas.microsoft.com/office/drawing/2014/main" id="{7B948711-2C35-415B-896D-AE85B34A4C83}"/>
              </a:ext>
            </a:extLst>
          </p:cNvPr>
          <p:cNvSpPr txBox="1"/>
          <p:nvPr/>
        </p:nvSpPr>
        <p:spPr>
          <a:xfrm>
            <a:off x="1249251" y="3133725"/>
            <a:ext cx="4637199" cy="1569660"/>
          </a:xfrm>
          <a:prstGeom prst="rect">
            <a:avLst/>
          </a:prstGeom>
          <a:noFill/>
        </p:spPr>
        <p:txBody>
          <a:bodyPr wrap="square" rtlCol="0">
            <a:spAutoFit/>
          </a:bodyPr>
          <a:lstStyle/>
          <a:p>
            <a:r>
              <a:rPr lang="vi-VN" sz="2400" b="1" dirty="0">
                <a:latin typeface="+mj-lt"/>
                <a:ea typeface="Arial-Rounded" panose="020B0500000000000000" pitchFamily="34" charset="0"/>
                <a:cs typeface="Arial-Rounded" panose="020B0500000000000000" pitchFamily="34" charset="0"/>
              </a:rPr>
              <a:t>Đàn trâu ra đồng sớm</a:t>
            </a:r>
          </a:p>
          <a:p>
            <a:r>
              <a:rPr lang="vi-VN" sz="2400" b="1" dirty="0">
                <a:latin typeface="+mj-lt"/>
                <a:ea typeface="Arial-Rounded" panose="020B0500000000000000" pitchFamily="34" charset="0"/>
                <a:cs typeface="Arial-Rounded" panose="020B0500000000000000" pitchFamily="34" charset="0"/>
              </a:rPr>
              <a:t>Đội cả sương mà đi</a:t>
            </a:r>
          </a:p>
          <a:p>
            <a:r>
              <a:rPr lang="vi-VN" sz="2400" b="1" dirty="0">
                <a:latin typeface="+mj-lt"/>
                <a:ea typeface="Arial-Rounded" panose="020B0500000000000000" pitchFamily="34" charset="0"/>
                <a:cs typeface="Arial-Rounded" panose="020B0500000000000000" pitchFamily="34" charset="0"/>
              </a:rPr>
              <a:t>Cuối xóm ai thầm thì</a:t>
            </a:r>
          </a:p>
          <a:p>
            <a:r>
              <a:rPr lang="vi-VN" sz="2400" b="1" dirty="0">
                <a:latin typeface="+mj-lt"/>
                <a:ea typeface="Arial-Rounded" panose="020B0500000000000000" pitchFamily="34" charset="0"/>
                <a:cs typeface="Arial-Rounded" panose="020B0500000000000000" pitchFamily="34" charset="0"/>
              </a:rPr>
              <a:t>Gánh rau ra chợ bán.</a:t>
            </a:r>
          </a:p>
        </p:txBody>
      </p:sp>
      <p:sp>
        <p:nvSpPr>
          <p:cNvPr id="14" name="TextBox 13">
            <a:extLst>
              <a:ext uri="{FF2B5EF4-FFF2-40B4-BE49-F238E27FC236}">
                <a16:creationId xmlns:a16="http://schemas.microsoft.com/office/drawing/2014/main" id="{B7877FD7-D5F6-4E2D-BE28-BF7B47F2C4B5}"/>
              </a:ext>
            </a:extLst>
          </p:cNvPr>
          <p:cNvSpPr txBox="1"/>
          <p:nvPr/>
        </p:nvSpPr>
        <p:spPr>
          <a:xfrm>
            <a:off x="1306401" y="4791075"/>
            <a:ext cx="4637199" cy="1569660"/>
          </a:xfrm>
          <a:prstGeom prst="rect">
            <a:avLst/>
          </a:prstGeom>
          <a:noFill/>
        </p:spPr>
        <p:txBody>
          <a:bodyPr wrap="square" rtlCol="0">
            <a:spAutoFit/>
          </a:bodyPr>
          <a:lstStyle/>
          <a:p>
            <a:r>
              <a:rPr lang="vi-VN" sz="2400" b="1" dirty="0">
                <a:latin typeface="+mj-lt"/>
                <a:ea typeface="Arial-Rounded" panose="020B0500000000000000" pitchFamily="34" charset="0"/>
                <a:cs typeface="Arial-Rounded" panose="020B0500000000000000" pitchFamily="34" charset="0"/>
              </a:rPr>
              <a:t>Gà con kêu trong ổ</a:t>
            </a:r>
          </a:p>
          <a:p>
            <a:r>
              <a:rPr lang="vi-VN" sz="2400" b="1" dirty="0">
                <a:latin typeface="+mj-lt"/>
                <a:ea typeface="Arial-Rounded" panose="020B0500000000000000" pitchFamily="34" charset="0"/>
                <a:cs typeface="Arial-Rounded" panose="020B0500000000000000" pitchFamily="34" charset="0"/>
              </a:rPr>
              <a:t>Đánh thức ông mặt trời</a:t>
            </a:r>
          </a:p>
          <a:p>
            <a:r>
              <a:rPr lang="vi-VN" sz="2400" b="1" dirty="0">
                <a:latin typeface="+mj-lt"/>
                <a:ea typeface="Arial-Rounded" panose="020B0500000000000000" pitchFamily="34" charset="0"/>
                <a:cs typeface="Arial-Rounded" panose="020B0500000000000000" pitchFamily="34" charset="0"/>
              </a:rPr>
              <a:t>Chú mực ra sân phơi</a:t>
            </a:r>
          </a:p>
          <a:p>
            <a:r>
              <a:rPr lang="vi-VN" sz="2400" b="1" dirty="0">
                <a:latin typeface="+mj-lt"/>
                <a:ea typeface="Arial-Rounded" panose="020B0500000000000000" pitchFamily="34" charset="0"/>
                <a:cs typeface="Arial-Rounded" panose="020B0500000000000000" pitchFamily="34" charset="0"/>
              </a:rPr>
              <a:t>Chạy mấy vòng khởi động.</a:t>
            </a:r>
          </a:p>
        </p:txBody>
      </p:sp>
      <p:sp>
        <p:nvSpPr>
          <p:cNvPr id="15" name="TextBox 14">
            <a:extLst>
              <a:ext uri="{FF2B5EF4-FFF2-40B4-BE49-F238E27FC236}">
                <a16:creationId xmlns:a16="http://schemas.microsoft.com/office/drawing/2014/main" id="{7160B791-55CF-453F-8167-BAFFBA4FCBE4}"/>
              </a:ext>
            </a:extLst>
          </p:cNvPr>
          <p:cNvSpPr txBox="1"/>
          <p:nvPr/>
        </p:nvSpPr>
        <p:spPr>
          <a:xfrm>
            <a:off x="6659451" y="1476375"/>
            <a:ext cx="4637199" cy="1569660"/>
          </a:xfrm>
          <a:prstGeom prst="rect">
            <a:avLst/>
          </a:prstGeom>
          <a:noFill/>
        </p:spPr>
        <p:txBody>
          <a:bodyPr wrap="square" rtlCol="0">
            <a:spAutoFit/>
          </a:bodyPr>
          <a:lstStyle/>
          <a:p>
            <a:r>
              <a:rPr lang="vi-VN" sz="2400" b="1" dirty="0">
                <a:latin typeface="+mj-lt"/>
                <a:ea typeface="Arial-Rounded" panose="020B0500000000000000" pitchFamily="34" charset="0"/>
                <a:cs typeface="Arial-Rounded" panose="020B0500000000000000" pitchFamily="34" charset="0"/>
              </a:rPr>
              <a:t>Một mùi hương mong mỏng</a:t>
            </a:r>
          </a:p>
          <a:p>
            <a:r>
              <a:rPr lang="vi-VN" sz="2400" b="1" dirty="0">
                <a:latin typeface="+mj-lt"/>
                <a:ea typeface="Arial-Rounded" panose="020B0500000000000000" pitchFamily="34" charset="0"/>
                <a:cs typeface="Arial-Rounded" panose="020B0500000000000000" pitchFamily="34" charset="0"/>
              </a:rPr>
              <a:t>Thơm đẫm vào ban mai</a:t>
            </a:r>
          </a:p>
          <a:p>
            <a:r>
              <a:rPr lang="vi-VN" sz="2400" b="1" dirty="0">
                <a:latin typeface="+mj-lt"/>
                <a:ea typeface="Arial-Rounded" panose="020B0500000000000000" pitchFamily="34" charset="0"/>
                <a:cs typeface="Arial-Rounded" panose="020B0500000000000000" pitchFamily="34" charset="0"/>
              </a:rPr>
              <a:t>Gió chạm khóm hoa nhài</a:t>
            </a:r>
          </a:p>
          <a:p>
            <a:r>
              <a:rPr lang="vi-VN" sz="2400" b="1" dirty="0">
                <a:latin typeface="+mj-lt"/>
                <a:ea typeface="Arial-Rounded" panose="020B0500000000000000" pitchFamily="34" charset="0"/>
                <a:cs typeface="Arial-Rounded" panose="020B0500000000000000" pitchFamily="34" charset="0"/>
              </a:rPr>
              <a:t>Mang hương đi khắp lối.</a:t>
            </a:r>
          </a:p>
        </p:txBody>
      </p:sp>
      <p:sp>
        <p:nvSpPr>
          <p:cNvPr id="16" name="TextBox 15">
            <a:extLst>
              <a:ext uri="{FF2B5EF4-FFF2-40B4-BE49-F238E27FC236}">
                <a16:creationId xmlns:a16="http://schemas.microsoft.com/office/drawing/2014/main" id="{A46641F9-0ED7-48A2-A063-DED010A85D57}"/>
              </a:ext>
            </a:extLst>
          </p:cNvPr>
          <p:cNvSpPr txBox="1"/>
          <p:nvPr/>
        </p:nvSpPr>
        <p:spPr>
          <a:xfrm>
            <a:off x="6649926" y="3267075"/>
            <a:ext cx="4637199" cy="1938992"/>
          </a:xfrm>
          <a:prstGeom prst="rect">
            <a:avLst/>
          </a:prstGeom>
          <a:noFill/>
        </p:spPr>
        <p:txBody>
          <a:bodyPr wrap="square" rtlCol="0">
            <a:spAutoFit/>
          </a:bodyPr>
          <a:lstStyle/>
          <a:p>
            <a:r>
              <a:rPr lang="vi-VN" sz="2400" b="1" dirty="0">
                <a:latin typeface="+mj-lt"/>
                <a:ea typeface="Arial-Rounded" panose="020B0500000000000000" pitchFamily="34" charset="0"/>
                <a:cs typeface="Arial-Rounded" panose="020B0500000000000000" pitchFamily="34" charset="0"/>
              </a:rPr>
              <a:t>Buổi sáng ở quê nội</a:t>
            </a:r>
          </a:p>
          <a:p>
            <a:r>
              <a:rPr lang="vi-VN" sz="2400" b="1" dirty="0">
                <a:latin typeface="+mj-lt"/>
                <a:ea typeface="Arial-Rounded" panose="020B0500000000000000" pitchFamily="34" charset="0"/>
                <a:cs typeface="Arial-Rounded" panose="020B0500000000000000" pitchFamily="34" charset="0"/>
              </a:rPr>
              <a:t>Núi đồi ngủ trong mây</a:t>
            </a:r>
          </a:p>
          <a:p>
            <a:r>
              <a:rPr lang="vi-VN" sz="2400" b="1" dirty="0">
                <a:latin typeface="+mj-lt"/>
                <a:ea typeface="Arial-Rounded" panose="020B0500000000000000" pitchFamily="34" charset="0"/>
                <a:cs typeface="Arial-Rounded" panose="020B0500000000000000" pitchFamily="34" charset="0"/>
              </a:rPr>
              <a:t>Mặt trời như trái chín</a:t>
            </a:r>
          </a:p>
          <a:p>
            <a:r>
              <a:rPr lang="vi-VN" sz="2400" b="1" dirty="0">
                <a:latin typeface="+mj-lt"/>
                <a:ea typeface="Arial-Rounded" panose="020B0500000000000000" pitchFamily="34" charset="0"/>
                <a:cs typeface="Arial-Rounded" panose="020B0500000000000000" pitchFamily="34" charset="0"/>
              </a:rPr>
              <a:t>Treo lủng lẳng vòm cây.</a:t>
            </a:r>
            <a:endParaRPr lang="en-US" sz="2400" b="1" dirty="0">
              <a:latin typeface="+mj-lt"/>
              <a:ea typeface="Arial-Rounded" panose="020B0500000000000000" pitchFamily="34" charset="0"/>
              <a:cs typeface="Arial-Rounded" panose="020B0500000000000000" pitchFamily="34" charset="0"/>
            </a:endParaRPr>
          </a:p>
          <a:p>
            <a:pPr algn="r"/>
            <a:r>
              <a:rPr lang="vi-VN" sz="2400" b="1" dirty="0">
                <a:latin typeface="+mj-lt"/>
                <a:ea typeface="Arial-Rounded" panose="020B0500000000000000" pitchFamily="34" charset="0"/>
                <a:cs typeface="Arial-Rounded" panose="020B0500000000000000" pitchFamily="34" charset="0"/>
              </a:rPr>
              <a:t>(Nguyễn Lãm Thắng)</a:t>
            </a:r>
          </a:p>
        </p:txBody>
      </p:sp>
    </p:spTree>
    <p:extLst>
      <p:ext uri="{BB962C8B-B14F-4D97-AF65-F5344CB8AC3E}">
        <p14:creationId xmlns:p14="http://schemas.microsoft.com/office/powerpoint/2010/main" val="3904801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0224" y="3030685"/>
            <a:ext cx="9172575" cy="3166824"/>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hoa: thiếp trong sương</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gió: chạm khói hoa nhài</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núi đồi: ngủ trong mây</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mặt trời: chưa dậy, như trái chín, treo lủng lẳng.</a:t>
            </a:r>
          </a:p>
        </p:txBody>
      </p:sp>
      <p:grpSp>
        <p:nvGrpSpPr>
          <p:cNvPr id="9" name="Group 8"/>
          <p:cNvGrpSpPr/>
          <p:nvPr/>
        </p:nvGrpSpPr>
        <p:grpSpPr>
          <a:xfrm>
            <a:off x="1042893" y="209403"/>
            <a:ext cx="10086974" cy="1245055"/>
            <a:chOff x="-780809" y="-41802"/>
            <a:chExt cx="11631391" cy="1245055"/>
          </a:xfrm>
        </p:grpSpPr>
        <p:sp>
          <p:nvSpPr>
            <p:cNvPr id="10" name="Rectangle 9"/>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Tìm những từ ngữ trong bài thơ tả:</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a:t>
              </a:r>
            </a:p>
          </p:txBody>
        </p:sp>
      </p:grpSp>
      <p:pic>
        <p:nvPicPr>
          <p:cNvPr id="3" name="Picture 2">
            <a:extLst>
              <a:ext uri="{FF2B5EF4-FFF2-40B4-BE49-F238E27FC236}">
                <a16:creationId xmlns:a16="http://schemas.microsoft.com/office/drawing/2014/main" id="{D5D20BF2-D022-4C7F-BF91-F3CCCFFA4AE3}"/>
              </a:ext>
            </a:extLst>
          </p:cNvPr>
          <p:cNvPicPr>
            <a:picLocks noChangeAspect="1"/>
          </p:cNvPicPr>
          <p:nvPr/>
        </p:nvPicPr>
        <p:blipFill>
          <a:blip r:embed="rId2"/>
          <a:stretch>
            <a:fillRect/>
          </a:stretch>
        </p:blipFill>
        <p:spPr>
          <a:xfrm>
            <a:off x="1824037" y="1895474"/>
            <a:ext cx="9702442" cy="809625"/>
          </a:xfrm>
          <a:prstGeom prst="rect">
            <a:avLst/>
          </a:prstGeom>
        </p:spPr>
      </p:pic>
    </p:spTree>
    <p:extLst>
      <p:ext uri="{BB962C8B-B14F-4D97-AF65-F5344CB8AC3E}">
        <p14:creationId xmlns:p14="http://schemas.microsoft.com/office/powerpoint/2010/main" val="31276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3074" y="2297260"/>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Đàn trâu ra đồng từ sớm</a:t>
            </a:r>
          </a:p>
          <a:p>
            <a:pPr lvl="0" algn="just" defTabSz="457200"/>
            <a:r>
              <a:rPr lang="vi-VN" sz="3600" dirty="0">
                <a:solidFill>
                  <a:srgbClr val="000000"/>
                </a:solidFill>
                <a:latin typeface="Calibri" panose="020F0502020204030204" pitchFamily="34" charset="0"/>
                <a:cs typeface="Calibri" panose="020F0502020204030204" pitchFamily="34" charset="0"/>
              </a:rPr>
              <a:t>- Gà con kêu ở trong ổ, đánh thức mặt trời</a:t>
            </a:r>
          </a:p>
          <a:p>
            <a:pPr lvl="0" algn="just" defTabSz="457200"/>
            <a:r>
              <a:rPr lang="vi-VN" sz="3600" dirty="0">
                <a:solidFill>
                  <a:srgbClr val="000000"/>
                </a:solidFill>
                <a:latin typeface="Calibri" panose="020F0502020204030204" pitchFamily="34" charset="0"/>
                <a:cs typeface="Calibri" panose="020F0502020204030204" pitchFamily="34" charset="0"/>
              </a:rPr>
              <a:t>- Chó chạy quanh sân phơi nắng</a:t>
            </a:r>
          </a:p>
        </p:txBody>
      </p:sp>
      <p:grpSp>
        <p:nvGrpSpPr>
          <p:cNvPr id="9" name="Group 8"/>
          <p:cNvGrpSpPr/>
          <p:nvPr/>
        </p:nvGrpSpPr>
        <p:grpSpPr>
          <a:xfrm>
            <a:off x="909543" y="180828"/>
            <a:ext cx="10220324" cy="1273630"/>
            <a:chOff x="-934576" y="-70377"/>
            <a:chExt cx="11785158" cy="1273630"/>
          </a:xfrm>
        </p:grpSpPr>
        <p:sp>
          <p:nvSpPr>
            <p:cNvPr id="10" name="Rectangle 9"/>
            <p:cNvSpPr/>
            <p:nvPr/>
          </p:nvSpPr>
          <p:spPr>
            <a:xfrm>
              <a:off x="-312717" y="196470"/>
              <a:ext cx="11163299" cy="1006783"/>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Những con vật đã làm gì trong buổi sáng ở quê nội của bạn nhỏ?</a:t>
              </a:r>
            </a:p>
          </p:txBody>
        </p:sp>
        <p:sp>
          <p:nvSpPr>
            <p:cNvPr id="11" name="Oval 10"/>
            <p:cNvSpPr/>
            <p:nvPr/>
          </p:nvSpPr>
          <p:spPr>
            <a:xfrm>
              <a:off x="-934576" y="-70377"/>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b</a:t>
              </a:r>
            </a:p>
          </p:txBody>
        </p:sp>
      </p:grpSp>
    </p:spTree>
    <p:extLst>
      <p:ext uri="{BB962C8B-B14F-4D97-AF65-F5344CB8AC3E}">
        <p14:creationId xmlns:p14="http://schemas.microsoft.com/office/powerpoint/2010/main" val="2996173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33574" y="2040085"/>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Bài thơ nói đến:</a:t>
            </a:r>
          </a:p>
          <a:p>
            <a:pPr lvl="0" algn="just" defTabSz="457200"/>
            <a:r>
              <a:rPr lang="vi-VN" sz="3600" dirty="0">
                <a:solidFill>
                  <a:srgbClr val="000000"/>
                </a:solidFill>
                <a:latin typeface="Calibri" panose="020F0502020204030204" pitchFamily="34" charset="0"/>
                <a:cs typeface="Calibri" panose="020F0502020204030204" pitchFamily="34" charset="0"/>
              </a:rPr>
              <a:t>- Bà nội đang nấu cơm, nấu cám</a:t>
            </a:r>
          </a:p>
          <a:p>
            <a:pPr lvl="0" algn="just" defTabSz="457200"/>
            <a:r>
              <a:rPr lang="vi-VN" sz="3600" dirty="0">
                <a:solidFill>
                  <a:srgbClr val="000000"/>
                </a:solidFill>
                <a:latin typeface="Calibri" panose="020F0502020204030204" pitchFamily="34" charset="0"/>
                <a:cs typeface="Calibri" panose="020F0502020204030204" pitchFamily="34" charset="0"/>
              </a:rPr>
              <a:t>- Những người nông dân gánh rau ra chợ bán</a:t>
            </a:r>
          </a:p>
        </p:txBody>
      </p:sp>
      <p:grpSp>
        <p:nvGrpSpPr>
          <p:cNvPr id="9" name="Group 8"/>
          <p:cNvGrpSpPr/>
          <p:nvPr/>
        </p:nvGrpSpPr>
        <p:grpSpPr>
          <a:xfrm>
            <a:off x="1042893" y="209403"/>
            <a:ext cx="10491882" cy="1245055"/>
            <a:chOff x="-780809" y="-41802"/>
            <a:chExt cx="12098294" cy="1245055"/>
          </a:xfrm>
        </p:grpSpPr>
        <p:sp>
          <p:nvSpPr>
            <p:cNvPr id="10" name="Rectangle 9"/>
            <p:cNvSpPr/>
            <p:nvPr/>
          </p:nvSpPr>
          <p:spPr>
            <a:xfrm>
              <a:off x="-312717" y="376907"/>
              <a:ext cx="11630202"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Bài thơ nói đến những ai? Những người đó làm gì?</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c</a:t>
              </a:r>
            </a:p>
          </p:txBody>
        </p:sp>
      </p:grpSp>
    </p:spTree>
    <p:extLst>
      <p:ext uri="{BB962C8B-B14F-4D97-AF65-F5344CB8AC3E}">
        <p14:creationId xmlns:p14="http://schemas.microsoft.com/office/powerpoint/2010/main" val="617483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0"/>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2.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 –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hiểu</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a:t>
            </a:r>
            <a:endParaRPr kumimoji="0" lang="en-US" altLang="zh-CN" sz="3600" b="1" i="0" u="none" strike="noStrike" kern="0" cap="none" spc="0" normalizeH="0" baseline="0" noProof="0" dirty="0">
              <a:ln>
                <a:noFill/>
              </a:ln>
              <a:solidFill>
                <a:srgbClr val="C00000"/>
              </a:solidFill>
              <a:effectLst/>
              <a:uLnTx/>
              <a:uFillTx/>
              <a:latin typeface="Calibri" panose="020F0502020204030204" pitchFamily="34" charset="0"/>
              <a:ea typeface="inpin heiti" charset="-122"/>
              <a:cs typeface="Calibri" panose="020F0502020204030204" pitchFamily="34" charset="0"/>
            </a:endParaRPr>
          </a:p>
        </p:txBody>
      </p:sp>
      <p:sp>
        <p:nvSpPr>
          <p:cNvPr id="3" name="TextBox 2">
            <a:extLst>
              <a:ext uri="{FF2B5EF4-FFF2-40B4-BE49-F238E27FC236}">
                <a16:creationId xmlns:a16="http://schemas.microsoft.com/office/drawing/2014/main" id="{3A468B0C-C08C-46EB-BB08-94E4AB1F4D65}"/>
              </a:ext>
            </a:extLst>
          </p:cNvPr>
          <p:cNvSpPr txBox="1"/>
          <p:nvPr/>
        </p:nvSpPr>
        <p:spPr>
          <a:xfrm>
            <a:off x="95250" y="662940"/>
            <a:ext cx="11991975" cy="6186309"/>
          </a:xfrm>
          <a:prstGeom prst="rect">
            <a:avLst/>
          </a:prstGeom>
          <a:noFill/>
        </p:spPr>
        <p:txBody>
          <a:bodyPr wrap="square" rtlCol="0">
            <a:spAutoFit/>
          </a:bodyPr>
          <a:lstStyle/>
          <a:p>
            <a:pPr algn="ctr"/>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Chúng tớ làm thủ thư</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 Trang thì rách, bìa thì rời ra, lại còn ai vẽ vào đây nữa chứ.</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Chúng tôi quyết định treo một khẩu hiệu: “Sách là bạn của chúng ta. Hãy bảo vệ sách!”. Giao sách cho bạn nào, Si-khin cũng dặn:</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 Cậu giữ sách cẩn thận, đừng để giun dế xuất hiện trong sách nhé!</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 Thế là sao?</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 Thì đừng vẽ loằng ngoằng vào sách ấy.</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Ai mượn lâu, nó giục:</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 Người khác cũng muốn đọc, sao cậu giữ lâu thế?</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Ai trả quá nhanh, nó cũng không thích:</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 Này, cậu đọc lúc nào vậy? Hôm qua mượn, hôm nay đã trả rồi.</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Có lúc nhìn giá sách, nó bảo:</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 Mọi người mượn nhiều quá, giá thưa hẳn đi này! Tớ thích nhìn nó đầy ăm ắp cơ.</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Tôi bảo:</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 Ô! Sách là để mượn mà. Tớ cũng đang mượn một cuốn.</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 Sao lại mượn sách? Cậu là thủ thư cơ mà.</a:t>
            </a:r>
          </a:p>
          <a:p>
            <a:r>
              <a:rPr lang="en-US" b="1" dirty="0">
                <a:latin typeface="+mj-lt"/>
                <a:ea typeface="Arial-Rounded" panose="020B0500000000000000" pitchFamily="34" charset="0"/>
                <a:cs typeface="Arial-Rounded" panose="020B0500000000000000" pitchFamily="34" charset="0"/>
              </a:rPr>
              <a:t>   </a:t>
            </a:r>
            <a:r>
              <a:rPr lang="vi-VN" b="1" dirty="0">
                <a:latin typeface="+mj-lt"/>
                <a:ea typeface="Arial-Rounded" panose="020B0500000000000000" pitchFamily="34" charset="0"/>
                <a:cs typeface="Arial-Rounded" panose="020B0500000000000000" pitchFamily="34" charset="0"/>
              </a:rPr>
              <a:t>Tôi phì cười, bảo nó là thủ thư thì cũng được mượn sách chứ. Thế là nó mượn sách theo tôi. Chúng tôi đọc nhiều hẳn lên, và nó không kêu ca việc giá ít sách nữa.</a:t>
            </a:r>
          </a:p>
          <a:p>
            <a:pPr algn="r"/>
            <a:r>
              <a:rPr lang="vi-VN" b="1" dirty="0">
                <a:latin typeface="+mj-lt"/>
                <a:ea typeface="Arial-Rounded" panose="020B0500000000000000" pitchFamily="34" charset="0"/>
                <a:cs typeface="Arial-Rounded" panose="020B0500000000000000" pitchFamily="34" charset="0"/>
              </a:rPr>
              <a:t>(The</a:t>
            </a:r>
            <a:r>
              <a:rPr lang="en-US" b="1" dirty="0">
                <a:latin typeface="+mj-lt"/>
                <a:ea typeface="Arial-Rounded" panose="020B0500000000000000" pitchFamily="34" charset="0"/>
                <a:cs typeface="Arial-Rounded" panose="020B0500000000000000" pitchFamily="34" charset="0"/>
              </a:rPr>
              <a:t>o</a:t>
            </a:r>
            <a:r>
              <a:rPr lang="vi-VN" b="1" dirty="0">
                <a:latin typeface="+mj-lt"/>
                <a:ea typeface="Arial-Rounded" panose="020B0500000000000000" pitchFamily="34" charset="0"/>
                <a:cs typeface="Arial-Rounded" panose="020B0500000000000000" pitchFamily="34" charset="0"/>
              </a:rPr>
              <a:t> Ni-cô-lai Nô-xốp, Thụy Anh dịch)</a:t>
            </a:r>
          </a:p>
        </p:txBody>
      </p:sp>
    </p:spTree>
    <p:extLst>
      <p:ext uri="{BB962C8B-B14F-4D97-AF65-F5344CB8AC3E}">
        <p14:creationId xmlns:p14="http://schemas.microsoft.com/office/powerpoint/2010/main" val="3605325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257300" y="789257"/>
            <a:ext cx="8534399" cy="2287317"/>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3.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Lựa</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chọn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hai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đề</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sau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đồ</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dùng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tập</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b.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nêu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lí</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do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em</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thích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nhân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vật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chuyện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hoặc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nghe</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Tree>
    <p:extLst>
      <p:ext uri="{BB962C8B-B14F-4D97-AF65-F5344CB8AC3E}">
        <p14:creationId xmlns:p14="http://schemas.microsoft.com/office/powerpoint/2010/main" val="270230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em muốn tả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đó có hình dáng, kích thước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Công dụng của đồ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Tình cảm, cảm xúc của em đối với đồ vật đó.</a:t>
            </a:r>
          </a:p>
        </p:txBody>
      </p:sp>
    </p:spTree>
    <p:extLst>
      <p:ext uri="{BB962C8B-B14F-4D97-AF65-F5344CB8AC3E}">
        <p14:creationId xmlns:p14="http://schemas.microsoft.com/office/powerpoint/2010/main" val="131887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780</Words>
  <Application>Microsoft Office PowerPoint</Application>
  <PresentationFormat>Widescreen</PresentationFormat>
  <Paragraphs>81</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微软雅黑</vt:lpstr>
      <vt:lpstr>Arial</vt:lpstr>
      <vt:lpstr>Arial-Rounded</vt:lpstr>
      <vt:lpstr>Calibri</vt:lpstr>
      <vt:lpstr>等线</vt:lpstr>
      <vt:lpstr>inpin heiti</vt:lpstr>
      <vt:lpstr>Times New Roman</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22</cp:revision>
  <dcterms:created xsi:type="dcterms:W3CDTF">2022-09-19T11:52:43Z</dcterms:created>
  <dcterms:modified xsi:type="dcterms:W3CDTF">2025-01-24T02:21:21Z</dcterms:modified>
</cp:coreProperties>
</file>