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6" r:id="rId2"/>
    <p:sldMasterId id="2147483724" r:id="rId3"/>
  </p:sldMasterIdLst>
  <p:notesMasterIdLst>
    <p:notesMasterId r:id="rId9"/>
  </p:notesMasterIdLst>
  <p:sldIdLst>
    <p:sldId id="760" r:id="rId4"/>
    <p:sldId id="757" r:id="rId5"/>
    <p:sldId id="275" r:id="rId6"/>
    <p:sldId id="272" r:id="rId7"/>
    <p:sldId id="759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-25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viewProps" Target="viewProps.xml"/><Relationship Id="rId5" Type="http://schemas.openxmlformats.org/officeDocument/2006/relationships/slide" Target="slides/slide2.xml"/><Relationship Id="rId10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052B14-1E58-4420-B390-F84ECC03EBB6}" type="datetimeFigureOut">
              <a:rPr lang="en-US" smtClean="0"/>
              <a:t>14/03/2025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2E0A85-3551-475C-9F21-C90D298B63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5579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=""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-238452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=""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-10101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=""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062845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124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876CC0A-D042-4CA8-05D4-5E03E181DB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4DB5B727-A22B-970F-A1D6-D40D5067F2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DA25371-A9C2-A7DE-2687-147B3BBA01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14/03/2025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3208308-7D9D-031C-1A8A-9383D417D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B630DE2-0A07-3110-1A58-A3461A23E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732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5EE417E-C5D8-7E72-689B-0C0A7F7EA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F4F91E4-41E1-3932-9D70-972C2B45B5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5849AB3-D212-681C-9140-9C25662E09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14/03/2025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BF67D49-1885-3D08-65FC-6EBC84CC6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51E0DC4-5828-80C4-C00D-164BE0DB4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512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4981EC2-83EE-ACB0-7A34-69A59EC82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E0CEAE0-087D-327E-B53B-794A3ED67D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74D6D42-C6E7-D286-8F59-CC96E370B2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14/03/2025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7ECD8D8-803B-8823-67EA-08128D522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87E0F5E-7AF6-B90D-5D77-6D56A0139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736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2DF5287-7419-F68B-CC98-555F92AE6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4A3547E-BCBE-EA35-6B72-43C8766DE9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328B10DB-6A69-694C-9D89-12AD082ED1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D5C96C6-DEF3-50B3-00D5-799F802229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14/03/2025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C172166-3FDF-5642-D619-F9A2669E1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4EFDA1B-8F05-2B3D-AC3E-8B00269B5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05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1FAEA5F-F3F4-F4AD-9B8E-CB056B355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1F067FC-A37D-EA8F-B55A-9590F28BC4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BC640D17-7DA2-C273-75EA-1747E6E52B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57E457EF-7B25-55AB-073E-8C620B805B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4973CFD9-E3F3-63EA-5428-00494CD309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76931060-B49D-4470-089C-B045C66E2D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14/03/2025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8CAEBDC0-D2A9-4263-C08E-F35A46DF8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9A8BF3A2-A77F-198A-A326-2242D0DF0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496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51FAE84-DC6B-2265-134A-AF4DF22B6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8F984D31-64F5-C98C-0B5B-A74760AD4C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14/03/2025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CDEF64E0-F2D1-B0F4-1B6A-8ED569596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B4BC09B9-D718-DE5D-28EE-B4D29C105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0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A863E371-F27A-EBA3-4C8C-01AD998CC5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14/03/2025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69373A8F-7F14-27DD-D06F-D819844C1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3D0B75B-6B55-A85F-C39C-E12F60105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227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7C4572B-BD41-B68F-13C9-492F732F3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52E59FF-D5A6-5107-8B69-A6A45F496B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D0519D4-CF36-CCA4-9827-3B00F23C19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A422E79-2ACE-26B4-00FC-172868F59D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14/03/2025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155F1F9-10AF-060B-92DB-5FF69E1C4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38FA855-AFE0-8034-696A-05FE37A5B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63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06E0EC2-85A4-CD79-94A8-201B3DED6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51571886-3C9A-D577-BF2A-1D0DF90827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EFA988E9-ABAF-E4B9-C8C3-1C421CCBDF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4F19F188-744E-E946-147A-2DF078E0DB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14/03/2025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6E94A8C-1155-AA17-504B-BA0681D5F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A242148-9A93-F7D1-ADA4-898DACEE3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827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4AAA321-CA42-D0F6-49AF-031EC990E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9BCEB2CB-1454-EABF-52DC-A08700C63B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D027D1C-AC8D-48DB-6416-0C9314CC8B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14/03/2025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EA6F8FB-0F8D-A45B-350E-D5175219D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142B8F3-FDFF-715B-DE35-D4E7B3299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536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=""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13716000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=""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1371600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=""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3716000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65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469FC2F3-8E0D-A8C1-4F07-0071006A2C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87AB4A65-083F-AEA9-74A7-E771AD37BB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03DD509-880D-F855-8BB7-CC3589F51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14/03/2025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82B0FDD-20BF-8716-00AF-22D7AFC91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98A0961-B02A-1C67-8CC3-8721FE440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782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7266E0E-D3EE-4CE0-B08A-90983745CA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89CC17AC-F4F3-4623-8D60-7466435D22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E949CC6-7CF2-48E1-B3CB-0277D83985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14/03/2025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F17D0A5-6574-4C2E-A337-84AC2CCAE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F1E5392-379E-42E8-820F-0AC1C51AD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676889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3D28E2A-D2A1-44AE-AC75-4325F2137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1A20683-B1F5-4F8E-9EE6-241400C657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57A83A2-BECE-45EC-90DD-24CEA447AD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14/03/2025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523C09D-BE68-4590-BBAA-309592609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3302783-8D25-440B-B954-96B0E20B2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674726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049AE98-1640-43F1-A00B-4F682DFDE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61B6E53-4FD3-46E2-AEFF-D0590B3EE2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C218E82-DDA3-4AFF-B9DC-F0656F0883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14/03/2025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031CE96-1245-43AA-95BA-2E8CDDED6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256EFA4-29D0-4773-AD35-2602E47DA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184091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A524C04-C055-4B92-BE54-B490C178C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39ECF81-413D-4F1C-8471-A7E188585C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6FFC51F2-AA9D-430E-8B67-7CE97F79A4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8727AB4-2F03-4B92-9230-17E331CF5B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14/03/2025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046F5F4-A341-4C7A-BF23-C223F286F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1E94FFA-7356-466A-B98B-415916C55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445393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D8C2B09-DAF4-4D26-9C10-FCAE868DB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131BFD9-073C-4E72-B64E-ABA2F3E57F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6D1356A6-3012-47A5-9A2B-60FD2EC513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CCBE547C-2DC2-44B1-81E8-A2263F74C6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B759F113-2950-4006-8B0E-49590C3122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D43E91FA-D2E3-4E75-9430-725BD07EE3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14/03/2025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0BE62116-1A06-4B52-9D94-A3DB423BA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FC4ED293-85D1-45CA-8355-C962BC273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79656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5640EED-9ABD-41F1-91B7-48EF53EFF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62B13893-6308-4AD4-AC46-CFF572A73C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14/03/2025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57047E53-ADF9-4018-B285-484F72F9D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9B13C219-E152-4244-AE18-605F18F25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760508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78780B1C-E878-4EE5-A7AB-99644AE0DD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14/03/2025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93249EEA-E54A-4490-AB82-22994E2B0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F7BAF8B6-1EAF-4BC2-8D3C-1360FD6FB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526717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E9F36BE-94DE-4C4F-A21F-00A6173A7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E34D9E9-6224-4D3A-81A7-5BF43F5383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59874E44-04AE-4D8B-A314-CDEDC70EA8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EC24548-1F98-4715-A6E6-59351A7F8B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14/03/2025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6C56425-2DA8-4CC4-8D84-7A029A86A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01C9C91-088B-41C6-B5E3-3C518F790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798856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403D427-6A76-48C6-A08A-34E9A565C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6A7CC02E-BE6C-4762-83E0-F6DBF076D8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F42F9E11-425B-4B2F-963B-C8DD296B95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870E335-8BB8-4C48-886F-B44D979406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14/03/2025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0456B3D-A38B-4C31-8330-B15B75E60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58BE192-0B0A-4223-91C9-53A3E23CE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855789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-1846588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=""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2023234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947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21698DD-7F4A-40D3-9973-AA190CB9D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0978E8B1-44BC-47A1-BEC1-754BB25877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80D777B-13B5-4925-9B95-DEBAEDDD34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14/03/2025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81770E3-0502-44FD-B205-C8E4D27C6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85786BC-051F-4000-8CD1-00D1EE4F9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504401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155AD344-F9C6-48B2-AB21-A4CFADED9E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41C5D109-A35E-41DB-A30C-371347684E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7AB03B7-2893-4141-9121-F71A274A54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14/03/2025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EE56260-9862-4D60-AAB5-30BDAA69E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EB92093-BD57-43CB-A839-D44D37F72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247159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13716000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=""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13716000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738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14/03/2025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-837417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=""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-418753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=""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2287451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735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14/03/2025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13716000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=""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13716000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=""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13716000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63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=""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50888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68124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0401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="" xmlns:a16="http://schemas.microsoft.com/office/drawing/2014/main" id="{7616B871-DD5E-49D2-BC61-1CB096B9A29D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1" y="571499"/>
            <a:ext cx="1209675" cy="120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401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7" r:id="rId4"/>
    <p:sldLayoutId id="2147483668" r:id="rId5"/>
    <p:sldLayoutId id="2147483672" r:id="rId6"/>
    <p:sldLayoutId id="2147483673" r:id="rId7"/>
    <p:sldLayoutId id="2147483684" r:id="rId8"/>
    <p:sldLayoutId id="2147483685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5054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9Slide.vn - 2019">
            <a:extLst>
              <a:ext uri="{FF2B5EF4-FFF2-40B4-BE49-F238E27FC236}">
                <a16:creationId xmlns="" xmlns:a16="http://schemas.microsoft.com/office/drawing/2014/main" id="{53080464-35BA-4930-BBAF-57057D498B9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A7FAD890-4248-47B2-AF9F-2F903AD11CE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779680" y="0"/>
            <a:ext cx="13143129" cy="7464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723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CF63FD6F-B839-488B-B6A4-27178C31EA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5767" y="715537"/>
            <a:ext cx="4578493" cy="85351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00E122F-2CE5-480F-8696-39F4727618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5115" y="2035643"/>
            <a:ext cx="5303980" cy="156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431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: Rounded Corners 21">
            <a:extLst>
              <a:ext uri="{FF2B5EF4-FFF2-40B4-BE49-F238E27FC236}">
                <a16:creationId xmlns="" xmlns:a16="http://schemas.microsoft.com/office/drawing/2014/main" id="{04770215-91A9-42BE-9999-DDA56368CAF5}"/>
              </a:ext>
            </a:extLst>
          </p:cNvPr>
          <p:cNvSpPr/>
          <p:nvPr/>
        </p:nvSpPr>
        <p:spPr>
          <a:xfrm>
            <a:off x="165283" y="1606646"/>
            <a:ext cx="7796532" cy="1898554"/>
          </a:xfrm>
          <a:prstGeom prst="roundRect">
            <a:avLst/>
          </a:prstGeom>
          <a:solidFill>
            <a:srgbClr val="CCFFFF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09630"/>
            <a:r>
              <a:rPr lang="en-US" sz="3600" b="1" dirty="0">
                <a:solidFill>
                  <a:srgbClr val="002060"/>
                </a:solidFill>
                <a:latin typeface="Calibri"/>
              </a:rPr>
              <a:t>C</a:t>
            </a:r>
            <a:r>
              <a:rPr lang="vi-VN" sz="3600" b="1" dirty="0">
                <a:solidFill>
                  <a:srgbClr val="002060"/>
                </a:solidFill>
                <a:latin typeface="Calibri"/>
              </a:rPr>
              <a:t>hia sẻ cảm xúc của </a:t>
            </a:r>
            <a:r>
              <a:rPr lang="en-US" sz="3600" b="1" dirty="0" err="1">
                <a:solidFill>
                  <a:srgbClr val="002060"/>
                </a:solidFill>
                <a:latin typeface="Calibri"/>
              </a:rPr>
              <a:t>em</a:t>
            </a:r>
            <a:r>
              <a:rPr lang="vi-VN" sz="3600" b="1" dirty="0">
                <a:solidFill>
                  <a:srgbClr val="002060"/>
                </a:solidFill>
                <a:latin typeface="Calibri"/>
              </a:rPr>
              <a:t> sau khi thực hiện các động tác cơ thể – ngôn ngữ cơ thể mà không dùng lời nói.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A8644B85-3E1C-4DED-8C11-E63BB831BF4F}"/>
              </a:ext>
            </a:extLst>
          </p:cNvPr>
          <p:cNvSpPr/>
          <p:nvPr/>
        </p:nvSpPr>
        <p:spPr>
          <a:xfrm>
            <a:off x="2110311" y="3774395"/>
            <a:ext cx="7485102" cy="2499081"/>
          </a:xfrm>
          <a:prstGeom prst="roundRect">
            <a:avLst/>
          </a:prstGeom>
          <a:solidFill>
            <a:srgbClr val="CCFFFF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09630"/>
            <a:r>
              <a:rPr lang="vi-VN" sz="3600" b="1" dirty="0">
                <a:solidFill>
                  <a:srgbClr val="002060"/>
                </a:solidFill>
                <a:latin typeface="Calibri"/>
              </a:rPr>
              <a:t>Em biết những ai phải thường xuyên nói bằng ngôn ngữ cơ thể? Em đã từng gặp họ chưa?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7" name="Rectangle: Rounded Corners 21">
            <a:extLst>
              <a:ext uri="{FF2B5EF4-FFF2-40B4-BE49-F238E27FC236}">
                <a16:creationId xmlns="" xmlns:a16="http://schemas.microsoft.com/office/drawing/2014/main" id="{04770215-91A9-42BE-9999-DDA56368CAF5}"/>
              </a:ext>
            </a:extLst>
          </p:cNvPr>
          <p:cNvSpPr/>
          <p:nvPr/>
        </p:nvSpPr>
        <p:spPr>
          <a:xfrm>
            <a:off x="676498" y="321855"/>
            <a:ext cx="5411785" cy="743015"/>
          </a:xfrm>
          <a:prstGeom prst="roundRect">
            <a:avLst/>
          </a:prstGeom>
          <a:solidFill>
            <a:srgbClr val="CCFFFF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09630"/>
            <a:r>
              <a:rPr lang="en-US" sz="3600" b="1" dirty="0" smtClean="0">
                <a:solidFill>
                  <a:srgbClr val="002060"/>
                </a:solidFill>
                <a:latin typeface="Calibri"/>
              </a:rPr>
              <a:t>LUẬT CHƠI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954358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5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29F32F17-2493-44A2-8E52-30C656110401}"/>
              </a:ext>
            </a:extLst>
          </p:cNvPr>
          <p:cNvSpPr/>
          <p:nvPr/>
        </p:nvSpPr>
        <p:spPr>
          <a:xfrm>
            <a:off x="1498324" y="895664"/>
            <a:ext cx="8248650" cy="6639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rgbClr val="000000"/>
                </a:solidFill>
                <a:latin typeface="+mj-lt"/>
              </a:rPr>
              <a:t>1. </a:t>
            </a:r>
            <a:r>
              <a:rPr lang="vi-VN" sz="4000" b="1" dirty="0">
                <a:solidFill>
                  <a:srgbClr val="000000"/>
                </a:solidFill>
                <a:latin typeface="+mj-lt"/>
              </a:rPr>
              <a:t>Tìm hiểu về người khuyết tật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5" name="Rectangle: Rounded Corners 10">
            <a:extLst>
              <a:ext uri="{FF2B5EF4-FFF2-40B4-BE49-F238E27FC236}">
                <a16:creationId xmlns="" xmlns:a16="http://schemas.microsoft.com/office/drawing/2014/main" id="{29F32F17-2493-44A2-8E52-30C656110401}"/>
              </a:ext>
            </a:extLst>
          </p:cNvPr>
          <p:cNvSpPr/>
          <p:nvPr/>
        </p:nvSpPr>
        <p:spPr>
          <a:xfrm>
            <a:off x="2756452" y="19780"/>
            <a:ext cx="4797287" cy="663950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</a:rPr>
              <a:t>B.KHÁM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</a:rPr>
              <a:t> PHÁ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B592D984-EAC0-4C1E-AF35-84E1B1F306A9}"/>
              </a:ext>
            </a:extLst>
          </p:cNvPr>
          <p:cNvGrpSpPr/>
          <p:nvPr/>
        </p:nvGrpSpPr>
        <p:grpSpPr>
          <a:xfrm>
            <a:off x="1259832" y="2092039"/>
            <a:ext cx="9382125" cy="2532619"/>
            <a:chOff x="4133005" y="1184831"/>
            <a:chExt cx="7608997" cy="5614754"/>
          </a:xfrm>
        </p:grpSpPr>
        <p:grpSp>
          <p:nvGrpSpPr>
            <p:cNvPr id="7" name="Group 6">
              <a:extLst>
                <a:ext uri="{FF2B5EF4-FFF2-40B4-BE49-F238E27FC236}">
                  <a16:creationId xmlns="" xmlns:a16="http://schemas.microsoft.com/office/drawing/2014/main" id="{ACD56373-5C72-4B49-8CEE-D90C851E4D17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9" name="Rectangle: Diagonal Corners Rounded 4">
                <a:extLst>
                  <a:ext uri="{FF2B5EF4-FFF2-40B4-BE49-F238E27FC236}">
                    <a16:creationId xmlns="" xmlns:a16="http://schemas.microsoft.com/office/drawing/2014/main" id="{B84B4504-A6EB-4E11-A83A-4567A07714D1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wedgeRoundRectCallou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marR="0" lvl="0" indent="-2857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Rectangle: Diagonal Corners Rounded 30">
                <a:extLst>
                  <a:ext uri="{FF2B5EF4-FFF2-40B4-BE49-F238E27FC236}">
                    <a16:creationId xmlns="" xmlns:a16="http://schemas.microsoft.com/office/drawing/2014/main" id="{29E2F292-0777-4AA5-A0E9-9E808EA7A67D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wedgeRoundRectCallout">
                <a:avLst>
                  <a:gd name="adj1" fmla="val 40608"/>
                  <a:gd name="adj2" fmla="val 73974"/>
                  <a:gd name="adj3" fmla="val 16667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marR="0" lvl="0" indent="-2857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298B4A54-A865-46C0-9C34-A929DABA3F4E}"/>
                </a:ext>
              </a:extLst>
            </p:cNvPr>
            <p:cNvSpPr txBox="1"/>
            <p:nvPr/>
          </p:nvSpPr>
          <p:spPr>
            <a:xfrm>
              <a:off x="4133005" y="1184831"/>
              <a:ext cx="7608997" cy="5614754"/>
            </a:xfrm>
            <a:prstGeom prst="wedgeRoundRectCallou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600" b="1" dirty="0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</a:t>
              </a:r>
              <a:r>
                <a:rPr lang="vi-VN" sz="26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hia sẻ về một trong những người khuyết tật mà các em từng gặp hoặc nghe kể</a:t>
              </a:r>
              <a:r>
                <a:rPr lang="en-US" sz="26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.</a:t>
              </a:r>
            </a:p>
            <a:p>
              <a:pPr marR="0" lvl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vi-VN" sz="26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+ Những khó khăn của họ trong công việc và cuộc sống.</a:t>
              </a:r>
            </a:p>
            <a:p>
              <a:pPr marR="0" lvl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vi-VN" sz="26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+ Những công việc họ có thể làm được.</a:t>
              </a:r>
              <a:endParaRPr lang="en-US" sz="26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17A1DBE7-A69C-4517-BFDE-C55B7FB253B2}"/>
              </a:ext>
            </a:extLst>
          </p:cNvPr>
          <p:cNvGrpSpPr/>
          <p:nvPr/>
        </p:nvGrpSpPr>
        <p:grpSpPr>
          <a:xfrm>
            <a:off x="3240292" y="4779601"/>
            <a:ext cx="7173065" cy="770014"/>
            <a:chOff x="4133006" y="1184831"/>
            <a:chExt cx="7585809" cy="5139769"/>
          </a:xfrm>
        </p:grpSpPr>
        <p:grpSp>
          <p:nvGrpSpPr>
            <p:cNvPr id="13" name="Group 12">
              <a:extLst>
                <a:ext uri="{FF2B5EF4-FFF2-40B4-BE49-F238E27FC236}">
                  <a16:creationId xmlns="" xmlns:a16="http://schemas.microsoft.com/office/drawing/2014/main" id="{5BEC22F6-0089-4507-BBC3-9E538C97DDC7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16" name="Rectangle: Diagonal Corners Rounded 4">
                <a:extLst>
                  <a:ext uri="{FF2B5EF4-FFF2-40B4-BE49-F238E27FC236}">
                    <a16:creationId xmlns="" xmlns:a16="http://schemas.microsoft.com/office/drawing/2014/main" id="{930ADC02-6498-49EE-8B6C-20D0F650FE17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wedgeRoundRectCallou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marR="0" lvl="0" indent="-2857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Rectangle: Diagonal Corners Rounded 30">
                <a:extLst>
                  <a:ext uri="{FF2B5EF4-FFF2-40B4-BE49-F238E27FC236}">
                    <a16:creationId xmlns="" xmlns:a16="http://schemas.microsoft.com/office/drawing/2014/main" id="{E2B7BDA1-6F61-47A9-8182-F9CAFD15BD7E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wedgeRoundRectCallout">
                <a:avLst>
                  <a:gd name="adj1" fmla="val 37475"/>
                  <a:gd name="adj2" fmla="val 84938"/>
                  <a:gd name="adj3" fmla="val 16667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marR="0" lvl="0" indent="-2857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4FD63BAB-C6E7-4D17-A7B6-ADC099C13354}"/>
                </a:ext>
              </a:extLst>
            </p:cNvPr>
            <p:cNvSpPr txBox="1"/>
            <p:nvPr/>
          </p:nvSpPr>
          <p:spPr>
            <a:xfrm>
              <a:off x="4133006" y="1184831"/>
              <a:ext cx="7224104" cy="2765651"/>
            </a:xfrm>
            <a:prstGeom prst="wedgeRoundRectCallou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vi-VN" sz="28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Cảm xúc của em khi nghĩ về những người ấy. 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268897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="" xmlns:a16="http://schemas.microsoft.com/office/drawing/2014/main" id="{F6247794-99C5-7DCB-F7B5-426DEA0566BC}"/>
              </a:ext>
            </a:extLst>
          </p:cNvPr>
          <p:cNvSpPr txBox="1"/>
          <p:nvPr/>
        </p:nvSpPr>
        <p:spPr>
          <a:xfrm>
            <a:off x="938948" y="9885"/>
            <a:ext cx="10276002" cy="1264741"/>
          </a:xfrm>
          <a:prstGeom prst="roundRect">
            <a:avLst>
              <a:gd name="adj" fmla="val 26613"/>
            </a:avLst>
          </a:prstGeom>
          <a:solidFill>
            <a:srgbClr val="FFFF00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lvl="0" algn="ctr"/>
            <a:r>
              <a:rPr lang="vi-VN" sz="3200" b="1" dirty="0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Những khó khăn của người khuyết tật trong công việc và cuộc sống: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 (Đầu đề)"/>
              <a:ea typeface="#9Slide03 IcielSamsung Sharp Bo" pitchFamily="2" charset="-93"/>
              <a:cs typeface="#9Slide03 IcielSamsung Sharp Bo" pitchFamily="2" charset="-93"/>
            </a:endParaRPr>
          </a:p>
        </p:txBody>
      </p:sp>
      <p:grpSp>
        <p:nvGrpSpPr>
          <p:cNvPr id="4" name="Group 1">
            <a:extLst>
              <a:ext uri="{FF2B5EF4-FFF2-40B4-BE49-F238E27FC236}">
                <a16:creationId xmlns="" xmlns:a16="http://schemas.microsoft.com/office/drawing/2014/main" id="{A0DB48D4-CE9A-4904-BD07-ED2C15BDCC3F}"/>
              </a:ext>
            </a:extLst>
          </p:cNvPr>
          <p:cNvGrpSpPr/>
          <p:nvPr/>
        </p:nvGrpSpPr>
        <p:grpSpPr>
          <a:xfrm>
            <a:off x="1214951" y="1394773"/>
            <a:ext cx="9982200" cy="764388"/>
            <a:chOff x="728043" y="4504705"/>
            <a:chExt cx="5343799" cy="1230073"/>
          </a:xfrm>
        </p:grpSpPr>
        <p:sp>
          <p:nvSpPr>
            <p:cNvPr id="6" name="Rectangle: Rounded Corners 2">
              <a:extLst>
                <a:ext uri="{FF2B5EF4-FFF2-40B4-BE49-F238E27FC236}">
                  <a16:creationId xmlns="" xmlns:a16="http://schemas.microsoft.com/office/drawing/2014/main" id="{84F1D07F-6BBE-4D1E-8D17-8391D4A2684F}"/>
                </a:ext>
              </a:extLst>
            </p:cNvPr>
            <p:cNvSpPr/>
            <p:nvPr/>
          </p:nvSpPr>
          <p:spPr>
            <a:xfrm>
              <a:off x="728043" y="4504705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3">
              <a:extLst>
                <a:ext uri="{FF2B5EF4-FFF2-40B4-BE49-F238E27FC236}">
                  <a16:creationId xmlns="" xmlns:a16="http://schemas.microsoft.com/office/drawing/2014/main" id="{F8479341-017A-4C98-A4C1-A91AE8C9B9FE}"/>
                </a:ext>
              </a:extLst>
            </p:cNvPr>
            <p:cNvSpPr txBox="1"/>
            <p:nvPr/>
          </p:nvSpPr>
          <p:spPr>
            <a:xfrm>
              <a:off x="766562" y="4504705"/>
              <a:ext cx="5205574" cy="869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Sinh hoạt bất tiện, đôi khi phải nhờ đến sự giúp đỡ của người khác.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8" name="Group 1">
            <a:extLst>
              <a:ext uri="{FF2B5EF4-FFF2-40B4-BE49-F238E27FC236}">
                <a16:creationId xmlns="" xmlns:a16="http://schemas.microsoft.com/office/drawing/2014/main" id="{D399638F-7732-4756-9A44-D9249D834D00}"/>
              </a:ext>
            </a:extLst>
          </p:cNvPr>
          <p:cNvGrpSpPr/>
          <p:nvPr/>
        </p:nvGrpSpPr>
        <p:grpSpPr>
          <a:xfrm>
            <a:off x="1148277" y="2381273"/>
            <a:ext cx="10115549" cy="935838"/>
            <a:chOff x="722302" y="4602351"/>
            <a:chExt cx="5343799" cy="1230073"/>
          </a:xfrm>
        </p:grpSpPr>
        <p:sp>
          <p:nvSpPr>
            <p:cNvPr id="9" name="Rectangle: Rounded Corners 2">
              <a:extLst>
                <a:ext uri="{FF2B5EF4-FFF2-40B4-BE49-F238E27FC236}">
                  <a16:creationId xmlns="" xmlns:a16="http://schemas.microsoft.com/office/drawing/2014/main" id="{457DE790-2FC5-4067-964B-CACD6EAE7FCD}"/>
                </a:ext>
              </a:extLst>
            </p:cNvPr>
            <p:cNvSpPr/>
            <p:nvPr/>
          </p:nvSpPr>
          <p:spPr>
            <a:xfrm>
              <a:off x="722302" y="4602351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3">
              <a:extLst>
                <a:ext uri="{FF2B5EF4-FFF2-40B4-BE49-F238E27FC236}">
                  <a16:creationId xmlns="" xmlns:a16="http://schemas.microsoft.com/office/drawing/2014/main" id="{1B8EAB3F-94AA-4B2E-8005-865870964552}"/>
                </a:ext>
              </a:extLst>
            </p:cNvPr>
            <p:cNvSpPr txBox="1"/>
            <p:nvPr/>
          </p:nvSpPr>
          <p:spPr>
            <a:xfrm>
              <a:off x="761224" y="4607581"/>
              <a:ext cx="5205574" cy="869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Một số người khả năng tiếp thu bị hạn chế, mất nhiều thời gian và công sức hơn trong quá trình học tập.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1" name="Group 1">
            <a:extLst>
              <a:ext uri="{FF2B5EF4-FFF2-40B4-BE49-F238E27FC236}">
                <a16:creationId xmlns="" xmlns:a16="http://schemas.microsoft.com/office/drawing/2014/main" id="{93F5E28B-4B3A-460A-B634-613BFBCE58EA}"/>
              </a:ext>
            </a:extLst>
          </p:cNvPr>
          <p:cNvGrpSpPr/>
          <p:nvPr/>
        </p:nvGrpSpPr>
        <p:grpSpPr>
          <a:xfrm>
            <a:off x="1148277" y="3544482"/>
            <a:ext cx="9982200" cy="488162"/>
            <a:chOff x="707647" y="4247061"/>
            <a:chExt cx="5343799" cy="1230073"/>
          </a:xfrm>
        </p:grpSpPr>
        <p:sp>
          <p:nvSpPr>
            <p:cNvPr id="12" name="Rectangle: Rounded Corners 2">
              <a:extLst>
                <a:ext uri="{FF2B5EF4-FFF2-40B4-BE49-F238E27FC236}">
                  <a16:creationId xmlns="" xmlns:a16="http://schemas.microsoft.com/office/drawing/2014/main" id="{F979193A-D4AF-403E-956F-336825C5C672}"/>
                </a:ext>
              </a:extLst>
            </p:cNvPr>
            <p:cNvSpPr/>
            <p:nvPr/>
          </p:nvSpPr>
          <p:spPr>
            <a:xfrm>
              <a:off x="707647" y="4247061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TextBox 3">
              <a:extLst>
                <a:ext uri="{FF2B5EF4-FFF2-40B4-BE49-F238E27FC236}">
                  <a16:creationId xmlns="" xmlns:a16="http://schemas.microsoft.com/office/drawing/2014/main" id="{D980A58E-E76D-46A2-A016-5A183783627D}"/>
                </a:ext>
              </a:extLst>
            </p:cNvPr>
            <p:cNvSpPr txBox="1"/>
            <p:nvPr/>
          </p:nvSpPr>
          <p:spPr>
            <a:xfrm>
              <a:off x="755732" y="4268666"/>
              <a:ext cx="5205574" cy="7429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Khó khăn khi tìm kiếm việc làm và lựa chọn công việc phù hợp.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4" name="Group 1">
            <a:extLst>
              <a:ext uri="{FF2B5EF4-FFF2-40B4-BE49-F238E27FC236}">
                <a16:creationId xmlns="" xmlns:a16="http://schemas.microsoft.com/office/drawing/2014/main" id="{247BC91E-F17E-4FD6-B2AB-109CFA522DD4}"/>
              </a:ext>
            </a:extLst>
          </p:cNvPr>
          <p:cNvGrpSpPr/>
          <p:nvPr/>
        </p:nvGrpSpPr>
        <p:grpSpPr>
          <a:xfrm>
            <a:off x="1047749" y="4258885"/>
            <a:ext cx="9982200" cy="492375"/>
            <a:chOff x="674228" y="4862098"/>
            <a:chExt cx="5343799" cy="1240689"/>
          </a:xfrm>
        </p:grpSpPr>
        <p:sp>
          <p:nvSpPr>
            <p:cNvPr id="15" name="Rectangle: Rounded Corners 2">
              <a:extLst>
                <a:ext uri="{FF2B5EF4-FFF2-40B4-BE49-F238E27FC236}">
                  <a16:creationId xmlns="" xmlns:a16="http://schemas.microsoft.com/office/drawing/2014/main" id="{22335BFC-4B45-461F-B18B-DFDC868B0519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TextBox 3">
              <a:extLst>
                <a:ext uri="{FF2B5EF4-FFF2-40B4-BE49-F238E27FC236}">
                  <a16:creationId xmlns="" xmlns:a16="http://schemas.microsoft.com/office/drawing/2014/main" id="{E5C2D67D-2FF0-4AE9-9245-71B3D022A95F}"/>
                </a:ext>
              </a:extLst>
            </p:cNvPr>
            <p:cNvSpPr txBox="1"/>
            <p:nvPr/>
          </p:nvSpPr>
          <p:spPr>
            <a:xfrm>
              <a:off x="743340" y="4939481"/>
              <a:ext cx="5205574" cy="11633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Có tâm lý mặc cảm, không dám nghĩ đến chuyện kết hôn.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7" name="Group 1">
            <a:extLst>
              <a:ext uri="{FF2B5EF4-FFF2-40B4-BE49-F238E27FC236}">
                <a16:creationId xmlns="" xmlns:a16="http://schemas.microsoft.com/office/drawing/2014/main" id="{9A811C64-DC52-4F8E-A9DC-C2707EFBB049}"/>
              </a:ext>
            </a:extLst>
          </p:cNvPr>
          <p:cNvGrpSpPr/>
          <p:nvPr/>
        </p:nvGrpSpPr>
        <p:grpSpPr>
          <a:xfrm>
            <a:off x="1108998" y="4952593"/>
            <a:ext cx="9982200" cy="488162"/>
            <a:chOff x="707016" y="4291060"/>
            <a:chExt cx="5343799" cy="1230073"/>
          </a:xfrm>
        </p:grpSpPr>
        <p:sp>
          <p:nvSpPr>
            <p:cNvPr id="18" name="Rectangle: Rounded Corners 2">
              <a:extLst>
                <a:ext uri="{FF2B5EF4-FFF2-40B4-BE49-F238E27FC236}">
                  <a16:creationId xmlns="" xmlns:a16="http://schemas.microsoft.com/office/drawing/2014/main" id="{C0651451-703C-44CE-B3E0-16D65DAB2A3B}"/>
                </a:ext>
              </a:extLst>
            </p:cNvPr>
            <p:cNvSpPr/>
            <p:nvPr/>
          </p:nvSpPr>
          <p:spPr>
            <a:xfrm>
              <a:off x="707016" y="4291060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TextBox 3">
              <a:extLst>
                <a:ext uri="{FF2B5EF4-FFF2-40B4-BE49-F238E27FC236}">
                  <a16:creationId xmlns="" xmlns:a16="http://schemas.microsoft.com/office/drawing/2014/main" id="{BE3E8E20-0B52-4B66-A33F-C71A0E9706C6}"/>
                </a:ext>
              </a:extLst>
            </p:cNvPr>
            <p:cNvSpPr txBox="1"/>
            <p:nvPr/>
          </p:nvSpPr>
          <p:spPr>
            <a:xfrm>
              <a:off x="763736" y="4357827"/>
              <a:ext cx="5205574" cy="11633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Một số gặp khó khăn trong việc hoà nhập cộng đồng.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20" name="Hộp Văn bản 2">
            <a:extLst>
              <a:ext uri="{FF2B5EF4-FFF2-40B4-BE49-F238E27FC236}">
                <a16:creationId xmlns="" xmlns:a16="http://schemas.microsoft.com/office/drawing/2014/main" id="{F6247794-99C5-7DCB-F7B5-426DEA0566BC}"/>
              </a:ext>
            </a:extLst>
          </p:cNvPr>
          <p:cNvSpPr txBox="1"/>
          <p:nvPr/>
        </p:nvSpPr>
        <p:spPr>
          <a:xfrm>
            <a:off x="734898" y="5727494"/>
            <a:ext cx="10276002" cy="686574"/>
          </a:xfrm>
          <a:prstGeom prst="roundRect">
            <a:avLst>
              <a:gd name="adj" fmla="val 26613"/>
            </a:avLst>
          </a:prstGeom>
          <a:solidFill>
            <a:srgbClr val="FFFF00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lvl="0" algn="ctr"/>
            <a:r>
              <a:rPr lang="vi-VN" sz="3200" b="1" dirty="0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Những công việc họ có thể làm được: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 (Đầu đề)"/>
              <a:ea typeface="#9Slide03 IcielSamsung Sharp Bo" pitchFamily="2" charset="-93"/>
              <a:cs typeface="#9Slide03 IcielSamsung Sharp Bo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8755233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Hộp Văn bản 2">
            <a:extLst>
              <a:ext uri="{FF2B5EF4-FFF2-40B4-BE49-F238E27FC236}">
                <a16:creationId xmlns="" xmlns:a16="http://schemas.microsoft.com/office/drawing/2014/main" id="{288B6BAC-4DEC-4D03-ACEB-EA5EE5DCDCF2}"/>
              </a:ext>
            </a:extLst>
          </p:cNvPr>
          <p:cNvSpPr txBox="1"/>
          <p:nvPr/>
        </p:nvSpPr>
        <p:spPr>
          <a:xfrm>
            <a:off x="873900" y="781441"/>
            <a:ext cx="10276002" cy="686574"/>
          </a:xfrm>
          <a:prstGeom prst="roundRect">
            <a:avLst>
              <a:gd name="adj" fmla="val 26613"/>
            </a:avLst>
          </a:prstGeom>
          <a:solidFill>
            <a:srgbClr val="FFFF00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lvl="0" algn="ctr"/>
            <a:r>
              <a:rPr lang="en-US" sz="3200" b="1" dirty="0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2. </a:t>
            </a:r>
            <a:r>
              <a:rPr lang="en-US" sz="3200" b="1" dirty="0" err="1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Lập</a:t>
            </a:r>
            <a:r>
              <a:rPr lang="en-US" sz="3200" b="1" dirty="0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kế</a:t>
            </a:r>
            <a:r>
              <a:rPr lang="en-US" sz="3200" b="1" dirty="0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hoạch</a:t>
            </a:r>
            <a:r>
              <a:rPr lang="en-US" sz="3200" b="1" dirty="0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giúp</a:t>
            </a:r>
            <a:r>
              <a:rPr lang="en-US" sz="3200" b="1" dirty="0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đỡ</a:t>
            </a:r>
            <a:r>
              <a:rPr lang="en-US" sz="3200" b="1" dirty="0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người</a:t>
            </a:r>
            <a:r>
              <a:rPr lang="en-US" sz="3200" b="1" dirty="0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khuyết</a:t>
            </a:r>
            <a:r>
              <a:rPr lang="en-US" sz="3200" b="1" dirty="0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tật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 (Đầu đề)"/>
              <a:ea typeface="#9Slide03 IcielSamsung Sharp Bo" pitchFamily="2" charset="-93"/>
              <a:cs typeface="#9Slide03 IcielSamsung Sharp Bo" pitchFamily="2" charset="-93"/>
            </a:endParaRPr>
          </a:p>
        </p:txBody>
      </p:sp>
      <p:grpSp>
        <p:nvGrpSpPr>
          <p:cNvPr id="15" name="Group 1">
            <a:extLst>
              <a:ext uri="{FF2B5EF4-FFF2-40B4-BE49-F238E27FC236}">
                <a16:creationId xmlns="" xmlns:a16="http://schemas.microsoft.com/office/drawing/2014/main" id="{0C646EBC-C5A8-4047-9F48-1892A63FB051}"/>
              </a:ext>
            </a:extLst>
          </p:cNvPr>
          <p:cNvGrpSpPr/>
          <p:nvPr/>
        </p:nvGrpSpPr>
        <p:grpSpPr>
          <a:xfrm>
            <a:off x="1047750" y="1543050"/>
            <a:ext cx="4991100" cy="1304501"/>
            <a:chOff x="674228" y="4862098"/>
            <a:chExt cx="5343799" cy="1896300"/>
          </a:xfrm>
        </p:grpSpPr>
        <p:sp>
          <p:nvSpPr>
            <p:cNvPr id="16" name="Rectangle: Rounded Corners 2">
              <a:extLst>
                <a:ext uri="{FF2B5EF4-FFF2-40B4-BE49-F238E27FC236}">
                  <a16:creationId xmlns="" xmlns:a16="http://schemas.microsoft.com/office/drawing/2014/main" id="{3D0BA41C-B775-4CE2-8529-9159E1A4884A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Box 3">
              <a:extLst>
                <a:ext uri="{FF2B5EF4-FFF2-40B4-BE49-F238E27FC236}">
                  <a16:creationId xmlns="" xmlns:a16="http://schemas.microsoft.com/office/drawing/2014/main" id="{888E0515-73E4-45A4-A6C1-375D3683333B}"/>
                </a:ext>
              </a:extLst>
            </p:cNvPr>
            <p:cNvSpPr txBox="1"/>
            <p:nvPr/>
          </p:nvSpPr>
          <p:spPr>
            <a:xfrm>
              <a:off x="743341" y="4939482"/>
              <a:ext cx="5205574" cy="1818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Tìm hiểu về người khuyết tật để có sự đóng cảm với họ.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9" name="Group 1">
            <a:extLst>
              <a:ext uri="{FF2B5EF4-FFF2-40B4-BE49-F238E27FC236}">
                <a16:creationId xmlns="" xmlns:a16="http://schemas.microsoft.com/office/drawing/2014/main" id="{66A53972-DD27-484D-8372-40C658A7050B}"/>
              </a:ext>
            </a:extLst>
          </p:cNvPr>
          <p:cNvGrpSpPr/>
          <p:nvPr/>
        </p:nvGrpSpPr>
        <p:grpSpPr>
          <a:xfrm>
            <a:off x="1095375" y="2590799"/>
            <a:ext cx="4991100" cy="884231"/>
            <a:chOff x="674228" y="4862098"/>
            <a:chExt cx="5343799" cy="1285371"/>
          </a:xfrm>
        </p:grpSpPr>
        <p:sp>
          <p:nvSpPr>
            <p:cNvPr id="20" name="Rectangle: Rounded Corners 2">
              <a:extLst>
                <a:ext uri="{FF2B5EF4-FFF2-40B4-BE49-F238E27FC236}">
                  <a16:creationId xmlns="" xmlns:a16="http://schemas.microsoft.com/office/drawing/2014/main" id="{06112A85-A6A5-45A5-BDD5-734C3D306DDD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TextBox 3">
              <a:extLst>
                <a:ext uri="{FF2B5EF4-FFF2-40B4-BE49-F238E27FC236}">
                  <a16:creationId xmlns="" xmlns:a16="http://schemas.microsoft.com/office/drawing/2014/main" id="{7CB18923-5F3E-4F04-A718-062496B4CB74}"/>
                </a:ext>
              </a:extLst>
            </p:cNvPr>
            <p:cNvSpPr txBox="1"/>
            <p:nvPr/>
          </p:nvSpPr>
          <p:spPr>
            <a:xfrm>
              <a:off x="743341" y="4939482"/>
              <a:ext cx="5205574" cy="12079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Học cách giao tiếp và ứng xử với người khuyết tật.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2" name="Group 1">
            <a:extLst>
              <a:ext uri="{FF2B5EF4-FFF2-40B4-BE49-F238E27FC236}">
                <a16:creationId xmlns="" xmlns:a16="http://schemas.microsoft.com/office/drawing/2014/main" id="{D3AD9456-35AE-44D0-981D-614C296E6EDB}"/>
              </a:ext>
            </a:extLst>
          </p:cNvPr>
          <p:cNvGrpSpPr/>
          <p:nvPr/>
        </p:nvGrpSpPr>
        <p:grpSpPr>
          <a:xfrm>
            <a:off x="647700" y="3629024"/>
            <a:ext cx="5762624" cy="1253563"/>
            <a:chOff x="674228" y="4862098"/>
            <a:chExt cx="5343799" cy="1822254"/>
          </a:xfrm>
        </p:grpSpPr>
        <p:sp>
          <p:nvSpPr>
            <p:cNvPr id="23" name="Rectangle: Rounded Corners 2">
              <a:extLst>
                <a:ext uri="{FF2B5EF4-FFF2-40B4-BE49-F238E27FC236}">
                  <a16:creationId xmlns="" xmlns:a16="http://schemas.microsoft.com/office/drawing/2014/main" id="{48BD5805-00C9-45AC-A3E1-01DCCE3BE47E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TextBox 3">
              <a:extLst>
                <a:ext uri="{FF2B5EF4-FFF2-40B4-BE49-F238E27FC236}">
                  <a16:creationId xmlns="" xmlns:a16="http://schemas.microsoft.com/office/drawing/2014/main" id="{1B7ED7E7-1023-4C07-A325-CEC82F373595}"/>
                </a:ext>
              </a:extLst>
            </p:cNvPr>
            <p:cNvSpPr txBox="1"/>
            <p:nvPr/>
          </p:nvSpPr>
          <p:spPr>
            <a:xfrm>
              <a:off x="743341" y="4939482"/>
              <a:ext cx="5205574" cy="1744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Lựa chọn những việc có thể làm để giúp đỡ người khuyết tật mà em biết.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25" name="Hộp Văn bản 2">
            <a:extLst>
              <a:ext uri="{FF2B5EF4-FFF2-40B4-BE49-F238E27FC236}">
                <a16:creationId xmlns="" xmlns:a16="http://schemas.microsoft.com/office/drawing/2014/main" id="{288B6BAC-4DEC-4D03-ACEB-EA5EE5DCDCF2}"/>
              </a:ext>
            </a:extLst>
          </p:cNvPr>
          <p:cNvSpPr txBox="1"/>
          <p:nvPr/>
        </p:nvSpPr>
        <p:spPr>
          <a:xfrm>
            <a:off x="3392556" y="2102"/>
            <a:ext cx="4121427" cy="686574"/>
          </a:xfrm>
          <a:prstGeom prst="roundRect">
            <a:avLst>
              <a:gd name="adj" fmla="val 26613"/>
            </a:avLst>
          </a:prstGeom>
          <a:solidFill>
            <a:srgbClr val="FFFF00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lvl="0" algn="ctr"/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C. LUYỆN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 TẬP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 (Đầu đề)"/>
              <a:ea typeface="#9Slide03 IcielSamsung Sharp Bo" pitchFamily="2" charset="-93"/>
              <a:cs typeface="#9Slide03 IcielSamsung Sharp Bo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4140407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5" grpId="0" animBg="1"/>
    </p:bldLst>
  </p:timing>
</p:sld>
</file>

<file path=ppt/theme/theme1.xml><?xml version="1.0" encoding="utf-8"?>
<a:theme xmlns:a="http://schemas.openxmlformats.org/drawingml/2006/main" name="sác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-Calibri">
      <a:majorFont>
        <a:latin typeface="Cambria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sách" id="{877BFAE7-21A5-4197-A330-878F80FA6E6A}" vid="{8B9D040D-035C-49CE-B0ED-971D8B153DE6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</TotalTime>
  <Words>276</Words>
  <Application>Microsoft Office PowerPoint</Application>
  <PresentationFormat>Custom</PresentationFormat>
  <Paragraphs>21</Paragraphs>
  <Slides>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5</vt:i4>
      </vt:variant>
    </vt:vector>
  </HeadingPairs>
  <TitlesOfParts>
    <vt:vector size="8" baseType="lpstr">
      <vt:lpstr>sách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Techsi.vn</cp:lastModifiedBy>
  <cp:revision>39</cp:revision>
  <dcterms:created xsi:type="dcterms:W3CDTF">2022-12-30T06:05:50Z</dcterms:created>
  <dcterms:modified xsi:type="dcterms:W3CDTF">2025-03-14T03:18:03Z</dcterms:modified>
</cp:coreProperties>
</file>