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27"/>
  </p:notesMasterIdLst>
  <p:sldIdLst>
    <p:sldId id="314" r:id="rId4"/>
    <p:sldId id="257" r:id="rId5"/>
    <p:sldId id="2642" r:id="rId6"/>
    <p:sldId id="372" r:id="rId7"/>
    <p:sldId id="373" r:id="rId8"/>
    <p:sldId id="374" r:id="rId9"/>
    <p:sldId id="375" r:id="rId10"/>
    <p:sldId id="281" r:id="rId11"/>
    <p:sldId id="288" r:id="rId12"/>
    <p:sldId id="2652" r:id="rId13"/>
    <p:sldId id="2654" r:id="rId14"/>
    <p:sldId id="2643" r:id="rId15"/>
    <p:sldId id="2644" r:id="rId16"/>
    <p:sldId id="2647" r:id="rId17"/>
    <p:sldId id="2648" r:id="rId18"/>
    <p:sldId id="2649" r:id="rId19"/>
    <p:sldId id="287" r:id="rId20"/>
    <p:sldId id="2641" r:id="rId21"/>
    <p:sldId id="2645" r:id="rId22"/>
    <p:sldId id="2655" r:id="rId23"/>
    <p:sldId id="2646" r:id="rId24"/>
    <p:sldId id="2656" r:id="rId25"/>
    <p:sldId id="29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0D442-3FC3-4EE7-BAAE-C9881F9E5BEC}" type="datetimeFigureOut">
              <a:rPr lang="en-US" smtClean="0"/>
              <a:t>11/03/2025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4-5DBF-434E-BA54-E6C954B73888}" type="slidenum">
              <a:rPr lang="en-US" smtClean="0"/>
              <a:t>‹#›</a:t>
            </a:fld>
            <a:endParaRPr lang="en-US"/>
          </a:p>
        </p:txBody>
      </p:sp>
    </p:spTree>
    <p:extLst>
      <p:ext uri="{BB962C8B-B14F-4D97-AF65-F5344CB8AC3E}">
        <p14:creationId xmlns:p14="http://schemas.microsoft.com/office/powerpoint/2010/main" val="2412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19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0256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5" name="页脚占位符 4">
            <a:extLst>
              <a:ext uri="{FF2B5EF4-FFF2-40B4-BE49-F238E27FC236}">
                <a16:creationId xmlns=""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449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5" name="页脚占位符 4">
            <a:extLst>
              <a:ext uri="{FF2B5EF4-FFF2-40B4-BE49-F238E27FC236}">
                <a16:creationId xmlns=""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8744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5" name="页脚占位符 4">
            <a:extLst>
              <a:ext uri="{FF2B5EF4-FFF2-40B4-BE49-F238E27FC236}">
                <a16:creationId xmlns=""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1062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217046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11/03/2025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0152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6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11/03/2025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114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11/03/2025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989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11/03/2025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3724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11/03/2025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7903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5" name="页脚占位符 4">
            <a:extLst>
              <a:ext uri="{FF2B5EF4-FFF2-40B4-BE49-F238E27FC236}">
                <a16:creationId xmlns=""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92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11/03/2025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32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413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175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139882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0896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0446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4700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412120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6351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42260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5" name="页脚占位符 4">
            <a:extLst>
              <a:ext uri="{FF2B5EF4-FFF2-40B4-BE49-F238E27FC236}">
                <a16:creationId xmlns=""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49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290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47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38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541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6" name="页脚占位符 5">
            <a:extLst>
              <a:ext uri="{FF2B5EF4-FFF2-40B4-BE49-F238E27FC236}">
                <a16:creationId xmlns=""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652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8" name="页脚占位符 7">
            <a:extLst>
              <a:ext uri="{FF2B5EF4-FFF2-40B4-BE49-F238E27FC236}">
                <a16:creationId xmlns=""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9098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4" name="页脚占位符 3">
            <a:extLst>
              <a:ext uri="{FF2B5EF4-FFF2-40B4-BE49-F238E27FC236}">
                <a16:creationId xmlns=""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968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3" name="页脚占位符 2">
            <a:extLst>
              <a:ext uri="{FF2B5EF4-FFF2-40B4-BE49-F238E27FC236}">
                <a16:creationId xmlns=""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6133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6" name="页脚占位符 5">
            <a:extLst>
              <a:ext uri="{FF2B5EF4-FFF2-40B4-BE49-F238E27FC236}">
                <a16:creationId xmlns=""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218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2025/3/11</a:t>
            </a:fld>
            <a:endParaRPr lang="zh-CN" altLang="en-US"/>
          </a:p>
        </p:txBody>
      </p:sp>
      <p:sp>
        <p:nvSpPr>
          <p:cNvPr id="6" name="页脚占位符 5">
            <a:extLst>
              <a:ext uri="{FF2B5EF4-FFF2-40B4-BE49-F238E27FC236}">
                <a16:creationId xmlns=""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53645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35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2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8815166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37.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Mặt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 xmlns:a16="http://schemas.microsoft.com/office/drawing/2014/main" id="{499F3318-AF4E-ECF7-F74D-6E6564AAD715}"/>
              </a:ext>
            </a:extLst>
          </p:cNvPr>
          <p:cNvPicPr>
            <a:picLocks noChangeAspect="1"/>
          </p:cNvPicPr>
          <p:nvPr/>
        </p:nvPicPr>
        <p:blipFill>
          <a:blip r:embed="rId3"/>
          <a:stretch>
            <a:fillRect/>
          </a:stretch>
        </p:blipFill>
        <p:spPr>
          <a:xfrm>
            <a:off x="857250" y="1409700"/>
            <a:ext cx="10591800" cy="1676400"/>
          </a:xfrm>
          <a:prstGeom prst="rect">
            <a:avLst/>
          </a:prstGeom>
        </p:spPr>
      </p:pic>
      <p:pic>
        <p:nvPicPr>
          <p:cNvPr id="9" name="Picture 8">
            <a:extLst>
              <a:ext uri="{FF2B5EF4-FFF2-40B4-BE49-F238E27FC236}">
                <a16:creationId xmlns="" xmlns:a16="http://schemas.microsoft.com/office/drawing/2014/main" id="{7223198E-9D8C-9005-2EDC-D646CF61A31C}"/>
              </a:ext>
            </a:extLst>
          </p:cNvPr>
          <p:cNvPicPr>
            <a:picLocks noChangeAspect="1"/>
          </p:cNvPicPr>
          <p:nvPr/>
        </p:nvPicPr>
        <p:blipFill>
          <a:blip r:embed="rId4"/>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 xmlns:a16="http://schemas.microsoft.com/office/drawing/2014/main" id="{049460D9-7090-4CF1-7B9B-FEE4896FD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5518C898-5FA9-DF6D-9A2C-3A25F15D11EF}"/>
              </a:ext>
            </a:extLst>
          </p:cNvPr>
          <p:cNvPicPr>
            <a:picLocks noChangeAspect="1"/>
          </p:cNvPicPr>
          <p:nvPr/>
        </p:nvPicPr>
        <p:blipFill>
          <a:blip r:embed="rId4"/>
          <a:stretch>
            <a:fillRect/>
          </a:stretch>
        </p:blipFill>
        <p:spPr>
          <a:xfrm>
            <a:off x="395287" y="1400175"/>
            <a:ext cx="3626304" cy="1562100"/>
          </a:xfrm>
          <a:prstGeom prst="rect">
            <a:avLst/>
          </a:prstGeom>
        </p:spPr>
      </p:pic>
      <p:sp>
        <p:nvSpPr>
          <p:cNvPr id="10" name="TextBox 9">
            <a:extLst>
              <a:ext uri="{FF2B5EF4-FFF2-40B4-BE49-F238E27FC236}">
                <a16:creationId xmlns=""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máy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 xmlns:a16="http://schemas.microsoft.com/office/drawing/2014/main" id="{B93D15FB-5E3F-89B8-91E0-7725530D2A65}"/>
              </a:ext>
            </a:extLst>
          </p:cNvPr>
          <p:cNvPicPr>
            <a:picLocks noChangeAspect="1"/>
          </p:cNvPicPr>
          <p:nvPr/>
        </p:nvPicPr>
        <p:blipFill>
          <a:blip r:embed="rId5"/>
          <a:stretch>
            <a:fillRect/>
          </a:stretch>
        </p:blipFill>
        <p:spPr>
          <a:xfrm>
            <a:off x="8143874" y="723899"/>
            <a:ext cx="3228975" cy="3228975"/>
          </a:xfrm>
          <a:prstGeom prst="rect">
            <a:avLst/>
          </a:prstGeom>
        </p:spPr>
      </p:pic>
      <p:sp>
        <p:nvSpPr>
          <p:cNvPr id="13" name="TextBox 12">
            <a:extLst>
              <a:ext uri="{FF2B5EF4-FFF2-40B4-BE49-F238E27FC236}">
                <a16:creationId xmlns=""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 xmlns:a16="http://schemas.microsoft.com/office/drawing/2014/main" id="{AD501057-754F-3F84-3518-1F1353647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 xmlns:a16="http://schemas.microsoft.com/office/drawing/2014/main" id="{EC56F31F-8DAB-918C-A17E-C8F86706A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 xmlns:a16="http://schemas.microsoft.com/office/drawing/2014/main" id="{4A2ACCBC-CDFB-E1D0-6D61-82C44ED2E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 xmlns:a16="http://schemas.microsoft.com/office/drawing/2014/main" id="{6E703B70-3ECA-FE7B-EE38-7C0A4A4C9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 xmlns:a16="http://schemas.microsoft.com/office/drawing/2014/main" id="{86CC3ED1-19EC-68A3-12F1-D053AE0AF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 xmlns:a16="http://schemas.microsoft.com/office/drawing/2014/main" id="{65E7F39F-74F5-46E8-9DFB-2F5FDA652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hòa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chủ</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dung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Hồ</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mệnh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seri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2" name="Picture 11">
            <a:extLst>
              <a:ext uri="{FF2B5EF4-FFF2-40B4-BE49-F238E27FC236}">
                <a16:creationId xmlns="" xmlns:a16="http://schemas.microsoft.com/office/drawing/2014/main" id="{109DB2B4-2AB9-B08C-7074-CA882A5F4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 xmlns:a16="http://schemas.microsoft.com/office/drawing/2014/main" id="{D752DD7A-0720-481E-8BA9-D561DCAEA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 xmlns:a16="http://schemas.microsoft.com/office/drawing/2014/main" id="{B3787804-9530-FF8E-0080-539A757A0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 xmlns:a16="http://schemas.microsoft.com/office/drawing/2014/main" id="{260FB8DC-000A-222F-6D24-9E763E5F86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 xmlns:a16="http://schemas.microsoft.com/office/drawing/2014/main" id="{B4B85F62-23DA-C435-D227-2F3C3E2F4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 xmlns:a16="http://schemas.microsoft.com/office/drawing/2014/main" id="{B4631E44-9B3D-DBDC-23F3-07E37F9C7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 xmlns:a16="http://schemas.microsoft.com/office/drawing/2014/main" id="{2D227D2B-2DF7-01DB-1776-1D4B4375A7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 xmlns:a16="http://schemas.microsoft.com/office/drawing/2014/main" id="{B0E43989-B66B-583F-6F31-664BA8F07347}"/>
              </a:ext>
            </a:extLst>
          </p:cNvPr>
          <p:cNvPicPr>
            <a:picLocks noChangeAspect="1"/>
          </p:cNvPicPr>
          <p:nvPr/>
        </p:nvPicPr>
        <p:blipFill>
          <a:blip r:embed="rId10"/>
          <a:stretch>
            <a:fillRect/>
          </a:stretch>
        </p:blipFill>
        <p:spPr>
          <a:xfrm>
            <a:off x="9676295" y="1838325"/>
            <a:ext cx="2415692" cy="1042987"/>
          </a:xfrm>
          <a:prstGeom prst="rect">
            <a:avLst/>
          </a:prstGeom>
        </p:spPr>
      </p:pic>
      <p:pic>
        <p:nvPicPr>
          <p:cNvPr id="26" name="Picture 25">
            <a:extLst>
              <a:ext uri="{FF2B5EF4-FFF2-40B4-BE49-F238E27FC236}">
                <a16:creationId xmlns="" xmlns:a16="http://schemas.microsoft.com/office/drawing/2014/main" id="{64351E37-840B-FFC7-ABFD-61AA6E925041}"/>
              </a:ext>
            </a:extLst>
          </p:cNvPr>
          <p:cNvPicPr>
            <a:picLocks noChangeAspect="1"/>
          </p:cNvPicPr>
          <p:nvPr/>
        </p:nvPicPr>
        <p:blipFill>
          <a:blip r:embed="rId11"/>
          <a:stretch>
            <a:fillRect/>
          </a:stretch>
        </p:blipFill>
        <p:spPr>
          <a:xfrm>
            <a:off x="7454792" y="4229100"/>
            <a:ext cx="2360720" cy="1095374"/>
          </a:xfrm>
          <a:prstGeom prst="rect">
            <a:avLst/>
          </a:prstGeom>
        </p:spPr>
      </p:pic>
      <p:pic>
        <p:nvPicPr>
          <p:cNvPr id="28" name="Picture 27">
            <a:extLst>
              <a:ext uri="{FF2B5EF4-FFF2-40B4-BE49-F238E27FC236}">
                <a16:creationId xmlns="" xmlns:a16="http://schemas.microsoft.com/office/drawing/2014/main" id="{EDD83D7C-22AB-CB68-DBA6-2B3BFEDAEA5D}"/>
              </a:ext>
            </a:extLst>
          </p:cNvPr>
          <p:cNvPicPr>
            <a:picLocks noChangeAspect="1"/>
          </p:cNvPicPr>
          <p:nvPr/>
        </p:nvPicPr>
        <p:blipFill>
          <a:blip r:embed="rId12"/>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 xmlns:a16="http://schemas.microsoft.com/office/drawing/2014/main" id="{5B78AF69-59AD-68A9-060F-8D02CA50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 xmlns:a16="http://schemas.microsoft.com/office/drawing/2014/main" id="{79CBD7A8-547F-E469-BDA0-26CE45F5E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 xmlns:a16="http://schemas.microsoft.com/office/drawing/2014/main" id="{53417D1B-48D6-5E20-8281-665A5E0B2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Chùa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a:t>
            </a:r>
          </a:p>
        </p:txBody>
      </p:sp>
      <p:sp>
        <p:nvSpPr>
          <p:cNvPr id="19" name="TextBox 18">
            <a:extLst>
              <a:ext uri="{FF2B5EF4-FFF2-40B4-BE49-F238E27FC236}">
                <a16:creationId xmlns=""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Nghênh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Lương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miếu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Tử</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Nội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 xmlns:a16="http://schemas.microsoft.com/office/drawing/2014/main" id="{07992934-64D7-4C94-A7E1-21AA68253B63}"/>
                </a:ext>
              </a:extLst>
            </p:cNvPr>
            <p:cNvPicPr>
              <a:picLocks noChangeAspect="1"/>
            </p:cNvPicPr>
            <p:nvPr/>
          </p:nvPicPr>
          <p:blipFill>
            <a:blip r:embed="rId3"/>
            <a:stretch>
              <a:fillRect/>
            </a:stretch>
          </p:blipFill>
          <p:spPr>
            <a:xfrm>
              <a:off x="806341" y="1600199"/>
              <a:ext cx="3592403" cy="1666875"/>
            </a:xfrm>
            <a:prstGeom prst="rect">
              <a:avLst/>
            </a:prstGeom>
          </p:spPr>
        </p:pic>
        <p:pic>
          <p:nvPicPr>
            <p:cNvPr id="8" name="Picture 7">
              <a:extLst>
                <a:ext uri="{FF2B5EF4-FFF2-40B4-BE49-F238E27FC236}">
                  <a16:creationId xmlns="" xmlns:a16="http://schemas.microsoft.com/office/drawing/2014/main" id="{EFCA9886-34C5-2631-E982-30236F26C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 xmlns:a16="http://schemas.microsoft.com/office/drawing/2014/main" id="{B1EFDD9F-CE16-CE4A-9F0A-FCE15403736A}"/>
                </a:ext>
              </a:extLst>
            </p:cNvPr>
            <p:cNvPicPr>
              <a:picLocks noChangeAspect="1"/>
            </p:cNvPicPr>
            <p:nvPr/>
          </p:nvPicPr>
          <p:blipFill>
            <a:blip r:embed="rId5"/>
            <a:stretch>
              <a:fillRect/>
            </a:stretch>
          </p:blipFill>
          <p:spPr>
            <a:xfrm>
              <a:off x="6375473" y="1200148"/>
              <a:ext cx="3754745" cy="1752601"/>
            </a:xfrm>
            <a:prstGeom prst="rect">
              <a:avLst/>
            </a:prstGeom>
          </p:spPr>
        </p:pic>
        <p:pic>
          <p:nvPicPr>
            <p:cNvPr id="12" name="Picture 11">
              <a:extLst>
                <a:ext uri="{FF2B5EF4-FFF2-40B4-BE49-F238E27FC236}">
                  <a16:creationId xmlns="" xmlns:a16="http://schemas.microsoft.com/office/drawing/2014/main" id="{CC22E46C-354B-D27E-7D95-CE2AD35BE9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Vịnh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Long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Làng Sen, Nam Đàn, Nghệ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0680A3C-0148-4B24-CDF2-7459A231246C}"/>
              </a:ext>
            </a:extLst>
          </p:cNvPr>
          <p:cNvPicPr>
            <a:picLocks noChangeAspect="1"/>
          </p:cNvPicPr>
          <p:nvPr/>
        </p:nvPicPr>
        <p:blipFill>
          <a:blip r:embed="rId3"/>
          <a:stretch>
            <a:fillRect/>
          </a:stretch>
        </p:blipFill>
        <p:spPr>
          <a:xfrm>
            <a:off x="3354384" y="151173"/>
            <a:ext cx="7407282" cy="1926503"/>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09575"/>
            <a:ext cx="11553825" cy="6105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742951" y="561975"/>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400176" y="626396"/>
            <a:ext cx="685799" cy="52612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libri"/>
                <a:ea typeface="+mn-ea"/>
                <a:cs typeface="+mn-cs"/>
              </a:rPr>
              <a:t>Số</a:t>
            </a:r>
            <a:endParaRPr kumimoji="0" lang="vi-VN" sz="33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CB5D4522-388F-B3B4-272D-847B564CC373}"/>
              </a:ext>
            </a:extLst>
          </p:cNvPr>
          <p:cNvPicPr>
            <a:picLocks noChangeAspect="1"/>
          </p:cNvPicPr>
          <p:nvPr/>
        </p:nvPicPr>
        <p:blipFill>
          <a:blip r:embed="rId3"/>
          <a:stretch>
            <a:fillRect/>
          </a:stretch>
        </p:blipFill>
        <p:spPr>
          <a:xfrm>
            <a:off x="1142999" y="2134942"/>
            <a:ext cx="9934575" cy="3994395"/>
          </a:xfrm>
          <a:prstGeom prst="rect">
            <a:avLst/>
          </a:prstGeom>
        </p:spPr>
      </p:pic>
      <p:sp>
        <p:nvSpPr>
          <p:cNvPr id="8" name="TextBox 7">
            <a:extLst>
              <a:ext uri="{FF2B5EF4-FFF2-40B4-BE49-F238E27FC236}">
                <a16:creationId xmlns="" xmlns:a16="http://schemas.microsoft.com/office/drawing/2014/main" id="{EE2388DD-6D2F-6918-762A-E461187146C8}"/>
              </a:ext>
            </a:extLst>
          </p:cNvPr>
          <p:cNvSpPr txBox="1"/>
          <p:nvPr/>
        </p:nvSpPr>
        <p:spPr>
          <a:xfrm>
            <a:off x="484742" y="1303945"/>
            <a:ext cx="6169446" cy="830997"/>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50 000 + 20 000 + 10 000 + 10 000 + 5 000 = </a:t>
            </a:r>
            <a:r>
              <a:rPr lang="en-US" sz="2400" b="1" dirty="0" smtClean="0">
                <a:solidFill>
                  <a:srgbClr val="FF0000"/>
                </a:solidFill>
                <a:latin typeface="Calibri" panose="020F0502020204030204" pitchFamily="34" charset="0"/>
                <a:cs typeface="Calibri" panose="020F0502020204030204" pitchFamily="34" charset="0"/>
              </a:rPr>
              <a:t>   95 </a:t>
            </a:r>
            <a:r>
              <a:rPr lang="en-US" sz="2400" b="1" dirty="0">
                <a:solidFill>
                  <a:srgbClr val="FF0000"/>
                </a:solidFill>
                <a:latin typeface="Calibri" panose="020F0502020204030204" pitchFamily="34" charset="0"/>
                <a:cs typeface="Calibri" panose="020F0502020204030204" pitchFamily="34" charset="0"/>
              </a:rPr>
              <a:t>000</a:t>
            </a:r>
          </a:p>
        </p:txBody>
      </p:sp>
      <p:sp>
        <p:nvSpPr>
          <p:cNvPr id="10" name="Rectangle: Rounded Corners 9">
            <a:extLst>
              <a:ext uri="{FF2B5EF4-FFF2-40B4-BE49-F238E27FC236}">
                <a16:creationId xmlns="" xmlns:a16="http://schemas.microsoft.com/office/drawing/2014/main" id="{7ACCBB3E-B760-F4F1-4662-AC492A753AB6}"/>
              </a:ext>
            </a:extLst>
          </p:cNvPr>
          <p:cNvSpPr/>
          <p:nvPr/>
        </p:nvSpPr>
        <p:spPr>
          <a:xfrm>
            <a:off x="2800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95 000</a:t>
            </a:r>
          </a:p>
        </p:txBody>
      </p:sp>
      <p:sp>
        <p:nvSpPr>
          <p:cNvPr id="12" name="TextBox 11">
            <a:extLst>
              <a:ext uri="{FF2B5EF4-FFF2-40B4-BE49-F238E27FC236}">
                <a16:creationId xmlns="" xmlns:a16="http://schemas.microsoft.com/office/drawing/2014/main" id="{2B8393D5-4906-0283-D441-C4227CA471B9}"/>
              </a:ext>
            </a:extLst>
          </p:cNvPr>
          <p:cNvSpPr txBox="1"/>
          <p:nvPr/>
        </p:nvSpPr>
        <p:spPr>
          <a:xfrm>
            <a:off x="6296025" y="650036"/>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10 000 x 3 + 5 000 + 2 000 + 1000 = 38 000</a:t>
            </a:r>
          </a:p>
        </p:txBody>
      </p:sp>
      <p:sp>
        <p:nvSpPr>
          <p:cNvPr id="13" name="Rectangle: Rounded Corners 12">
            <a:extLst>
              <a:ext uri="{FF2B5EF4-FFF2-40B4-BE49-F238E27FC236}">
                <a16:creationId xmlns="" xmlns:a16="http://schemas.microsoft.com/office/drawing/2014/main" id="{6CBBBFFA-66F7-D2CF-A113-CD6B60618C16}"/>
              </a:ext>
            </a:extLst>
          </p:cNvPr>
          <p:cNvSpPr/>
          <p:nvPr/>
        </p:nvSpPr>
        <p:spPr>
          <a:xfrm>
            <a:off x="7753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38 000</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a) Chọn hai đồ vật em muốn mua ở hình dưới đây rồi tính số tiền phải trả.</a:t>
            </a:r>
          </a:p>
        </p:txBody>
      </p:sp>
      <p:pic>
        <p:nvPicPr>
          <p:cNvPr id="7" name="Picture 6">
            <a:extLst>
              <a:ext uri="{FF2B5EF4-FFF2-40B4-BE49-F238E27FC236}">
                <a16:creationId xmlns="" xmlns:a16="http://schemas.microsoft.com/office/drawing/2014/main" id="{5AF5562A-04DF-BB91-4E05-7B5E56E612CE}"/>
              </a:ext>
            </a:extLst>
          </p:cNvPr>
          <p:cNvPicPr>
            <a:picLocks noChangeAspect="1"/>
          </p:cNvPicPr>
          <p:nvPr/>
        </p:nvPicPr>
        <p:blipFill>
          <a:blip r:embed="rId3"/>
          <a:stretch>
            <a:fillRect/>
          </a:stretch>
        </p:blipFill>
        <p:spPr>
          <a:xfrm>
            <a:off x="1228725" y="1799671"/>
            <a:ext cx="10534650" cy="2420213"/>
          </a:xfrm>
          <a:prstGeom prst="rect">
            <a:avLst/>
          </a:prstGeom>
        </p:spPr>
      </p:pic>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762A806-C282-477F-A95D-823999320212}"/>
              </a:ext>
            </a:extLst>
          </p:cNvPr>
          <p:cNvPicPr>
            <a:picLocks noChangeAspect="1"/>
          </p:cNvPicPr>
          <p:nvPr/>
        </p:nvPicPr>
        <p:blipFill>
          <a:blip r:embed="rId3"/>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b) Tuấn có 100 000 đồng. Tuấn mua 1 bút mực, 1 thước kẻ và 1 hộp bút ở hình trên. Hỏi Tuấn còn lại bao nhiêu tiền?</a:t>
            </a:r>
          </a:p>
        </p:txBody>
      </p:sp>
      <p:pic>
        <p:nvPicPr>
          <p:cNvPr id="7" name="Picture 6">
            <a:extLst>
              <a:ext uri="{FF2B5EF4-FFF2-40B4-BE49-F238E27FC236}">
                <a16:creationId xmlns="" xmlns:a16="http://schemas.microsoft.com/office/drawing/2014/main" id="{5AF5562A-04DF-BB91-4E05-7B5E56E612CE}"/>
              </a:ext>
            </a:extLst>
          </p:cNvPr>
          <p:cNvPicPr>
            <a:picLocks noChangeAspect="1"/>
          </p:cNvPicPr>
          <p:nvPr/>
        </p:nvPicPr>
        <p:blipFill>
          <a:blip r:embed="rId3"/>
          <a:stretch>
            <a:fillRect/>
          </a:stretch>
        </p:blipFill>
        <p:spPr>
          <a:xfrm>
            <a:off x="1333500" y="1561547"/>
            <a:ext cx="9296400" cy="2135740"/>
          </a:xfrm>
          <a:prstGeom prst="rect">
            <a:avLst/>
          </a:prstGeom>
        </p:spPr>
      </p:pic>
      <p:sp>
        <p:nvSpPr>
          <p:cNvPr id="18" name="TextBox 17">
            <a:extLst>
              <a:ext uri="{FF2B5EF4-FFF2-40B4-BE49-F238E27FC236}">
                <a16:creationId xmlns="" xmlns:a16="http://schemas.microsoft.com/office/drawing/2014/main" id="{BF41ACB8-5F15-57FA-B152-8013F9BD6FD9}"/>
              </a:ext>
            </a:extLst>
          </p:cNvPr>
          <p:cNvSpPr txBox="1"/>
          <p:nvPr/>
        </p:nvSpPr>
        <p:spPr>
          <a:xfrm>
            <a:off x="1314450" y="3971925"/>
            <a:ext cx="9829800" cy="2308324"/>
          </a:xfrm>
          <a:prstGeom prst="rect">
            <a:avLst/>
          </a:prstGeom>
          <a:noFill/>
        </p:spPr>
        <p:txBody>
          <a:bodyPr wrap="square" rtlCol="0">
            <a:spAutoFit/>
          </a:bodyPr>
          <a:lstStyle/>
          <a:p>
            <a:pPr algn="ctr"/>
            <a:r>
              <a:rPr lang="en-US" sz="2400" b="1" dirty="0" err="1">
                <a:solidFill>
                  <a:srgbClr val="FF0000"/>
                </a:solidFill>
                <a:latin typeface="Calibri" panose="020F0502020204030204" pitchFamily="34" charset="0"/>
                <a:cs typeface="Calibri" panose="020F0502020204030204" pitchFamily="34" charset="0"/>
              </a:rPr>
              <a:t>Bài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giải</a:t>
            </a:r>
            <a:r>
              <a:rPr lang="en-US" sz="2400" b="1" dirty="0">
                <a:solidFill>
                  <a:srgbClr val="FF0000"/>
                </a:solidFill>
                <a:latin typeface="Calibri" panose="020F0502020204030204" pitchFamily="34" charset="0"/>
                <a:cs typeface="Calibri" panose="020F0502020204030204" pitchFamily="34" charset="0"/>
              </a:rPr>
              <a:t>:</a:t>
            </a:r>
          </a:p>
          <a:p>
            <a:pPr algn="ctr"/>
            <a:r>
              <a:rPr lang="vi-VN" sz="2400" b="1" dirty="0">
                <a:solidFill>
                  <a:srgbClr val="FF0000"/>
                </a:solidFill>
                <a:latin typeface="Calibri" panose="020F0502020204030204" pitchFamily="34" charset="0"/>
                <a:cs typeface="Calibri" panose="020F0502020204030204" pitchFamily="34" charset="0"/>
              </a:rPr>
              <a:t>Tổng số tiền Tuấn mua bút mực, thước kẻ và hộp bút là</a:t>
            </a:r>
            <a:r>
              <a:rPr lang="en-US" sz="2400" b="1" dirty="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a:p>
            <a:pPr algn="ctr"/>
            <a:r>
              <a:rPr lang="vi-VN" sz="2400" b="1" dirty="0">
                <a:solidFill>
                  <a:srgbClr val="FF0000"/>
                </a:solidFill>
                <a:latin typeface="Calibri" panose="020F0502020204030204" pitchFamily="34" charset="0"/>
                <a:cs typeface="Calibri" panose="020F0502020204030204" pitchFamily="34" charset="0"/>
              </a:rPr>
              <a:t>       12 000 + 8 000 + 28 000 = 48 000 (đồng)</a:t>
            </a:r>
          </a:p>
          <a:p>
            <a:pPr algn="ctr"/>
            <a:r>
              <a:rPr lang="vi-VN" sz="2400" b="1" dirty="0">
                <a:solidFill>
                  <a:srgbClr val="FF0000"/>
                </a:solidFill>
                <a:latin typeface="Calibri" panose="020F0502020204030204" pitchFamily="34" charset="0"/>
                <a:cs typeface="Calibri" panose="020F0502020204030204" pitchFamily="34" charset="0"/>
              </a:rPr>
              <a:t>Vậy số tiền còn lại của Tuấn là</a:t>
            </a:r>
          </a:p>
          <a:p>
            <a:pPr algn="ctr"/>
            <a:r>
              <a:rPr lang="vi-VN" sz="2400" b="1" dirty="0">
                <a:solidFill>
                  <a:srgbClr val="FF0000"/>
                </a:solidFill>
                <a:latin typeface="Calibri" panose="020F0502020204030204" pitchFamily="34" charset="0"/>
                <a:cs typeface="Calibri" panose="020F0502020204030204" pitchFamily="34" charset="0"/>
              </a:rPr>
              <a:t>       100 000 – 48 000 = 52 000 (đồng)</a:t>
            </a:r>
          </a:p>
          <a:p>
            <a:pPr algn="ctr"/>
            <a:r>
              <a:rPr lang="vi-VN" sz="2400" b="1" dirty="0">
                <a:solidFill>
                  <a:srgbClr val="FF0000"/>
                </a:solidFill>
                <a:latin typeface="Calibri" panose="020F0502020204030204" pitchFamily="34" charset="0"/>
                <a:cs typeface="Calibri" panose="020F0502020204030204" pitchFamily="34" charset="0"/>
              </a:rPr>
              <a:t>                                   Đáp số: 52 000 đồng</a:t>
            </a:r>
          </a:p>
        </p:txBody>
      </p:sp>
    </p:spTree>
    <p:extLst>
      <p:ext uri="{BB962C8B-B14F-4D97-AF65-F5344CB8AC3E}">
        <p14:creationId xmlns:p14="http://schemas.microsoft.com/office/powerpoint/2010/main" val="111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228725" y="43589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libri"/>
              </a:rPr>
              <a:t>Quan sát hình vẽ, trả lời các câu hỏi:</a:t>
            </a:r>
          </a:p>
        </p:txBody>
      </p:sp>
      <p:pic>
        <p:nvPicPr>
          <p:cNvPr id="6" name="Picture 5">
            <a:extLst>
              <a:ext uri="{FF2B5EF4-FFF2-40B4-BE49-F238E27FC236}">
                <a16:creationId xmlns="" xmlns:a16="http://schemas.microsoft.com/office/drawing/2014/main" id="{C2CC9243-0672-6F13-B462-E2845C489984}"/>
              </a:ext>
            </a:extLst>
          </p:cNvPr>
          <p:cNvPicPr>
            <a:picLocks noChangeAspect="1"/>
          </p:cNvPicPr>
          <p:nvPr/>
        </p:nvPicPr>
        <p:blipFill>
          <a:blip r:embed="rId3"/>
          <a:stretch>
            <a:fillRect/>
          </a:stretch>
        </p:blipFill>
        <p:spPr>
          <a:xfrm>
            <a:off x="990599" y="1246568"/>
            <a:ext cx="10010775" cy="2277681"/>
          </a:xfrm>
          <a:prstGeom prst="rect">
            <a:avLst/>
          </a:prstGeom>
        </p:spPr>
      </p:pic>
      <p:sp>
        <p:nvSpPr>
          <p:cNvPr id="8" name="TextBox 7">
            <a:extLst>
              <a:ext uri="{FF2B5EF4-FFF2-40B4-BE49-F238E27FC236}">
                <a16:creationId xmlns="" xmlns:a16="http://schemas.microsoft.com/office/drawing/2014/main" id="{9C17E7D5-C4D7-3D8C-0665-753F116FB97A}"/>
              </a:ext>
            </a:extLst>
          </p:cNvPr>
          <p:cNvSpPr txBox="1"/>
          <p:nvPr/>
        </p:nvSpPr>
        <p:spPr>
          <a:xfrm>
            <a:off x="762001" y="3562350"/>
            <a:ext cx="10477500" cy="1015663"/>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a) Số tiền mua 1 quả dưa hấu nhiều hơn số tiền mua 1 khay táo là bao nhiêu?</a:t>
            </a:r>
          </a:p>
        </p:txBody>
      </p:sp>
      <p:sp>
        <p:nvSpPr>
          <p:cNvPr id="10" name="TextBox 9">
            <a:extLst>
              <a:ext uri="{FF2B5EF4-FFF2-40B4-BE49-F238E27FC236}">
                <a16:creationId xmlns="" xmlns:a16="http://schemas.microsoft.com/office/drawing/2014/main" id="{B827C032-5EE1-9D76-5773-5F39A8D74528}"/>
              </a:ext>
            </a:extLst>
          </p:cNvPr>
          <p:cNvSpPr txBox="1"/>
          <p:nvPr/>
        </p:nvSpPr>
        <p:spPr>
          <a:xfrm>
            <a:off x="1190625" y="4648200"/>
            <a:ext cx="10086975" cy="1815882"/>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giải</a:t>
            </a:r>
            <a:r>
              <a:rPr lang="en-US" sz="2800" b="1" dirty="0">
                <a:solidFill>
                  <a:srgbClr val="FF0000"/>
                </a:solidFill>
                <a:latin typeface="Calibri" panose="020F0502020204030204" pitchFamily="34" charset="0"/>
                <a:cs typeface="Calibri" panose="020F0502020204030204" pitchFamily="34" charset="0"/>
              </a:rPr>
              <a:t>:</a:t>
            </a:r>
          </a:p>
          <a:p>
            <a:pPr algn="ctr"/>
            <a:r>
              <a:rPr lang="vi-VN" sz="2800" b="1" dirty="0">
                <a:solidFill>
                  <a:srgbClr val="FF0000"/>
                </a:solidFill>
                <a:latin typeface="Calibri" panose="020F0502020204030204" pitchFamily="34" charset="0"/>
                <a:cs typeface="Calibri" panose="020F0502020204030204" pitchFamily="34" charset="0"/>
              </a:rPr>
              <a:t>Số tiền mua 1 quả dưa hấu nhiều hơn số tiền mua 1 khay táo là</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a:p>
            <a:pPr algn="ctr"/>
            <a:r>
              <a:rPr lang="vi-VN" sz="2800" b="1" dirty="0">
                <a:solidFill>
                  <a:srgbClr val="FF0000"/>
                </a:solidFill>
                <a:latin typeface="Calibri" panose="020F0502020204030204" pitchFamily="34" charset="0"/>
                <a:cs typeface="Calibri" panose="020F0502020204030204" pitchFamily="34" charset="0"/>
              </a:rPr>
              <a:t>                  49 000 – 39 000 = 10 000 </a:t>
            </a:r>
            <a:r>
              <a:rPr lang="vi-VN" sz="2800" b="1">
                <a:solidFill>
                  <a:srgbClr val="FF0000"/>
                </a:solidFill>
                <a:latin typeface="Calibri" panose="020F0502020204030204" pitchFamily="34" charset="0"/>
                <a:cs typeface="Calibri" panose="020F0502020204030204" pitchFamily="34" charset="0"/>
              </a:rPr>
              <a:t>(đồng</a:t>
            </a:r>
            <a:r>
              <a:rPr lang="en-US" sz="2800" b="1">
                <a:solidFill>
                  <a:srgbClr val="FF0000"/>
                </a:solidFill>
                <a:latin typeface="Calibri" panose="020F0502020204030204" pitchFamily="34" charset="0"/>
                <a:cs typeface="Calibri" panose="020F0502020204030204" pitchFamily="34" charset="0"/>
              </a:rPr>
              <a:t>)</a:t>
            </a:r>
          </a:p>
          <a:p>
            <a:pPr algn="ctr"/>
            <a:r>
              <a:rPr lang="en-US" sz="2800" b="1">
                <a:solidFill>
                  <a:srgbClr val="FF0000"/>
                </a:solidFill>
                <a:latin typeface="Calibri" panose="020F0502020204030204" pitchFamily="34" charset="0"/>
                <a:cs typeface="Calibri" panose="020F0502020204030204" pitchFamily="34" charset="0"/>
              </a:rPr>
              <a:t>                                                       Đáp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10 000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133350"/>
            <a:ext cx="11553825" cy="662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14351" y="2095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181100" y="7394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a:ea typeface="+mn-ea"/>
                <a:cs typeface="+mn-cs"/>
              </a:rPr>
              <a:t>Quan sát hình vẽ, trả lời các câu hỏi:</a:t>
            </a:r>
          </a:p>
        </p:txBody>
      </p:sp>
      <p:pic>
        <p:nvPicPr>
          <p:cNvPr id="6" name="Picture 5">
            <a:extLst>
              <a:ext uri="{FF2B5EF4-FFF2-40B4-BE49-F238E27FC236}">
                <a16:creationId xmlns="" xmlns:a16="http://schemas.microsoft.com/office/drawing/2014/main" id="{C2CC9243-0672-6F13-B462-E2845C489984}"/>
              </a:ext>
            </a:extLst>
          </p:cNvPr>
          <p:cNvPicPr>
            <a:picLocks noChangeAspect="1"/>
          </p:cNvPicPr>
          <p:nvPr/>
        </p:nvPicPr>
        <p:blipFill>
          <a:blip r:embed="rId3"/>
          <a:stretch>
            <a:fillRect/>
          </a:stretch>
        </p:blipFill>
        <p:spPr>
          <a:xfrm>
            <a:off x="1295399" y="808418"/>
            <a:ext cx="8705851" cy="1980781"/>
          </a:xfrm>
          <a:prstGeom prst="rect">
            <a:avLst/>
          </a:prstGeom>
        </p:spPr>
      </p:pic>
      <p:sp>
        <p:nvSpPr>
          <p:cNvPr id="8" name="TextBox 7">
            <a:extLst>
              <a:ext uri="{FF2B5EF4-FFF2-40B4-BE49-F238E27FC236}">
                <a16:creationId xmlns="" xmlns:a16="http://schemas.microsoft.com/office/drawing/2014/main" id="{9C17E7D5-C4D7-3D8C-0665-753F116FB97A}"/>
              </a:ext>
            </a:extLst>
          </p:cNvPr>
          <p:cNvSpPr txBox="1"/>
          <p:nvPr/>
        </p:nvSpPr>
        <p:spPr>
          <a:xfrm>
            <a:off x="457201" y="2714625"/>
            <a:ext cx="11306174" cy="1292662"/>
          </a:xfrm>
          <a:prstGeom prst="rect">
            <a:avLst/>
          </a:prstGeom>
          <a:noFill/>
        </p:spPr>
        <p:txBody>
          <a:bodyPr wrap="square" rtlCol="0">
            <a:spAutoFit/>
          </a:bodyPr>
          <a:lstStyle/>
          <a:p>
            <a:pPr lvl="0" algn="just"/>
            <a:r>
              <a:rPr lang="vi-VN" sz="2600" b="1" dirty="0">
                <a:solidFill>
                  <a:prstClr val="black"/>
                </a:solidFill>
                <a:latin typeface="Calibri" panose="020F0502020204030204" pitchFamily="34" charset="0"/>
                <a:cs typeface="Calibri" panose="020F0502020204030204" pitchFamily="34" charset="0"/>
              </a:rPr>
              <a:t>b) Cửa hàng đang có chương trình khuyến mãi giảm giá 5 000 đồng mỗi khay táo cho khách hàng mua từ 2 khay táo trở lên. Hỏi khi mua 2 khay táo theo chương trình khuyến mãi này, bác Hồng phải trả bao nhiêu tiền?</a:t>
            </a:r>
            <a:endParaRPr kumimoji="0" lang="vi-VN"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 xmlns:a16="http://schemas.microsoft.com/office/drawing/2014/main" id="{B827C032-5EE1-9D76-5773-5F39A8D74528}"/>
              </a:ext>
            </a:extLst>
          </p:cNvPr>
          <p:cNvSpPr txBox="1"/>
          <p:nvPr/>
        </p:nvSpPr>
        <p:spPr>
          <a:xfrm>
            <a:off x="1428750" y="4010025"/>
            <a:ext cx="9096375" cy="2677656"/>
          </a:xfrm>
          <a:prstGeom prst="rect">
            <a:avLst/>
          </a:prstGeom>
          <a:noFill/>
        </p:spPr>
        <p:txBody>
          <a:bodyPr wrap="square" rtlCol="0">
            <a:spAutoFit/>
          </a:bodyPr>
          <a:lstStyle/>
          <a:p>
            <a:pPr lvl="0" algn="ctr"/>
            <a:r>
              <a:rPr lang="vi-VN" sz="2800" b="1" dirty="0">
                <a:solidFill>
                  <a:srgbClr val="FF0000"/>
                </a:solidFill>
                <a:latin typeface="Calibri" panose="020F0502020204030204" pitchFamily="34" charset="0"/>
                <a:cs typeface="Calibri" panose="020F0502020204030204" pitchFamily="34" charset="0"/>
              </a:rPr>
              <a:t>Sau khi giảm 5000 đồng, giá của mỗi khay táo là</a:t>
            </a:r>
          </a:p>
          <a:p>
            <a:pPr lvl="0" algn="ctr"/>
            <a:r>
              <a:rPr lang="vi-VN" sz="2800" b="1" dirty="0">
                <a:solidFill>
                  <a:srgbClr val="FF0000"/>
                </a:solidFill>
                <a:latin typeface="Calibri" panose="020F0502020204030204" pitchFamily="34" charset="0"/>
                <a:cs typeface="Calibri" panose="020F0502020204030204" pitchFamily="34" charset="0"/>
              </a:rPr>
              <a:t>                  39 000 – 5000 = 34 000 (đồng)</a:t>
            </a:r>
          </a:p>
          <a:p>
            <a:pPr lvl="0" algn="ctr"/>
            <a:r>
              <a:rPr lang="vi-VN" sz="2800" b="1" dirty="0">
                <a:solidFill>
                  <a:srgbClr val="FF0000"/>
                </a:solidFill>
                <a:latin typeface="Calibri" panose="020F0502020204030204" pitchFamily="34" charset="0"/>
                <a:cs typeface="Calibri" panose="020F0502020204030204" pitchFamily="34" charset="0"/>
              </a:rPr>
              <a:t>Vậy số tiền bác Hồng phải trả khi mua 2 khay táo theo chương trình khuyến mãi là:</a:t>
            </a:r>
          </a:p>
          <a:p>
            <a:pPr lvl="0" algn="ctr"/>
            <a:r>
              <a:rPr lang="vi-VN" sz="2800" b="1" dirty="0">
                <a:solidFill>
                  <a:srgbClr val="FF0000"/>
                </a:solidFill>
                <a:latin typeface="Calibri" panose="020F0502020204030204" pitchFamily="34" charset="0"/>
                <a:cs typeface="Calibri" panose="020F0502020204030204" pitchFamily="34" charset="0"/>
              </a:rPr>
              <a:t>                  34 000 x 2 = 68 000 (đồng)</a:t>
            </a:r>
            <a:endParaRPr lang="en-US" sz="2800" b="1" dirty="0">
              <a:solidFill>
                <a:srgbClr val="FF0000"/>
              </a:solidFill>
              <a:latin typeface="Calibri" panose="020F0502020204030204" pitchFamily="34" charset="0"/>
              <a:cs typeface="Calibri" panose="020F0502020204030204" pitchFamily="34" charset="0"/>
            </a:endParaRPr>
          </a:p>
          <a:p>
            <a:pPr lvl="0"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68 000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11722D3-F983-6E84-2E6D-CA6D05835371}"/>
              </a:ext>
            </a:extLst>
          </p:cNvPr>
          <p:cNvPicPr>
            <a:picLocks noChangeAspect="1"/>
          </p:cNvPicPr>
          <p:nvPr/>
        </p:nvPicPr>
        <p:blipFill>
          <a:blip r:embed="rId3"/>
          <a:stretch>
            <a:fillRect/>
          </a:stretch>
        </p:blipFill>
        <p:spPr>
          <a:xfrm>
            <a:off x="2108143" y="1554704"/>
            <a:ext cx="7175614" cy="3615241"/>
          </a:xfrm>
          <a:prstGeom prst="rect">
            <a:avLst/>
          </a:prstGeom>
          <a:solidFill>
            <a:srgbClr val="FFFF00"/>
          </a:solidFill>
        </p:spPr>
      </p:pic>
    </p:spTree>
    <p:extLst>
      <p:ext uri="{BB962C8B-B14F-4D97-AF65-F5344CB8AC3E}">
        <p14:creationId xmlns:p14="http://schemas.microsoft.com/office/powerpoint/2010/main" val="672735013"/>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7" name="Title 2">
            <a:extLst>
              <a:ext uri="{FF2B5EF4-FFF2-40B4-BE49-F238E27FC236}">
                <a16:creationId xmlns=""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E3ADFF9-765A-3247-4D0F-F7EB42349719}"/>
              </a:ext>
            </a:extLst>
          </p:cNvPr>
          <p:cNvPicPr>
            <a:picLocks noChangeAspect="1"/>
          </p:cNvPicPr>
          <p:nvPr/>
        </p:nvPicPr>
        <p:blipFill rotWithShape="1">
          <a:blip r:embed="rId3"/>
          <a:srcRect b="37814"/>
          <a:stretch/>
        </p:blipFill>
        <p:spPr>
          <a:xfrm>
            <a:off x="4677091" y="1200836"/>
            <a:ext cx="3278189" cy="1476552"/>
          </a:xfrm>
          <a:prstGeom prst="rect">
            <a:avLst/>
          </a:prstGeom>
        </p:spPr>
      </p:pic>
      <p:pic>
        <p:nvPicPr>
          <p:cNvPr id="12" name="Picture 11">
            <a:extLst>
              <a:ext uri="{FF2B5EF4-FFF2-40B4-BE49-F238E27FC236}">
                <a16:creationId xmlns="" xmlns:a16="http://schemas.microsoft.com/office/drawing/2014/main" id="{C83BD5FD-D529-8A71-5F61-01DF29EE49E6}"/>
              </a:ext>
            </a:extLst>
          </p:cNvPr>
          <p:cNvPicPr>
            <a:picLocks noChangeAspect="1"/>
          </p:cNvPicPr>
          <p:nvPr/>
        </p:nvPicPr>
        <p:blipFill>
          <a:blip r:embed="rId4"/>
          <a:stretch>
            <a:fillRect/>
          </a:stretch>
        </p:blipFill>
        <p:spPr>
          <a:xfrm>
            <a:off x="1166193" y="2677388"/>
            <a:ext cx="10299983" cy="1259649"/>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37D4D2B-D8E4-AFB6-ADC2-263E5DC2483C}"/>
              </a:ext>
            </a:extLst>
          </p:cNvPr>
          <p:cNvPicPr>
            <a:picLocks noChangeAspect="1"/>
          </p:cNvPicPr>
          <p:nvPr/>
        </p:nvPicPr>
        <p:blipFill>
          <a:blip r:embed="rId3"/>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 xmlns:a16="http://schemas.microsoft.com/office/drawing/2014/main" id="{AD7134D1-3E5C-9AED-C4DF-DF49402F9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 xmlns:a16="http://schemas.microsoft.com/office/drawing/2014/main" id="{F6CAB8AB-942F-AB54-78BB-78AA3C8B9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742</Words>
  <Application>Microsoft Office PowerPoint</Application>
  <PresentationFormat>Custom</PresentationFormat>
  <Paragraphs>84</Paragraphs>
  <Slides>23</Slides>
  <Notes>21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主题​​</vt:lpstr>
      <vt:lpstr>FLOWERS 16X9</vt:lpstr>
      <vt:lpstr>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18</cp:revision>
  <dcterms:created xsi:type="dcterms:W3CDTF">2023-02-17T12:46:41Z</dcterms:created>
  <dcterms:modified xsi:type="dcterms:W3CDTF">2025-03-11T03:49:14Z</dcterms:modified>
</cp:coreProperties>
</file>