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6" r:id="rId3"/>
    <p:sldMasterId id="2147483699" r:id="rId4"/>
  </p:sldMasterIdLst>
  <p:notesMasterIdLst>
    <p:notesMasterId r:id="rId16"/>
  </p:notesMasterIdLst>
  <p:sldIdLst>
    <p:sldId id="3998" r:id="rId5"/>
    <p:sldId id="338" r:id="rId6"/>
    <p:sldId id="340" r:id="rId7"/>
    <p:sldId id="323" r:id="rId8"/>
    <p:sldId id="386" r:id="rId9"/>
    <p:sldId id="346" r:id="rId10"/>
    <p:sldId id="387" r:id="rId11"/>
    <p:sldId id="388" r:id="rId12"/>
    <p:sldId id="389" r:id="rId13"/>
    <p:sldId id="3997" r:id="rId14"/>
    <p:sldId id="32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6" d="100"/>
          <a:sy n="76" d="100"/>
        </p:scale>
        <p:origin x="-72"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E6AF3-A9D4-4412-8B29-0FB901765FB8}" type="datetimeFigureOut">
              <a:rPr lang="en-US" smtClean="0"/>
              <a:t>28/02/2025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3BF20-90AC-4467-A214-DAB3EDF263C7}" type="slidenum">
              <a:rPr lang="en-US" smtClean="0"/>
              <a:t>‹#›</a:t>
            </a:fld>
            <a:endParaRPr lang="en-US"/>
          </a:p>
        </p:txBody>
      </p:sp>
    </p:spTree>
    <p:extLst>
      <p:ext uri="{BB962C8B-B14F-4D97-AF65-F5344CB8AC3E}">
        <p14:creationId xmlns:p14="http://schemas.microsoft.com/office/powerpoint/2010/main" val="2378818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401593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4966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508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49666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521178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0269149"/>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2025/2/28</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279226199"/>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02499601"/>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2025/2/28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88782616"/>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95358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05543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361768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13839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58141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76156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2025/2/28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714930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56321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26640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48927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72216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9044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55971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010715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294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559385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28/02/2025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51450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pPr>
                <a:defRPr/>
              </a:pPr>
              <a:t>28/02/2025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3865341"/>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B16C0-AA23-43ED-B5E0-E240E507E69D}" type="datetimeFigureOut">
              <a:rPr lang="vi-VN" smtClean="0"/>
              <a:t>28/02/2025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876394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B16C0-AA23-43ED-B5E0-E240E507E69D}" type="datetimeFigureOut">
              <a:rPr lang="vi-VN" smtClean="0"/>
              <a:t>28/02/2025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767748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B16C0-AA23-43ED-B5E0-E240E507E69D}" type="datetimeFigureOut">
              <a:rPr lang="vi-VN" smtClean="0"/>
              <a:t>28/02/2025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40570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28/02/2025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112380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28/02/2025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132392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28/02/2025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12239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005981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54333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2025/2/28</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98533431"/>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2025/2/28</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xmlns=""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941674915"/>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2025/2/28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340000308"/>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2025/2/28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71688727"/>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2025/2/28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0168498"/>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2025/2/28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xmlns=""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427518057"/>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ags" Target="../tags/tag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ags" Target="../tags/tag1.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image" Target="../media/image2.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2025/2/28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634378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2025/2/28</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655231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11963585"/>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28/02/2025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86865393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xmlns=""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xmlns=""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xmlns=""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xmlns=""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xmlns=""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xmlns=""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xmlns=""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DD477B5F-D95F-4CBA-8D96-181E3CDCC1A3}"/>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xmlns=""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xmlns="" id="{72EC1933-48CA-4E8F-85C1-E9F521588E2F}"/>
              </a:ext>
            </a:extLst>
          </p:cNvPr>
          <p:cNvSpPr/>
          <p:nvPr/>
        </p:nvSpPr>
        <p:spPr>
          <a:xfrm>
            <a:off x="3300204" y="4952471"/>
            <a:ext cx="5591595" cy="1107996"/>
          </a:xfrm>
          <a:prstGeom prst="rect">
            <a:avLst/>
          </a:prstGeom>
          <a:noFill/>
        </p:spPr>
        <p:txBody>
          <a:bodyPr wrap="none" lIns="91440" tIns="45720" rIns="91440" bIns="45720">
            <a:spAutoFit/>
          </a:bodyPr>
          <a:lstStyle/>
          <a:p>
            <a:pPr algn="ctr">
              <a:defRPr/>
            </a:pPr>
            <a:r>
              <a:rPr lang="en-US"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6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TN&amp;XH</a:t>
            </a:r>
            <a:endParaRPr lang="vi-VN"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933565"/>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27">
            <a:extLst>
              <a:ext uri="{FF2B5EF4-FFF2-40B4-BE49-F238E27FC236}">
                <a16:creationId xmlns:a16="http://schemas.microsoft.com/office/drawing/2014/main" xmlns="" id="{131F3E6A-54A1-D4FD-09AA-A62D2D5517AF}"/>
              </a:ext>
            </a:extLst>
          </p:cNvPr>
          <p:cNvSpPr txBox="1"/>
          <p:nvPr/>
        </p:nvSpPr>
        <p:spPr>
          <a:xfrm>
            <a:off x="1145198" y="526051"/>
            <a:ext cx="9916640"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Qua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học</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em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biết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được</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xmlns="" id="{240E207E-8C72-CD3E-B16B-AA03928F8A38}"/>
              </a:ext>
            </a:extLst>
          </p:cNvPr>
          <p:cNvGrpSpPr/>
          <p:nvPr/>
        </p:nvGrpSpPr>
        <p:grpSpPr>
          <a:xfrm>
            <a:off x="1266825" y="1315598"/>
            <a:ext cx="10487026" cy="770377"/>
            <a:chOff x="1295400" y="1915673"/>
            <a:chExt cx="10487026" cy="971550"/>
          </a:xfrm>
        </p:grpSpPr>
        <p:sp>
          <p:nvSpPr>
            <p:cNvPr id="5" name="Rectangle: Rounded Corners 4">
              <a:extLst>
                <a:ext uri="{FF2B5EF4-FFF2-40B4-BE49-F238E27FC236}">
                  <a16:creationId xmlns:a16="http://schemas.microsoft.com/office/drawing/2014/main" xmlns="" id="{4E30E99D-CEB3-E0E3-9AB6-6E99570A9A85}"/>
                </a:ext>
              </a:extLst>
            </p:cNvPr>
            <p:cNvSpPr/>
            <p:nvPr/>
          </p:nvSpPr>
          <p:spPr>
            <a:xfrm>
              <a:off x="1295400" y="1915673"/>
              <a:ext cx="10487026" cy="971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Cơ quan tuần hoàn gồm tim và các mạch máu.</a:t>
              </a:r>
              <a:endPar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2">
              <a:extLst>
                <a:ext uri="{FF2B5EF4-FFF2-40B4-BE49-F238E27FC236}">
                  <a16:creationId xmlns:a16="http://schemas.microsoft.com/office/drawing/2014/main" xmlns="" id="{1FAC5194-6022-1BE9-B581-285C19835B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9776" y="2151500"/>
              <a:ext cx="463112" cy="495300"/>
            </a:xfrm>
            <a:prstGeom prst="rect">
              <a:avLst/>
            </a:prstGeom>
            <a:solidFill>
              <a:srgbClr val="FFFF00"/>
            </a:solidFill>
          </p:spPr>
        </p:pic>
      </p:grpSp>
      <p:grpSp>
        <p:nvGrpSpPr>
          <p:cNvPr id="22" name="Group 21">
            <a:extLst>
              <a:ext uri="{FF2B5EF4-FFF2-40B4-BE49-F238E27FC236}">
                <a16:creationId xmlns:a16="http://schemas.microsoft.com/office/drawing/2014/main" xmlns="" id="{AB7D5058-0460-7115-E130-17CEC024768F}"/>
              </a:ext>
            </a:extLst>
          </p:cNvPr>
          <p:cNvGrpSpPr/>
          <p:nvPr/>
        </p:nvGrpSpPr>
        <p:grpSpPr>
          <a:xfrm>
            <a:off x="1304925" y="2287148"/>
            <a:ext cx="10487026" cy="770377"/>
            <a:chOff x="1295400" y="1915673"/>
            <a:chExt cx="10487026" cy="971550"/>
          </a:xfrm>
        </p:grpSpPr>
        <p:sp>
          <p:nvSpPr>
            <p:cNvPr id="26" name="Rectangle: Rounded Corners 25">
              <a:extLst>
                <a:ext uri="{FF2B5EF4-FFF2-40B4-BE49-F238E27FC236}">
                  <a16:creationId xmlns:a16="http://schemas.microsoft.com/office/drawing/2014/main" xmlns="" id="{99014299-733B-8E79-DDC3-43A0D4F9FA80}"/>
                </a:ext>
              </a:extLst>
            </p:cNvPr>
            <p:cNvSpPr/>
            <p:nvPr/>
          </p:nvSpPr>
          <p:spPr>
            <a:xfrm>
              <a:off x="1295400" y="1915673"/>
              <a:ext cx="10487026" cy="971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Cách</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đếm</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nhịp</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tim</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nhịp</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mạch</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27" name="Picture 2">
              <a:extLst>
                <a:ext uri="{FF2B5EF4-FFF2-40B4-BE49-F238E27FC236}">
                  <a16:creationId xmlns:a16="http://schemas.microsoft.com/office/drawing/2014/main" xmlns="" id="{CC9B27CF-63B3-24B9-791E-1B52FEA6FF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9776" y="2151500"/>
              <a:ext cx="463112" cy="495300"/>
            </a:xfrm>
            <a:prstGeom prst="rect">
              <a:avLst/>
            </a:prstGeom>
            <a:solidFill>
              <a:srgbClr val="FFFF00"/>
            </a:solidFill>
          </p:spPr>
        </p:pic>
      </p:grpSp>
      <p:grpSp>
        <p:nvGrpSpPr>
          <p:cNvPr id="28" name="Group 27">
            <a:extLst>
              <a:ext uri="{FF2B5EF4-FFF2-40B4-BE49-F238E27FC236}">
                <a16:creationId xmlns:a16="http://schemas.microsoft.com/office/drawing/2014/main" xmlns="" id="{6F28335D-CBAD-86D1-A5DA-8C1E9638C510}"/>
              </a:ext>
            </a:extLst>
          </p:cNvPr>
          <p:cNvGrpSpPr/>
          <p:nvPr/>
        </p:nvGrpSpPr>
        <p:grpSpPr>
          <a:xfrm>
            <a:off x="1295400" y="3239648"/>
            <a:ext cx="10487026" cy="1199002"/>
            <a:chOff x="1295400" y="1915673"/>
            <a:chExt cx="10487026" cy="1512104"/>
          </a:xfrm>
        </p:grpSpPr>
        <p:sp>
          <p:nvSpPr>
            <p:cNvPr id="29" name="Rectangle: Rounded Corners 28">
              <a:extLst>
                <a:ext uri="{FF2B5EF4-FFF2-40B4-BE49-F238E27FC236}">
                  <a16:creationId xmlns:a16="http://schemas.microsoft.com/office/drawing/2014/main" xmlns="" id="{448B1301-8A95-9A39-67CA-C4E72054568E}"/>
                </a:ext>
              </a:extLst>
            </p:cNvPr>
            <p:cNvSpPr/>
            <p:nvPr/>
          </p:nvSpPr>
          <p:spPr>
            <a:xfrm>
              <a:off x="1295400" y="1915673"/>
              <a:ext cx="10487026" cy="15121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Vận động nhẹ thì tim đập chậm; vận động mạnh thì tim đập nhanh hơn và mạnh hơn.</a:t>
              </a:r>
              <a:endPar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0" name="Picture 2">
              <a:extLst>
                <a:ext uri="{FF2B5EF4-FFF2-40B4-BE49-F238E27FC236}">
                  <a16:creationId xmlns:a16="http://schemas.microsoft.com/office/drawing/2014/main" xmlns="" id="{E61CFB77-1A8F-B3FE-DC2C-557377B4EB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9776" y="2151500"/>
              <a:ext cx="463112" cy="495300"/>
            </a:xfrm>
            <a:prstGeom prst="rect">
              <a:avLst/>
            </a:prstGeom>
            <a:solidFill>
              <a:srgbClr val="FFFF00"/>
            </a:solidFill>
          </p:spPr>
        </p:pic>
      </p:grpSp>
    </p:spTree>
    <p:extLst>
      <p:ext uri="{BB962C8B-B14F-4D97-AF65-F5344CB8AC3E}">
        <p14:creationId xmlns:p14="http://schemas.microsoft.com/office/powerpoint/2010/main" val="36986458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6260F69-5422-4CD8-BF06-8D7AC1CB477D}"/>
              </a:ext>
            </a:extLst>
          </p:cNvPr>
          <p:cNvPicPr>
            <a:picLocks noChangeAspect="1"/>
          </p:cNvPicPr>
          <p:nvPr/>
        </p:nvPicPr>
        <p:blipFill>
          <a:blip r:embed="rId4"/>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6B88C5-5E50-4014-9F8B-261353E61375}"/>
              </a:ext>
            </a:extLst>
          </p:cNvPr>
          <p:cNvSpPr txBox="1"/>
          <p:nvPr/>
        </p:nvSpPr>
        <p:spPr>
          <a:xfrm>
            <a:off x="1642801" y="191087"/>
            <a:ext cx="985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err="1" smtClean="0">
                <a:ln>
                  <a:noFill/>
                </a:ln>
                <a:solidFill>
                  <a:srgbClr val="7030A0"/>
                </a:solidFill>
                <a:effectLst/>
                <a:uLnTx/>
                <a:uFillTx/>
                <a:latin typeface="Times New Roman" pitchFamily="18" charset="0"/>
                <a:cs typeface="Times New Roman" pitchFamily="18" charset="0"/>
              </a:rPr>
              <a:t>Cơ</a:t>
            </a:r>
            <a:r>
              <a:rPr kumimoji="0" lang="en-US" sz="3200" b="1" i="0" u="none" strike="noStrike" kern="1200" cap="all" spc="0" normalizeH="0" noProof="0" dirty="0" smtClean="0">
                <a:ln>
                  <a:noFill/>
                </a:ln>
                <a:solidFill>
                  <a:srgbClr val="7030A0"/>
                </a:solidFill>
                <a:effectLst/>
                <a:uLnTx/>
                <a:uFillTx/>
                <a:latin typeface="Times New Roman" pitchFamily="18" charset="0"/>
                <a:cs typeface="Times New Roman" pitchFamily="18" charset="0"/>
              </a:rPr>
              <a:t> </a:t>
            </a:r>
            <a:r>
              <a:rPr kumimoji="0" lang="en-US" sz="3200" b="1" i="0" u="none" strike="noStrike" kern="1200" cap="all" spc="0" normalizeH="0" noProof="0" dirty="0" err="1" smtClean="0">
                <a:ln>
                  <a:noFill/>
                </a:ln>
                <a:solidFill>
                  <a:srgbClr val="7030A0"/>
                </a:solidFill>
                <a:effectLst/>
                <a:uLnTx/>
                <a:uFillTx/>
                <a:latin typeface="Times New Roman" pitchFamily="18" charset="0"/>
                <a:cs typeface="Times New Roman" pitchFamily="18" charset="0"/>
              </a:rPr>
              <a:t>quan</a:t>
            </a:r>
            <a:r>
              <a:rPr kumimoji="0" lang="en-US" sz="3200" b="1" i="0" u="none" strike="noStrike" kern="1200" cap="all" spc="0" normalizeH="0" noProof="0" dirty="0" smtClean="0">
                <a:ln>
                  <a:noFill/>
                </a:ln>
                <a:solidFill>
                  <a:srgbClr val="7030A0"/>
                </a:solidFill>
                <a:effectLst/>
                <a:uLnTx/>
                <a:uFillTx/>
                <a:latin typeface="Times New Roman" pitchFamily="18" charset="0"/>
                <a:cs typeface="Times New Roman" pitchFamily="18" charset="0"/>
              </a:rPr>
              <a:t> </a:t>
            </a:r>
            <a:r>
              <a:rPr kumimoji="0" lang="en-US" sz="3200" b="1" i="0" u="none" strike="noStrike" kern="1200" cap="all" spc="0" normalizeH="0" noProof="0" dirty="0" err="1" smtClean="0">
                <a:ln>
                  <a:noFill/>
                </a:ln>
                <a:solidFill>
                  <a:srgbClr val="7030A0"/>
                </a:solidFill>
                <a:effectLst/>
                <a:uLnTx/>
                <a:uFillTx/>
                <a:latin typeface="Times New Roman" pitchFamily="18" charset="0"/>
                <a:cs typeface="Times New Roman" pitchFamily="18" charset="0"/>
              </a:rPr>
              <a:t>tuần</a:t>
            </a:r>
            <a:r>
              <a:rPr kumimoji="0" lang="en-US" sz="3200" b="1" i="0" u="none" strike="noStrike" kern="1200" cap="all" spc="0" normalizeH="0" noProof="0" dirty="0" smtClean="0">
                <a:ln>
                  <a:noFill/>
                </a:ln>
                <a:solidFill>
                  <a:srgbClr val="7030A0"/>
                </a:solidFill>
                <a:effectLst/>
                <a:uLnTx/>
                <a:uFillTx/>
                <a:latin typeface="Times New Roman" pitchFamily="18" charset="0"/>
                <a:cs typeface="Times New Roman" pitchFamily="18" charset="0"/>
              </a:rPr>
              <a:t> </a:t>
            </a:r>
            <a:r>
              <a:rPr kumimoji="0" lang="en-US" sz="3200" b="1" i="0" u="none" strike="noStrike" kern="1200" cap="all" spc="0" normalizeH="0" noProof="0" dirty="0" err="1" smtClean="0">
                <a:ln>
                  <a:noFill/>
                </a:ln>
                <a:solidFill>
                  <a:srgbClr val="7030A0"/>
                </a:solidFill>
                <a:effectLst/>
                <a:uLnTx/>
                <a:uFillTx/>
                <a:latin typeface="Times New Roman" pitchFamily="18" charset="0"/>
                <a:cs typeface="Times New Roman" pitchFamily="18" charset="0"/>
              </a:rPr>
              <a:t>hoàn</a:t>
            </a:r>
            <a:r>
              <a:rPr kumimoji="0" lang="en-US" sz="3200" b="1" i="0" u="none" strike="noStrike" kern="1200" cap="all" spc="0" normalizeH="0" noProof="0" dirty="0" smtClean="0">
                <a:ln>
                  <a:noFill/>
                </a:ln>
                <a:solidFill>
                  <a:srgbClr val="7030A0"/>
                </a:solidFill>
                <a:effectLst/>
                <a:uLnTx/>
                <a:uFillTx/>
                <a:latin typeface="Times New Roman" pitchFamily="18" charset="0"/>
                <a:cs typeface="Times New Roman" pitchFamily="18" charset="0"/>
              </a:rPr>
              <a:t> </a:t>
            </a:r>
            <a:r>
              <a:rPr kumimoji="0" lang="en-US" sz="3200" b="1" i="0" u="none" strike="noStrike" kern="1200" cap="all" spc="0" normalizeH="0" baseline="0" noProof="0" dirty="0" smtClean="0">
                <a:ln>
                  <a:noFill/>
                </a:ln>
                <a:solidFill>
                  <a:srgbClr val="7030A0"/>
                </a:solidFill>
                <a:effectLst/>
                <a:uLnTx/>
                <a:uFillTx/>
                <a:latin typeface="Times New Roman" pitchFamily="18" charset="0"/>
                <a:cs typeface="Times New Roman" pitchFamily="18" charset="0"/>
              </a:rPr>
              <a:t>(</a:t>
            </a:r>
            <a:r>
              <a:rPr kumimoji="0" lang="en-US" sz="3200" b="1" i="0" u="none" strike="noStrike" kern="1200" cap="all" spc="0" normalizeH="0" baseline="0" noProof="0" dirty="0" err="1" smtClean="0">
                <a:ln>
                  <a:noFill/>
                </a:ln>
                <a:solidFill>
                  <a:srgbClr val="7030A0"/>
                </a:solidFill>
                <a:effectLst/>
                <a:uLnTx/>
                <a:uFillTx/>
                <a:latin typeface="Times New Roman" pitchFamily="18" charset="0"/>
                <a:cs typeface="Times New Roman" pitchFamily="18" charset="0"/>
              </a:rPr>
              <a:t>Tiết</a:t>
            </a:r>
            <a:r>
              <a:rPr kumimoji="0" lang="en-US" sz="3200" b="1" i="0" u="none" strike="noStrike" kern="1200" cap="all" spc="0" normalizeH="0" baseline="0" noProof="0" dirty="0" smtClean="0">
                <a:ln>
                  <a:noFill/>
                </a:ln>
                <a:solidFill>
                  <a:srgbClr val="7030A0"/>
                </a:solidFill>
                <a:effectLst/>
                <a:uLnTx/>
                <a:uFillTx/>
                <a:latin typeface="Times New Roman" pitchFamily="18" charset="0"/>
                <a:cs typeface="Times New Roman" pitchFamily="18" charset="0"/>
              </a:rPr>
              <a:t> </a:t>
            </a:r>
            <a:r>
              <a:rPr kumimoji="0" lang="en-US" sz="3200" b="1" i="0" u="none" strike="noStrike" kern="1200" cap="all" spc="0" normalizeH="0" baseline="0" noProof="0" dirty="0">
                <a:ln>
                  <a:noFill/>
                </a:ln>
                <a:solidFill>
                  <a:srgbClr val="7030A0"/>
                </a:solidFill>
                <a:effectLst/>
                <a:uLnTx/>
                <a:uFillTx/>
                <a:latin typeface="Times New Roman" pitchFamily="18" charset="0"/>
                <a:cs typeface="Times New Roman" pitchFamily="18" charset="0"/>
              </a:rPr>
              <a:t>1)</a:t>
            </a:r>
          </a:p>
        </p:txBody>
      </p:sp>
      <p:sp>
        <p:nvSpPr>
          <p:cNvPr id="6" name="TextBox 5">
            <a:extLst>
              <a:ext uri="{FF2B5EF4-FFF2-40B4-BE49-F238E27FC236}">
                <a16:creationId xmlns:a16="http://schemas.microsoft.com/office/drawing/2014/main" xmlns="" id="{926B88C5-5E50-4014-9F8B-261353E61375}"/>
              </a:ext>
            </a:extLst>
          </p:cNvPr>
          <p:cNvSpPr txBox="1"/>
          <p:nvPr/>
        </p:nvSpPr>
        <p:spPr>
          <a:xfrm>
            <a:off x="0" y="1145153"/>
            <a:ext cx="32692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err="1" smtClean="0">
                <a:ln>
                  <a:noFill/>
                </a:ln>
                <a:solidFill>
                  <a:srgbClr val="7030A0"/>
                </a:solidFill>
                <a:effectLst/>
                <a:uLnTx/>
                <a:uFillTx/>
                <a:latin typeface="Times New Roman" pitchFamily="18" charset="0"/>
                <a:cs typeface="Times New Roman" pitchFamily="18" charset="0"/>
              </a:rPr>
              <a:t>Khởi</a:t>
            </a:r>
            <a:r>
              <a:rPr kumimoji="0" lang="en-US" sz="3200" b="1" i="0" u="none" strike="noStrike" kern="1200" cap="all" spc="0" normalizeH="0" baseline="0" noProof="0" dirty="0" smtClean="0">
                <a:ln>
                  <a:noFill/>
                </a:ln>
                <a:solidFill>
                  <a:srgbClr val="7030A0"/>
                </a:solidFill>
                <a:effectLst/>
                <a:uLnTx/>
                <a:uFillTx/>
                <a:latin typeface="Times New Roman" pitchFamily="18" charset="0"/>
                <a:cs typeface="Times New Roman" pitchFamily="18" charset="0"/>
              </a:rPr>
              <a:t> </a:t>
            </a:r>
            <a:r>
              <a:rPr kumimoji="0" lang="en-US" sz="3200" b="1" i="0" u="none" strike="noStrike" kern="1200" cap="all" spc="0" normalizeH="0" baseline="0" noProof="0" dirty="0" err="1" smtClean="0">
                <a:ln>
                  <a:noFill/>
                </a:ln>
                <a:solidFill>
                  <a:srgbClr val="7030A0"/>
                </a:solidFill>
                <a:effectLst/>
                <a:uLnTx/>
                <a:uFillTx/>
                <a:latin typeface="Times New Roman" pitchFamily="18" charset="0"/>
                <a:cs typeface="Times New Roman" pitchFamily="18" charset="0"/>
              </a:rPr>
              <a:t>động</a:t>
            </a:r>
            <a:endParaRPr kumimoji="0" lang="en-US" sz="3200" b="1" i="0" u="none" strike="noStrike" kern="1200" cap="all" spc="0" normalizeH="0" baseline="0" noProof="0" dirty="0">
              <a:ln>
                <a:noFill/>
              </a:ln>
              <a:solidFill>
                <a:srgbClr val="7030A0"/>
              </a:solidFill>
              <a:effectLst/>
              <a:uLnTx/>
              <a:uFillTx/>
              <a:latin typeface="Times New Roman" pitchFamily="18" charset="0"/>
              <a:cs typeface="Times New Roman" pitchFamily="18" charset="0"/>
            </a:endParaRPr>
          </a:p>
        </p:txBody>
      </p:sp>
      <p:sp>
        <p:nvSpPr>
          <p:cNvPr id="7" name="Hộp Văn bản 8">
            <a:extLst>
              <a:ext uri="{FF2B5EF4-FFF2-40B4-BE49-F238E27FC236}">
                <a16:creationId xmlns:a16="http://schemas.microsoft.com/office/drawing/2014/main" xmlns="" id="{82D20A21-90D8-4B44-BA6C-1F5E1C7AFF64}"/>
              </a:ext>
            </a:extLst>
          </p:cNvPr>
          <p:cNvSpPr txBox="1"/>
          <p:nvPr/>
        </p:nvSpPr>
        <p:spPr>
          <a:xfrm>
            <a:off x="1" y="1993796"/>
            <a:ext cx="2830882"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Trò</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chơi</a:t>
            </a:r>
            <a:r>
              <a:rPr kumimoji="0" lang="en-US" sz="4000" b="1" i="0" u="none" strike="noStrike" kern="1200" cap="none" spc="0" normalizeH="0" noProof="0" dirty="0" smtClean="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smtClean="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Đố</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bạn</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Rounded Rectangle 9">
            <a:extLst>
              <a:ext uri="{FF2B5EF4-FFF2-40B4-BE49-F238E27FC236}">
                <a16:creationId xmlns:a16="http://schemas.microsoft.com/office/drawing/2014/main" xmlns="" id="{99DF3DAA-73A6-4F73-B708-61D2FE52C155}"/>
              </a:ext>
            </a:extLst>
          </p:cNvPr>
          <p:cNvSpPr/>
          <p:nvPr/>
        </p:nvSpPr>
        <p:spPr>
          <a:xfrm>
            <a:off x="5875046" y="1167883"/>
            <a:ext cx="3728040" cy="7802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Luật</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chơi</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36BB31E1-BEDC-47D9-9D88-75F1448557C6}"/>
              </a:ext>
            </a:extLst>
          </p:cNvPr>
          <p:cNvSpPr txBox="1"/>
          <p:nvPr/>
        </p:nvSpPr>
        <p:spPr>
          <a:xfrm>
            <a:off x="4469119" y="2239840"/>
            <a:ext cx="7305676" cy="4392692"/>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marL="457200" lvl="0" indent="-457200" algn="just" defTabSz="609630">
              <a:buFont typeface="Arial" panose="020B0604020202020204" pitchFamily="34" charset="0"/>
              <a:buChar char="•"/>
            </a:pPr>
            <a:r>
              <a:rPr lang="vi-VN" sz="2800" dirty="0">
                <a:solidFill>
                  <a:prstClr val="black"/>
                </a:solidFill>
                <a:latin typeface="Calibri"/>
              </a:rPr>
              <a:t>Có 2 đội chơi, mỗi đội 5 bạn.</a:t>
            </a:r>
            <a:endParaRPr lang="en-US" sz="2800" dirty="0">
              <a:solidFill>
                <a:prstClr val="black"/>
              </a:solidFill>
              <a:latin typeface="Calibri"/>
            </a:endParaRPr>
          </a:p>
          <a:p>
            <a:pPr marL="457200" lvl="0" indent="-457200" algn="just" defTabSz="609630">
              <a:buFont typeface="Arial" panose="020B0604020202020204" pitchFamily="34" charset="0"/>
              <a:buChar char="•"/>
            </a:pPr>
            <a:r>
              <a:rPr lang="vi-VN" sz="2800" dirty="0">
                <a:solidFill>
                  <a:prstClr val="black"/>
                </a:solidFill>
                <a:latin typeface="Calibri"/>
              </a:rPr>
              <a:t>Mỗi đội lần lượt cử 1 thành viên tham gia thi với nhau.</a:t>
            </a:r>
            <a:endParaRPr lang="en-US" sz="2800" dirty="0">
              <a:solidFill>
                <a:prstClr val="black"/>
              </a:solidFill>
              <a:latin typeface="Calibri"/>
            </a:endParaRPr>
          </a:p>
          <a:p>
            <a:pPr marL="457200" lvl="0" indent="-457200" algn="just" defTabSz="609630">
              <a:buFont typeface="Arial" panose="020B0604020202020204" pitchFamily="34" charset="0"/>
              <a:buChar char="•"/>
            </a:pPr>
            <a:r>
              <a:rPr lang="vi-VN" sz="2800" dirty="0">
                <a:solidFill>
                  <a:prstClr val="black"/>
                </a:solidFill>
                <a:latin typeface="Calibri"/>
              </a:rPr>
              <a:t>Một bạn nêu yêu cầu đố thành viên đội kể một việc cần làm hoặc cần tránh để bảo vệ cơ quan tiêu hóa; sau đó 2 bạn đổi ngược lại với nhau.</a:t>
            </a:r>
            <a:endParaRPr lang="en-US" sz="2800" dirty="0">
              <a:solidFill>
                <a:prstClr val="black"/>
              </a:solidFill>
              <a:latin typeface="Calibri"/>
            </a:endParaRPr>
          </a:p>
          <a:p>
            <a:pPr marL="457200" lvl="0" indent="-457200" algn="just" defTabSz="609630">
              <a:buFont typeface="Arial" panose="020B0604020202020204" pitchFamily="34" charset="0"/>
              <a:buChar char="•"/>
            </a:pPr>
            <a:r>
              <a:rPr lang="vi-VN" sz="2800" dirty="0">
                <a:solidFill>
                  <a:prstClr val="black"/>
                </a:solidFill>
                <a:latin typeface="Calibri"/>
              </a:rPr>
              <a:t>Trong thời gian 3 phút, đội nào có nhiều lượt chơi thắng nhất thì giành chiến thắng.</a:t>
            </a:r>
            <a:endParaRPr kumimoji="0" lang="en-US" sz="2800" b="0" i="1"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2" name="Rounded Rectangle 7">
            <a:extLst>
              <a:ext uri="{FF2B5EF4-FFF2-40B4-BE49-F238E27FC236}">
                <a16:creationId xmlns:a16="http://schemas.microsoft.com/office/drawing/2014/main" xmlns="" id="{3B64A1DC-61DB-4EF2-A164-D25CAB6038BC}"/>
              </a:ext>
            </a:extLst>
          </p:cNvPr>
          <p:cNvSpPr/>
          <p:nvPr/>
        </p:nvSpPr>
        <p:spPr>
          <a:xfrm>
            <a:off x="116692" y="1100489"/>
            <a:ext cx="5833171" cy="1634490"/>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Đặt</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tay</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phải</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lên</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ngực</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trái</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mình</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hình</a:t>
            </a:r>
            <a:r>
              <a:rPr lang="en-US" sz="3000" b="1" dirty="0">
                <a:solidFill>
                  <a:prstClr val="black"/>
                </a:solidFill>
                <a:latin typeface="Calibri" panose="020F0502020204030204" pitchFamily="34" charset="0"/>
                <a:cs typeface="Calibri" panose="020F0502020204030204" pitchFamily="34" charset="0"/>
              </a:rPr>
              <a:t> 1),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đếm</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nhịp</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đập</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tim</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một</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phút</a:t>
            </a:r>
            <a:endParaRPr kumimoji="0" lang="en-GB"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D6B0C33F-08EC-FB35-98F0-A0F84C426A31}"/>
              </a:ext>
            </a:extLst>
          </p:cNvPr>
          <p:cNvPicPr>
            <a:picLocks noChangeAspect="1"/>
          </p:cNvPicPr>
          <p:nvPr/>
        </p:nvPicPr>
        <p:blipFill>
          <a:blip r:embed="rId4"/>
          <a:stretch>
            <a:fillRect/>
          </a:stretch>
        </p:blipFill>
        <p:spPr>
          <a:xfrm>
            <a:off x="0" y="-148995"/>
            <a:ext cx="4790248" cy="1080199"/>
          </a:xfrm>
          <a:prstGeom prst="rect">
            <a:avLst/>
          </a:prstGeom>
        </p:spPr>
      </p:pic>
      <p:sp>
        <p:nvSpPr>
          <p:cNvPr id="5" name="Rounded Rectangle 7">
            <a:extLst>
              <a:ext uri="{FF2B5EF4-FFF2-40B4-BE49-F238E27FC236}">
                <a16:creationId xmlns:a16="http://schemas.microsoft.com/office/drawing/2014/main" xmlns="" id="{3B64A1DC-61DB-4EF2-A164-D25CAB6038BC}"/>
              </a:ext>
            </a:extLst>
          </p:cNvPr>
          <p:cNvSpPr/>
          <p:nvPr/>
        </p:nvSpPr>
        <p:spPr>
          <a:xfrm>
            <a:off x="6087649" y="504581"/>
            <a:ext cx="5970957" cy="282630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Đặt hai đầu ngón tay của tay phải lên cổ tay trái tại vị trí ngay dưới nếp gấp cổ tay</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Đếm nhịp đập của mạch trong một phút. </a:t>
            </a:r>
            <a:endParaRPr kumimoji="0" lang="en-GB"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F8CDF295-1152-7B71-28D2-F319D1551545}"/>
              </a:ext>
            </a:extLst>
          </p:cNvPr>
          <p:cNvPicPr>
            <a:picLocks noChangeAspect="1"/>
          </p:cNvPicPr>
          <p:nvPr/>
        </p:nvPicPr>
        <p:blipFill>
          <a:blip r:embed="rId5"/>
          <a:stretch>
            <a:fillRect/>
          </a:stretch>
        </p:blipFill>
        <p:spPr>
          <a:xfrm>
            <a:off x="825086" y="3431584"/>
            <a:ext cx="10525125" cy="3426416"/>
          </a:xfrm>
          <a:prstGeom prst="rect">
            <a:avLst/>
          </a:prstGeom>
        </p:spPr>
      </p:pic>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8CDF295-1152-7B71-28D2-F319D1551545}"/>
              </a:ext>
            </a:extLst>
          </p:cNvPr>
          <p:cNvPicPr>
            <a:picLocks noChangeAspect="1"/>
          </p:cNvPicPr>
          <p:nvPr/>
        </p:nvPicPr>
        <p:blipFill>
          <a:blip r:embed="rId4"/>
          <a:stretch>
            <a:fillRect/>
          </a:stretch>
        </p:blipFill>
        <p:spPr>
          <a:xfrm>
            <a:off x="981074" y="1768039"/>
            <a:ext cx="10525125" cy="34264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7" name="TextBox 16">
            <a:extLst>
              <a:ext uri="{FF2B5EF4-FFF2-40B4-BE49-F238E27FC236}">
                <a16:creationId xmlns:a16="http://schemas.microsoft.com/office/drawing/2014/main" xmlns="" id="{C8AB01C4-998D-6F3C-43CF-F460641130E0}"/>
              </a:ext>
            </a:extLst>
          </p:cNvPr>
          <p:cNvSpPr txBox="1"/>
          <p:nvPr/>
        </p:nvSpPr>
        <p:spPr>
          <a:xfrm>
            <a:off x="187890" y="1130744"/>
            <a:ext cx="11624154" cy="1446550"/>
          </a:xfrm>
          <a:prstGeom prst="rect">
            <a:avLst/>
          </a:prstGeom>
          <a:noFill/>
        </p:spPr>
        <p:txBody>
          <a:bodyPr wrap="square" rtlCol="0">
            <a:spAutoFit/>
          </a:bodyPr>
          <a:lstStyle/>
          <a:p>
            <a:pPr lvl="0" algn="ctr">
              <a:defRPr/>
            </a:pPr>
            <a:r>
              <a:rPr lang="vi-VN" sz="4400" b="1" dirty="0">
                <a:solidFill>
                  <a:srgbClr val="002060"/>
                </a:solidFill>
                <a:latin typeface="Calibri" panose="020F0502020204030204"/>
              </a:rPr>
              <a:t>Nhịp tim của em thay đổi thế nào khi em vận động nhẹ và vận động mạnh? Vì sao?</a:t>
            </a:r>
            <a:endParaRPr kumimoji="0" lang="en-US" sz="4400" b="1" i="0" u="none" strike="noStrike" kern="1200" cap="none" spc="0" normalizeH="0" baseline="0" noProof="0" dirty="0">
              <a:ln>
                <a:noFill/>
              </a:ln>
              <a:solidFill>
                <a:srgbClr val="002060"/>
              </a:solidFill>
              <a:effectLst/>
              <a:uLnTx/>
              <a:uFillTx/>
              <a:latin typeface="Calibri" panose="020F0502020204030204"/>
            </a:endParaRPr>
          </a:p>
        </p:txBody>
      </p:sp>
      <p:sp>
        <p:nvSpPr>
          <p:cNvPr id="18" name="TextBox 17">
            <a:extLst>
              <a:ext uri="{FF2B5EF4-FFF2-40B4-BE49-F238E27FC236}">
                <a16:creationId xmlns:a16="http://schemas.microsoft.com/office/drawing/2014/main" xmlns="" id="{926B88C5-5E50-4014-9F8B-261353E61375}"/>
              </a:ext>
            </a:extLst>
          </p:cNvPr>
          <p:cNvSpPr txBox="1"/>
          <p:nvPr/>
        </p:nvSpPr>
        <p:spPr>
          <a:xfrm>
            <a:off x="2041743" y="299747"/>
            <a:ext cx="656363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smtClean="0">
                <a:ln>
                  <a:noFill/>
                </a:ln>
                <a:solidFill>
                  <a:srgbClr val="7030A0"/>
                </a:solidFill>
                <a:effectLst/>
                <a:uLnTx/>
                <a:uFillTx/>
                <a:latin typeface="Times New Roman" pitchFamily="18" charset="0"/>
                <a:cs typeface="Times New Roman" pitchFamily="18" charset="0"/>
              </a:rPr>
              <a:t>Chia </a:t>
            </a:r>
            <a:r>
              <a:rPr kumimoji="0" lang="en-US" sz="3200" b="1" i="0" u="none" strike="noStrike" kern="1200" cap="all" spc="0" normalizeH="0" baseline="0" noProof="0" dirty="0" err="1" smtClean="0">
                <a:ln>
                  <a:noFill/>
                </a:ln>
                <a:solidFill>
                  <a:srgbClr val="7030A0"/>
                </a:solidFill>
                <a:effectLst/>
                <a:uLnTx/>
                <a:uFillTx/>
                <a:latin typeface="Times New Roman" pitchFamily="18" charset="0"/>
                <a:cs typeface="Times New Roman" pitchFamily="18" charset="0"/>
              </a:rPr>
              <a:t>sẻ</a:t>
            </a:r>
            <a:r>
              <a:rPr kumimoji="0" lang="en-US" sz="3200" b="1" i="0" u="none" strike="noStrike" kern="1200" cap="all" spc="0" normalizeH="0" noProof="0" dirty="0" smtClean="0">
                <a:ln>
                  <a:noFill/>
                </a:ln>
                <a:solidFill>
                  <a:srgbClr val="7030A0"/>
                </a:solidFill>
                <a:effectLst/>
                <a:uLnTx/>
                <a:uFillTx/>
                <a:latin typeface="Times New Roman" pitchFamily="18" charset="0"/>
                <a:cs typeface="Times New Roman" pitchFamily="18" charset="0"/>
              </a:rPr>
              <a:t> </a:t>
            </a:r>
            <a:r>
              <a:rPr kumimoji="0" lang="en-US" sz="3200" b="1" i="0" u="none" strike="noStrike" kern="1200" cap="all" spc="0" normalizeH="0" noProof="0" dirty="0" err="1" smtClean="0">
                <a:ln>
                  <a:noFill/>
                </a:ln>
                <a:solidFill>
                  <a:srgbClr val="7030A0"/>
                </a:solidFill>
                <a:effectLst/>
                <a:uLnTx/>
                <a:uFillTx/>
                <a:latin typeface="Times New Roman" pitchFamily="18" charset="0"/>
                <a:cs typeface="Times New Roman" pitchFamily="18" charset="0"/>
              </a:rPr>
              <a:t>trước</a:t>
            </a:r>
            <a:r>
              <a:rPr kumimoji="0" lang="en-US" sz="3200" b="1" i="0" u="none" strike="noStrike" kern="1200" cap="all" spc="0" normalizeH="0" noProof="0" dirty="0" smtClean="0">
                <a:ln>
                  <a:noFill/>
                </a:ln>
                <a:solidFill>
                  <a:srgbClr val="7030A0"/>
                </a:solidFill>
                <a:effectLst/>
                <a:uLnTx/>
                <a:uFillTx/>
                <a:latin typeface="Times New Roman" pitchFamily="18" charset="0"/>
                <a:cs typeface="Times New Roman" pitchFamily="18" charset="0"/>
              </a:rPr>
              <a:t> </a:t>
            </a:r>
            <a:r>
              <a:rPr kumimoji="0" lang="en-US" sz="3200" b="1" i="0" u="none" strike="noStrike" kern="1200" cap="all" spc="0" normalizeH="0" noProof="0" dirty="0" err="1" smtClean="0">
                <a:ln>
                  <a:noFill/>
                </a:ln>
                <a:solidFill>
                  <a:srgbClr val="7030A0"/>
                </a:solidFill>
                <a:effectLst/>
                <a:uLnTx/>
                <a:uFillTx/>
                <a:latin typeface="Times New Roman" pitchFamily="18" charset="0"/>
                <a:cs typeface="Times New Roman" pitchFamily="18" charset="0"/>
              </a:rPr>
              <a:t>lớp</a:t>
            </a:r>
            <a:endParaRPr kumimoji="0" lang="en-US" sz="3200" b="1" i="0" u="none" strike="noStrike" kern="1200" cap="all" spc="0" normalizeH="0" baseline="0" noProof="0" dirty="0">
              <a:ln>
                <a:noFill/>
              </a:ln>
              <a:solidFill>
                <a:srgbClr val="7030A0"/>
              </a:solidFill>
              <a:effectLst/>
              <a:uLnTx/>
              <a:uFillTx/>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xmlns="" id="{8740D292-AF8D-FA49-08DC-EF8702BDD8FD}"/>
              </a:ext>
            </a:extLst>
          </p:cNvPr>
          <p:cNvSpPr txBox="1"/>
          <p:nvPr/>
        </p:nvSpPr>
        <p:spPr>
          <a:xfrm>
            <a:off x="363256" y="3212119"/>
            <a:ext cx="10997852" cy="1938992"/>
          </a:xfrm>
          <a:prstGeom prst="rect">
            <a:avLst/>
          </a:prstGeom>
          <a:noFill/>
        </p:spPr>
        <p:txBody>
          <a:bodyPr wrap="square" rtlCol="0">
            <a:spAutoFit/>
          </a:bodyPr>
          <a:lstStyle/>
          <a:p>
            <a:pPr lvl="0" algn="just" defTabSz="457200">
              <a:defRPr/>
            </a:pPr>
            <a:r>
              <a:rPr lang="vi-VN" sz="4000" b="1" dirty="0">
                <a:solidFill>
                  <a:srgbClr val="002060"/>
                </a:solidFill>
                <a:latin typeface="+mj-lt"/>
                <a:cs typeface="Calibri" panose="020F0502020204030204" pitchFamily="34" charset="0"/>
              </a:rPr>
              <a:t>Khi vận động nhẹ (như đi bộ), ta thấy tim đập tương đối chậm vì cơ thể chỉ cần một lượng máu vừa phải là đủ cung cấp ô-xi và chất dinh dưỡng.</a:t>
            </a:r>
            <a:endParaRPr kumimoji="0" lang="vi-VN" sz="4000" b="1" i="0" u="none" strike="noStrike" kern="1200" cap="none" spc="0" normalizeH="0" baseline="0" noProof="0" dirty="0">
              <a:ln>
                <a:noFill/>
              </a:ln>
              <a:solidFill>
                <a:srgbClr val="002060"/>
              </a:solidFill>
              <a:effectLst/>
              <a:uLnTx/>
              <a:uFillTx/>
              <a:latin typeface="+mj-lt"/>
            </a:endParaRPr>
          </a:p>
        </p:txBody>
      </p:sp>
    </p:spTree>
    <p:extLst>
      <p:ext uri="{BB962C8B-B14F-4D97-AF65-F5344CB8AC3E}">
        <p14:creationId xmlns:p14="http://schemas.microsoft.com/office/powerpoint/2010/main" val="418878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8740D292-AF8D-FA49-08DC-EF8702BDD8FD}"/>
              </a:ext>
            </a:extLst>
          </p:cNvPr>
          <p:cNvSpPr txBox="1"/>
          <p:nvPr/>
        </p:nvSpPr>
        <p:spPr>
          <a:xfrm>
            <a:off x="4162426" y="1533631"/>
            <a:ext cx="6819899" cy="2062103"/>
          </a:xfrm>
          <a:prstGeom prst="rect">
            <a:avLst/>
          </a:prstGeom>
          <a:noFill/>
        </p:spPr>
        <p:txBody>
          <a:bodyPr wrap="square" rtlCol="0">
            <a:spAutoFit/>
          </a:bodyPr>
          <a:lstStyle/>
          <a:p>
            <a:pPr lvl="0" algn="just" defTabSz="457200">
              <a:defRPr/>
            </a:pPr>
            <a:r>
              <a:rPr lang="vi-VN" sz="3200" b="1" dirty="0">
                <a:solidFill>
                  <a:srgbClr val="FF0000"/>
                </a:solidFill>
                <a:latin typeface="Calibri" panose="020F0502020204030204" pitchFamily="34" charset="0"/>
                <a:cs typeface="Calibri" panose="020F0502020204030204" pitchFamily="34" charset="0"/>
              </a:rPr>
              <a:t>Khi vận động nhẹ (như đi bộ), ta thấy tim đập tương đối chậm vì cơ thể chỉ cần một lượng máu vừa phải là đủ cung cấp ô-xi và chất dinh dưỡng.</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ndParaRPr>
          </a:p>
        </p:txBody>
      </p:sp>
    </p:spTree>
    <p:extLst>
      <p:ext uri="{BB962C8B-B14F-4D97-AF65-F5344CB8AC3E}">
        <p14:creationId xmlns:p14="http://schemas.microsoft.com/office/powerpoint/2010/main" val="14354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9" name="Google Shape;716;p39">
            <a:extLst>
              <a:ext uri="{FF2B5EF4-FFF2-40B4-BE49-F238E27FC236}">
                <a16:creationId xmlns:a16="http://schemas.microsoft.com/office/drawing/2014/main" xmlns="" id="{5EC6F286-0DE3-1669-7056-0B5C1211F3BF}"/>
              </a:ext>
            </a:extLst>
          </p:cNvPr>
          <p:cNvGrpSpPr/>
          <p:nvPr/>
        </p:nvGrpSpPr>
        <p:grpSpPr>
          <a:xfrm flipH="1">
            <a:off x="3457573" y="781832"/>
            <a:ext cx="8248339" cy="4571218"/>
            <a:chOff x="1013538" y="1429500"/>
            <a:chExt cx="2133732" cy="1479618"/>
          </a:xfrm>
          <a:solidFill>
            <a:schemeClr val="bg1"/>
          </a:solidFill>
        </p:grpSpPr>
        <p:sp>
          <p:nvSpPr>
            <p:cNvPr id="10" name="Google Shape;717;p39">
              <a:extLst>
                <a:ext uri="{FF2B5EF4-FFF2-40B4-BE49-F238E27FC236}">
                  <a16:creationId xmlns:a16="http://schemas.microsoft.com/office/drawing/2014/main" xmlns="" id="{109B09AE-F099-9B80-574A-96278B9CCA0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18;p39">
              <a:extLst>
                <a:ext uri="{FF2B5EF4-FFF2-40B4-BE49-F238E27FC236}">
                  <a16:creationId xmlns:a16="http://schemas.microsoft.com/office/drawing/2014/main" xmlns="" id="{B24A2220-295D-409E-AEAB-02E14F0B55F2}"/>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xmlns="" id="{8740D292-AF8D-FA49-08DC-EF8702BDD8FD}"/>
              </a:ext>
            </a:extLst>
          </p:cNvPr>
          <p:cNvSpPr txBox="1"/>
          <p:nvPr/>
        </p:nvSpPr>
        <p:spPr>
          <a:xfrm>
            <a:off x="4238626" y="1333606"/>
            <a:ext cx="6819899" cy="3046988"/>
          </a:xfrm>
          <a:prstGeom prst="rect">
            <a:avLst/>
          </a:prstGeom>
          <a:noFill/>
        </p:spPr>
        <p:txBody>
          <a:bodyPr wrap="square" rtlCol="0">
            <a:spAutoFit/>
          </a:bodyPr>
          <a:lstStyle/>
          <a:p>
            <a:pPr lvl="0" algn="just" defTabSz="457200">
              <a:defRPr/>
            </a:pPr>
            <a:r>
              <a:rPr lang="vi-VN" sz="3200" b="1" dirty="0">
                <a:solidFill>
                  <a:srgbClr val="FF0000"/>
                </a:solidFill>
                <a:latin typeface="Calibri" panose="020F0502020204030204" pitchFamily="34" charset="0"/>
                <a:cs typeface="Calibri" panose="020F0502020204030204" pitchFamily="34" charset="0"/>
              </a:rPr>
              <a:t>Khi vận động mạnh (như chạy), cơ thể sẽ cần nhiều ô-xi và chất dinh dưỡng hơn. Vì vậy, tim cũng phải đập nhanh hơn và mạnh hơn để cung cấp một lượng máu nhiều hơn thì mới đáp ứng được nhu cầu hoạt động của cơ thể.</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ndParaRPr>
          </a:p>
        </p:txBody>
      </p:sp>
      <p:pic>
        <p:nvPicPr>
          <p:cNvPr id="15" name="Picture 14">
            <a:extLst>
              <a:ext uri="{FF2B5EF4-FFF2-40B4-BE49-F238E27FC236}">
                <a16:creationId xmlns:a16="http://schemas.microsoft.com/office/drawing/2014/main" xmlns="" id="{B344368A-793A-E8F1-178B-C2CF1D33EB8C}"/>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9942858" y="4201314"/>
            <a:ext cx="1574221" cy="2970555"/>
          </a:xfrm>
          <a:prstGeom prst="rect">
            <a:avLst/>
          </a:prstGeom>
        </p:spPr>
      </p:pic>
      <p:pic>
        <p:nvPicPr>
          <p:cNvPr id="12" name="Picture 11">
            <a:extLst>
              <a:ext uri="{FF2B5EF4-FFF2-40B4-BE49-F238E27FC236}">
                <a16:creationId xmlns:a16="http://schemas.microsoft.com/office/drawing/2014/main" xmlns="" id="{E93F738B-F9D1-30A2-82BE-E20166389E7C}"/>
              </a:ext>
            </a:extLst>
          </p:cNvPr>
          <p:cNvPicPr>
            <a:picLocks noChangeAspect="1"/>
          </p:cNvPicPr>
          <p:nvPr/>
        </p:nvPicPr>
        <p:blipFill>
          <a:blip r:embed="rId8"/>
          <a:stretch>
            <a:fillRect/>
          </a:stretch>
        </p:blipFill>
        <p:spPr>
          <a:xfrm>
            <a:off x="371475" y="1376362"/>
            <a:ext cx="3390900" cy="4352925"/>
          </a:xfrm>
          <a:prstGeom prst="rect">
            <a:avLst/>
          </a:prstGeom>
        </p:spPr>
      </p:pic>
    </p:spTree>
    <p:extLst>
      <p:ext uri="{BB962C8B-B14F-4D97-AF65-F5344CB8AC3E}">
        <p14:creationId xmlns:p14="http://schemas.microsoft.com/office/powerpoint/2010/main" val="2685634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0" name="Picture 9">
            <a:extLst>
              <a:ext uri="{FF2B5EF4-FFF2-40B4-BE49-F238E27FC236}">
                <a16:creationId xmlns:a16="http://schemas.microsoft.com/office/drawing/2014/main" xmlns="" id="{A67C7983-0D3D-4F03-8B9F-23DBE240EC88}"/>
              </a:ext>
            </a:extLst>
          </p:cNvPr>
          <p:cNvPicPr>
            <a:picLocks noChangeAspect="1"/>
          </p:cNvPicPr>
          <p:nvPr/>
        </p:nvPicPr>
        <p:blipFill>
          <a:blip r:embed="rId5"/>
          <a:stretch>
            <a:fillRect/>
          </a:stretch>
        </p:blipFill>
        <p:spPr>
          <a:xfrm>
            <a:off x="2468224" y="2223448"/>
            <a:ext cx="8674033" cy="2158052"/>
          </a:xfrm>
          <a:prstGeom prst="rect">
            <a:avLst/>
          </a:prstGeom>
        </p:spPr>
      </p:pic>
    </p:spTree>
    <p:extLst>
      <p:ext uri="{BB962C8B-B14F-4D97-AF65-F5344CB8AC3E}">
        <p14:creationId xmlns:p14="http://schemas.microsoft.com/office/powerpoint/2010/main" val="284102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4"/>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3"/>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xmlns="" id="{FC63B114-7192-4E20-9949-3CBBCE32DC13}"/>
              </a:ext>
            </a:extLst>
          </p:cNvPr>
          <p:cNvPicPr/>
          <p:nvPr/>
        </p:nvPicPr>
        <p:blipFill>
          <a:blip r:embed="rId6"/>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xmlns="" id="{82D20A21-90D8-4B44-BA6C-1F5E1C7AFF64}"/>
              </a:ext>
            </a:extLst>
          </p:cNvPr>
          <p:cNvSpPr txBox="1"/>
          <p:nvPr/>
        </p:nvSpPr>
        <p:spPr>
          <a:xfrm>
            <a:off x="2867026" y="2718015"/>
            <a:ext cx="4248150" cy="1754326"/>
          </a:xfrm>
          <a:prstGeom prst="rect">
            <a:avLst/>
          </a:prstGeom>
          <a:noFill/>
        </p:spPr>
        <p:txBody>
          <a:bodyPr wrap="square">
            <a:spAutoFit/>
          </a:bodyPr>
          <a:lstStyle/>
          <a:p>
            <a:pPr lvl="0" algn="just"/>
            <a:r>
              <a:rPr lang="vi-VN" sz="3600" b="1">
                <a:solidFill>
                  <a:prstClr val="black"/>
                </a:solidFill>
                <a:latin typeface="Calibri" panose="020F0502020204030204" pitchFamily="34" charset="0"/>
                <a:ea typeface="Calibri" panose="020F0502020204030204" pitchFamily="34" charset="0"/>
                <a:cs typeface="Calibri" panose="020F0502020204030204" pitchFamily="34" charset="0"/>
              </a:rPr>
              <a:t>Qua nội dung tiết học em đã biết thêm được điều gì?</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57" name="Picture 56">
            <a:extLst>
              <a:ext uri="{FF2B5EF4-FFF2-40B4-BE49-F238E27FC236}">
                <a16:creationId xmlns:a16="http://schemas.microsoft.com/office/drawing/2014/main" xmlns="" id="{38E759AC-FF70-4329-9818-1BDB11405BF1}"/>
              </a:ext>
            </a:extLst>
          </p:cNvPr>
          <p:cNvPicPr>
            <a:picLocks noChangeAspect="1"/>
          </p:cNvPicPr>
          <p:nvPr/>
        </p:nvPicPr>
        <p:blipFill rotWithShape="1">
          <a:blip r:embed="rId7"/>
          <a:srcRect l="50217" t="11916" r="24866" b="47222"/>
          <a:stretch/>
        </p:blipFill>
        <p:spPr>
          <a:xfrm>
            <a:off x="7810245" y="2105893"/>
            <a:ext cx="3127015" cy="3999979"/>
          </a:xfrm>
          <a:prstGeom prst="rect">
            <a:avLst/>
          </a:prstGeom>
        </p:spPr>
      </p:pic>
    </p:spTree>
    <p:extLst>
      <p:ext uri="{BB962C8B-B14F-4D97-AF65-F5344CB8AC3E}">
        <p14:creationId xmlns:p14="http://schemas.microsoft.com/office/powerpoint/2010/main" val="1458499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400</Words>
  <Application>Microsoft Office PowerPoint</Application>
  <PresentationFormat>Custom</PresentationFormat>
  <Paragraphs>34</Paragraphs>
  <Slides>11</Slides>
  <Notes>9</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vt:lpstr>
      <vt:lpstr>Office 主题</vt:lpstr>
      <vt:lpstr>1_Simple Light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24</cp:revision>
  <dcterms:created xsi:type="dcterms:W3CDTF">2023-02-10T11:17:06Z</dcterms:created>
  <dcterms:modified xsi:type="dcterms:W3CDTF">2025-02-28T05:14:51Z</dcterms:modified>
</cp:coreProperties>
</file>