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466" r:id="rId3"/>
    <p:sldId id="469" r:id="rId4"/>
    <p:sldId id="432" r:id="rId5"/>
    <p:sldId id="440" r:id="rId6"/>
    <p:sldId id="470" r:id="rId7"/>
    <p:sldId id="442" r:id="rId8"/>
    <p:sldId id="443" r:id="rId9"/>
    <p:sldId id="444" r:id="rId10"/>
    <p:sldId id="445" r:id="rId11"/>
    <p:sldId id="439" r:id="rId12"/>
    <p:sldId id="441" r:id="rId13"/>
    <p:sldId id="431" r:id="rId14"/>
    <p:sldId id="474" r:id="rId15"/>
    <p:sldId id="475" r:id="rId16"/>
    <p:sldId id="476" r:id="rId17"/>
    <p:sldId id="477" r:id="rId18"/>
    <p:sldId id="478" r:id="rId19"/>
    <p:sldId id="471" r:id="rId20"/>
    <p:sldId id="472" r:id="rId21"/>
  </p:sldIdLst>
  <p:sldSz cx="16276638" cy="9144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7179" autoAdjust="0"/>
  </p:normalViewPr>
  <p:slideViewPr>
    <p:cSldViewPr>
      <p:cViewPr varScale="1">
        <p:scale>
          <a:sx n="55" d="100"/>
          <a:sy n="55" d="100"/>
        </p:scale>
        <p:origin x="-50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6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8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5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3832" y="366183"/>
            <a:ext cx="14648974" cy="1524000"/>
          </a:xfrm>
          <a:prstGeom prst="rect">
            <a:avLst/>
          </a:prstGeom>
        </p:spPr>
        <p:txBody>
          <a:bodyPr lIns="122018" tIns="61009" rIns="122018" bIns="6100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lIns="122018" tIns="61009" rIns="122018" bIns="6100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13832" y="8475137"/>
            <a:ext cx="3797882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61185" y="8475137"/>
            <a:ext cx="5154269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64924" y="8475137"/>
            <a:ext cx="3797882" cy="486833"/>
          </a:xfrm>
          <a:prstGeom prst="rect">
            <a:avLst/>
          </a:prstGeom>
        </p:spPr>
        <p:txBody>
          <a:bodyPr lIns="122018" tIns="61009" rIns="122018" bIns="61009"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5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B5F14A7E-94AB-8EAB-F405-8C94E9675124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847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695393" y="6533782"/>
            <a:ext cx="8658157" cy="1230799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75138" y="3080726"/>
            <a:ext cx="7726362" cy="298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chỉ dẫn: Có dạng hình vuông hoặc hình chữ nhật, nền xanh, trên nền có hình vẽ màu trắng.</a:t>
            </a:r>
            <a:endParaRPr lang="en-US" sz="40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t="47829" r="26243" b="8962"/>
          <a:stretch/>
        </p:blipFill>
        <p:spPr bwMode="auto">
          <a:xfrm>
            <a:off x="12067029" y="0"/>
            <a:ext cx="4236222" cy="87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6833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84202" y="189879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Các loại biển báo giao thông.</a:t>
            </a:r>
          </a:p>
        </p:txBody>
      </p:sp>
      <p:pic>
        <p:nvPicPr>
          <p:cNvPr id="4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47564"/>
              </p:ext>
            </p:extLst>
          </p:nvPr>
        </p:nvGraphicFramePr>
        <p:xfrm>
          <a:off x="802759" y="3628293"/>
          <a:ext cx="10695476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3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cấm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nguy hiểm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hiệu lệnh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biển báo chỉ dẫn</a:t>
                      </a:r>
                      <a:endParaRPr lang="en-US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69917" y="0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Ai  nhanh, ai đúng.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19" y="1133436"/>
            <a:ext cx="1575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Em cùng bạn điền tên biển báo vào bảng phân nhóm biển báo giao thông dưới đây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44176" r="60484" b="27773"/>
          <a:stretch/>
        </p:blipFill>
        <p:spPr bwMode="auto">
          <a:xfrm>
            <a:off x="12052384" y="2637693"/>
            <a:ext cx="1965801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3" t="72975" r="31758" b="23287"/>
          <a:stretch/>
        </p:blipFill>
        <p:spPr bwMode="auto">
          <a:xfrm>
            <a:off x="1564605" y="2790093"/>
            <a:ext cx="9171785" cy="60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7" t="44176" r="47814" b="27773"/>
          <a:stretch/>
        </p:blipFill>
        <p:spPr bwMode="auto">
          <a:xfrm>
            <a:off x="14270580" y="2637693"/>
            <a:ext cx="1733069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6" t="44176" r="32768" b="27773"/>
          <a:stretch/>
        </p:blipFill>
        <p:spPr bwMode="auto">
          <a:xfrm>
            <a:off x="11912643" y="5275385"/>
            <a:ext cx="2357937" cy="247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2" t="44176" r="23724" b="27773"/>
          <a:stretch/>
        </p:blipFill>
        <p:spPr bwMode="auto">
          <a:xfrm>
            <a:off x="14270581" y="5110357"/>
            <a:ext cx="17179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345E-6 2.5E-6 L -0.79986 -0.050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98" y="-2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393E-6 -2.77778E-6 L -0.50892 -0.0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6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111E-6 -1.11111E-6 L -0.34293 0.226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56E-6 -1.11111E-6 L -0.30362 0.234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C8C7EC78-44B8-9486-1531-A064602FB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214" y="-152400"/>
            <a:ext cx="1479424" cy="131685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42BA647-21D0-E190-68DB-B21ECB165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2209800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09401" y="1405369"/>
            <a:ext cx="8994985" cy="5840819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8032" y="2685590"/>
            <a:ext cx="8814964" cy="344709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    </a:t>
            </a:r>
            <a:r>
              <a:rPr lang="en-US" sz="7200" b="1" dirty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2. </a:t>
            </a:r>
            <a:r>
              <a:rPr lang="nl-NL" sz="7200" b="1" dirty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Tìm </a:t>
            </a:r>
            <a:r>
              <a:rPr lang="nl-NL" sz="7200" b="1" dirty="0">
                <a:ln w="19050">
                  <a:solidFill>
                    <a:srgbClr val="FF0000"/>
                  </a:solidFill>
                </a:ln>
                <a:solidFill>
                  <a:srgbClr val="00206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hiểu các quy định khi tham gia giao thông.</a:t>
            </a:r>
            <a:endParaRPr lang="en-US" sz="7200" dirty="0">
              <a:ln w="19050">
                <a:solidFill>
                  <a:srgbClr val="FF0000"/>
                </a:solidFill>
              </a:ln>
              <a:solidFill>
                <a:srgbClr val="002060"/>
              </a:solidFill>
              <a:latin typeface="SVN-Salty Script" panose="02000000000000000000" pitchFamily="50" charset="0"/>
              <a:ea typeface="SVN-Salty Script" panose="02000000000000000000" pitchFamily="50" charset="0"/>
              <a:cs typeface="SVN-Salty Scrip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2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09" y="1378932"/>
            <a:ext cx="11036022" cy="74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02068" y="314226"/>
            <a:ext cx="11112581" cy="127214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vi-VN" sz="3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 vào hình và thông tin dưới đây, em cùng bạn thảo luận về một số quy định khi tham gia giao thông</a:t>
            </a:r>
            <a:r>
              <a:rPr lang="en-GB" sz="3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7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08282" y="2558787"/>
            <a:ext cx="4800548" cy="7641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GB" sz="48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Thảo</a:t>
            </a:r>
            <a:r>
              <a:rPr lang="en-GB" sz="4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 </a:t>
            </a:r>
            <a:r>
              <a:rPr lang="en-GB" sz="48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luận</a:t>
            </a:r>
            <a:r>
              <a:rPr lang="en-GB" sz="4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 </a:t>
            </a:r>
            <a:r>
              <a:rPr lang="en-GB" sz="48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nhóm</a:t>
            </a:r>
            <a:r>
              <a:rPr lang="en-GB" sz="4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 </a:t>
            </a:r>
            <a:r>
              <a:rPr lang="en-GB" sz="48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đôi</a:t>
            </a:r>
            <a:r>
              <a:rPr lang="en-GB" sz="4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Salty Script" panose="02000000000000000000" pitchFamily="50" charset="0"/>
                <a:ea typeface="SVN-Salty Script" panose="02000000000000000000" pitchFamily="50" charset="0"/>
                <a:cs typeface="SVN-Salty Script" panose="02000000000000000000" pitchFamily="50" charset="0"/>
              </a:rPr>
              <a:t>.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SVN-Salty Script" panose="02000000000000000000" pitchFamily="50" charset="0"/>
              <a:ea typeface="SVN-Salty Script" panose="02000000000000000000" pitchFamily="50" charset="0"/>
              <a:cs typeface="SVN-Salty Scrip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7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76" y="1585208"/>
            <a:ext cx="7915984" cy="50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928" y="1458600"/>
            <a:ext cx="7714622" cy="5203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2107" y="475464"/>
            <a:ext cx="8985711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vi-VN" sz="3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số quy định khi tham gia giao thông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976A18-8585-DB39-11BD-26790AEC85A0}"/>
              </a:ext>
            </a:extLst>
          </p:cNvPr>
          <p:cNvGrpSpPr/>
          <p:nvPr/>
        </p:nvGrpSpPr>
        <p:grpSpPr>
          <a:xfrm>
            <a:off x="1540164" y="6669088"/>
            <a:ext cx="5897623" cy="1501653"/>
            <a:chOff x="2988667" y="1186136"/>
            <a:chExt cx="1960218" cy="1126239"/>
          </a:xfrm>
        </p:grpSpPr>
        <p:grpSp>
          <p:nvGrpSpPr>
            <p:cNvPr id="13" name="组合 1">
              <a:extLst>
                <a:ext uri="{FF2B5EF4-FFF2-40B4-BE49-F238E27FC236}">
                  <a16:creationId xmlns:a16="http://schemas.microsoft.com/office/drawing/2014/main" xmlns="" id="{44346FFE-FBEC-EADD-8DF0-7B2DC5AB9714}"/>
                </a:ext>
              </a:extLst>
            </p:cNvPr>
            <p:cNvGrpSpPr/>
            <p:nvPr/>
          </p:nvGrpSpPr>
          <p:grpSpPr>
            <a:xfrm>
              <a:off x="2988667" y="1186136"/>
              <a:ext cx="1928452" cy="1126239"/>
              <a:chOff x="4970142" y="2435645"/>
              <a:chExt cx="3531289" cy="1324381"/>
            </a:xfrm>
          </p:grpSpPr>
          <p:cxnSp>
            <p:nvCxnSpPr>
              <p:cNvPr id="15" name="直接连接符 3">
                <a:extLst>
                  <a:ext uri="{FF2B5EF4-FFF2-40B4-BE49-F238E27FC236}">
                    <a16:creationId xmlns:a16="http://schemas.microsoft.com/office/drawing/2014/main" xmlns="" id="{1EC9BC98-1549-C81F-E2C1-F2CB1F234566}"/>
                  </a:ext>
                </a:extLst>
              </p:cNvPr>
              <p:cNvCxnSpPr/>
              <p:nvPr/>
            </p:nvCxnSpPr>
            <p:spPr>
              <a:xfrm flipV="1">
                <a:off x="4970142" y="2435645"/>
                <a:ext cx="3517642" cy="1244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4">
                <a:extLst>
                  <a:ext uri="{FF2B5EF4-FFF2-40B4-BE49-F238E27FC236}">
                    <a16:creationId xmlns:a16="http://schemas.microsoft.com/office/drawing/2014/main" xmlns="" id="{2D58454D-1C9E-BFB9-5863-5381CD261C82}"/>
                  </a:ext>
                </a:extLst>
              </p:cNvPr>
              <p:cNvCxnSpPr/>
              <p:nvPr/>
            </p:nvCxnSpPr>
            <p:spPr>
              <a:xfrm flipV="1">
                <a:off x="4970142" y="3689274"/>
                <a:ext cx="3531289" cy="70752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5BCBE96-52EE-C419-59A8-9B3ED672FFDF}"/>
                </a:ext>
              </a:extLst>
            </p:cNvPr>
            <p:cNvSpPr txBox="1"/>
            <p:nvPr/>
          </p:nvSpPr>
          <p:spPr>
            <a:xfrm>
              <a:off x="2988667" y="1298102"/>
              <a:ext cx="1960218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7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vi-VN" sz="37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Quy định tuân theo biển báo giao thông.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B976A18-8585-DB39-11BD-26790AEC85A0}"/>
              </a:ext>
            </a:extLst>
          </p:cNvPr>
          <p:cNvGrpSpPr/>
          <p:nvPr/>
        </p:nvGrpSpPr>
        <p:grpSpPr>
          <a:xfrm>
            <a:off x="8965738" y="6709640"/>
            <a:ext cx="5920046" cy="1501653"/>
            <a:chOff x="2949448" y="1186136"/>
            <a:chExt cx="1967671" cy="1126239"/>
          </a:xfrm>
        </p:grpSpPr>
        <p:grpSp>
          <p:nvGrpSpPr>
            <p:cNvPr id="22" name="组合 1">
              <a:extLst>
                <a:ext uri="{FF2B5EF4-FFF2-40B4-BE49-F238E27FC236}">
                  <a16:creationId xmlns:a16="http://schemas.microsoft.com/office/drawing/2014/main" xmlns="" id="{44346FFE-FBEC-EADD-8DF0-7B2DC5AB9714}"/>
                </a:ext>
              </a:extLst>
            </p:cNvPr>
            <p:cNvGrpSpPr/>
            <p:nvPr/>
          </p:nvGrpSpPr>
          <p:grpSpPr>
            <a:xfrm>
              <a:off x="2988667" y="1186136"/>
              <a:ext cx="1928452" cy="1126239"/>
              <a:chOff x="4970142" y="2435645"/>
              <a:chExt cx="3531289" cy="1324381"/>
            </a:xfrm>
          </p:grpSpPr>
          <p:cxnSp>
            <p:nvCxnSpPr>
              <p:cNvPr id="24" name="直接连接符 3">
                <a:extLst>
                  <a:ext uri="{FF2B5EF4-FFF2-40B4-BE49-F238E27FC236}">
                    <a16:creationId xmlns:a16="http://schemas.microsoft.com/office/drawing/2014/main" xmlns="" id="{1EC9BC98-1549-C81F-E2C1-F2CB1F234566}"/>
                  </a:ext>
                </a:extLst>
              </p:cNvPr>
              <p:cNvCxnSpPr/>
              <p:nvPr/>
            </p:nvCxnSpPr>
            <p:spPr>
              <a:xfrm flipV="1">
                <a:off x="4970142" y="2435645"/>
                <a:ext cx="3517642" cy="1244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4">
                <a:extLst>
                  <a:ext uri="{FF2B5EF4-FFF2-40B4-BE49-F238E27FC236}">
                    <a16:creationId xmlns:a16="http://schemas.microsoft.com/office/drawing/2014/main" xmlns="" id="{2D58454D-1C9E-BFB9-5863-5381CD261C82}"/>
                  </a:ext>
                </a:extLst>
              </p:cNvPr>
              <p:cNvCxnSpPr/>
              <p:nvPr/>
            </p:nvCxnSpPr>
            <p:spPr>
              <a:xfrm flipV="1">
                <a:off x="4970142" y="3689274"/>
                <a:ext cx="3531289" cy="70752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5BCBE96-52EE-C419-59A8-9B3ED672FFDF}"/>
                </a:ext>
              </a:extLst>
            </p:cNvPr>
            <p:cNvSpPr txBox="1"/>
            <p:nvPr/>
          </p:nvSpPr>
          <p:spPr>
            <a:xfrm>
              <a:off x="2949448" y="1298102"/>
              <a:ext cx="1960218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7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vi-VN" sz="37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Quy định tuân theo đèn tín hiệu giao thông.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25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03" y="1204309"/>
            <a:ext cx="9126699" cy="5321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2107" y="475464"/>
            <a:ext cx="8985711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vi-VN" sz="3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số quy định khi tham gia giao thông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976A18-8585-DB39-11BD-26790AEC85A0}"/>
              </a:ext>
            </a:extLst>
          </p:cNvPr>
          <p:cNvGrpSpPr/>
          <p:nvPr/>
        </p:nvGrpSpPr>
        <p:grpSpPr>
          <a:xfrm>
            <a:off x="3994538" y="6688346"/>
            <a:ext cx="9098029" cy="1501653"/>
            <a:chOff x="2988667" y="1186136"/>
            <a:chExt cx="2018295" cy="1126239"/>
          </a:xfrm>
        </p:grpSpPr>
        <p:grpSp>
          <p:nvGrpSpPr>
            <p:cNvPr id="13" name="组合 1">
              <a:extLst>
                <a:ext uri="{FF2B5EF4-FFF2-40B4-BE49-F238E27FC236}">
                  <a16:creationId xmlns:a16="http://schemas.microsoft.com/office/drawing/2014/main" xmlns="" id="{44346FFE-FBEC-EADD-8DF0-7B2DC5AB9714}"/>
                </a:ext>
              </a:extLst>
            </p:cNvPr>
            <p:cNvGrpSpPr/>
            <p:nvPr/>
          </p:nvGrpSpPr>
          <p:grpSpPr>
            <a:xfrm>
              <a:off x="2988667" y="1186136"/>
              <a:ext cx="1928452" cy="1126239"/>
              <a:chOff x="4970142" y="2435645"/>
              <a:chExt cx="3531289" cy="1324381"/>
            </a:xfrm>
          </p:grpSpPr>
          <p:cxnSp>
            <p:nvCxnSpPr>
              <p:cNvPr id="15" name="直接连接符 3">
                <a:extLst>
                  <a:ext uri="{FF2B5EF4-FFF2-40B4-BE49-F238E27FC236}">
                    <a16:creationId xmlns:a16="http://schemas.microsoft.com/office/drawing/2014/main" xmlns="" id="{1EC9BC98-1549-C81F-E2C1-F2CB1F234566}"/>
                  </a:ext>
                </a:extLst>
              </p:cNvPr>
              <p:cNvCxnSpPr/>
              <p:nvPr/>
            </p:nvCxnSpPr>
            <p:spPr>
              <a:xfrm flipV="1">
                <a:off x="4970142" y="2435645"/>
                <a:ext cx="3517642" cy="1244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4">
                <a:extLst>
                  <a:ext uri="{FF2B5EF4-FFF2-40B4-BE49-F238E27FC236}">
                    <a16:creationId xmlns:a16="http://schemas.microsoft.com/office/drawing/2014/main" xmlns="" id="{2D58454D-1C9E-BFB9-5863-5381CD261C82}"/>
                  </a:ext>
                </a:extLst>
              </p:cNvPr>
              <p:cNvCxnSpPr/>
              <p:nvPr/>
            </p:nvCxnSpPr>
            <p:spPr>
              <a:xfrm flipV="1">
                <a:off x="4970142" y="3689274"/>
                <a:ext cx="3531289" cy="70752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5BCBE96-52EE-C419-59A8-9B3ED672FFDF}"/>
                </a:ext>
              </a:extLst>
            </p:cNvPr>
            <p:cNvSpPr txBox="1"/>
            <p:nvPr/>
          </p:nvSpPr>
          <p:spPr>
            <a:xfrm>
              <a:off x="3046744" y="1293063"/>
              <a:ext cx="1960218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7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vi-VN" sz="37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Quy định tuân theo vạch kẻ đường và tín hiệu khác trên đường.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0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600" y="1108637"/>
            <a:ext cx="8280949" cy="5094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2107" y="475464"/>
            <a:ext cx="8985711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vi-VN" sz="37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số quy định khi tham gia giao thông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976A18-8585-DB39-11BD-26790AEC85A0}"/>
              </a:ext>
            </a:extLst>
          </p:cNvPr>
          <p:cNvGrpSpPr/>
          <p:nvPr/>
        </p:nvGrpSpPr>
        <p:grpSpPr>
          <a:xfrm>
            <a:off x="2150019" y="6270864"/>
            <a:ext cx="11288164" cy="2414241"/>
            <a:chOff x="2946729" y="1186136"/>
            <a:chExt cx="1970390" cy="1126239"/>
          </a:xfrm>
        </p:grpSpPr>
        <p:grpSp>
          <p:nvGrpSpPr>
            <p:cNvPr id="20" name="组合 1">
              <a:extLst>
                <a:ext uri="{FF2B5EF4-FFF2-40B4-BE49-F238E27FC236}">
                  <a16:creationId xmlns:a16="http://schemas.microsoft.com/office/drawing/2014/main" xmlns="" id="{44346FFE-FBEC-EADD-8DF0-7B2DC5AB9714}"/>
                </a:ext>
              </a:extLst>
            </p:cNvPr>
            <p:cNvGrpSpPr/>
            <p:nvPr/>
          </p:nvGrpSpPr>
          <p:grpSpPr>
            <a:xfrm>
              <a:off x="2988667" y="1186136"/>
              <a:ext cx="1928452" cy="1126239"/>
              <a:chOff x="4970142" y="2435645"/>
              <a:chExt cx="3531289" cy="1324381"/>
            </a:xfrm>
          </p:grpSpPr>
          <p:cxnSp>
            <p:nvCxnSpPr>
              <p:cNvPr id="22" name="直接连接符 3">
                <a:extLst>
                  <a:ext uri="{FF2B5EF4-FFF2-40B4-BE49-F238E27FC236}">
                    <a16:creationId xmlns:a16="http://schemas.microsoft.com/office/drawing/2014/main" xmlns="" id="{1EC9BC98-1549-C81F-E2C1-F2CB1F234566}"/>
                  </a:ext>
                </a:extLst>
              </p:cNvPr>
              <p:cNvCxnSpPr/>
              <p:nvPr/>
            </p:nvCxnSpPr>
            <p:spPr>
              <a:xfrm flipV="1">
                <a:off x="4970142" y="2435645"/>
                <a:ext cx="3517642" cy="1244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4">
                <a:extLst>
                  <a:ext uri="{FF2B5EF4-FFF2-40B4-BE49-F238E27FC236}">
                    <a16:creationId xmlns:a16="http://schemas.microsoft.com/office/drawing/2014/main" xmlns="" id="{2D58454D-1C9E-BFB9-5863-5381CD261C82}"/>
                  </a:ext>
                </a:extLst>
              </p:cNvPr>
              <p:cNvCxnSpPr/>
              <p:nvPr/>
            </p:nvCxnSpPr>
            <p:spPr>
              <a:xfrm flipV="1">
                <a:off x="4970142" y="3689274"/>
                <a:ext cx="3531289" cy="70752"/>
              </a:xfrm>
              <a:prstGeom prst="line">
                <a:avLst/>
              </a:prstGeom>
              <a:ln w="3175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5BCBE96-52EE-C419-59A8-9B3ED672FFDF}"/>
                </a:ext>
              </a:extLst>
            </p:cNvPr>
            <p:cNvSpPr txBox="1"/>
            <p:nvPr/>
          </p:nvSpPr>
          <p:spPr>
            <a:xfrm>
              <a:off x="2946729" y="1187194"/>
              <a:ext cx="1960218" cy="1105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7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vi-VN" sz="37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Quy định sử dụng và lưu thông xe máy.</a:t>
              </a:r>
            </a:p>
            <a:p>
              <a:r>
                <a:rPr lang="vi-VN" sz="37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 Đội mũ bảo hiểm khi tham gia giao thông.</a:t>
              </a:r>
            </a:p>
            <a:p>
              <a:r>
                <a:rPr lang="vi-VN" sz="37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 Không uống rượu bia, chất kích thích,...</a:t>
              </a:r>
            </a:p>
            <a:p>
              <a:r>
                <a:rPr lang="vi-VN" sz="37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 Chở tối đa 1 người lớn và 1 trẻ em dưới 14 tuổi.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2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23A011F-1B62-9F7B-D5CA-DED219A2C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0CF4FB6-1305-3888-216D-A73743BA0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638" y="0"/>
            <a:ext cx="1143000" cy="13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89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0164B67-5274-D9F8-D3DF-2DC3063C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9DC7EB2-1875-51CC-8191-7428182F5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24" y="0"/>
            <a:ext cx="1546484" cy="14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49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84D749-AD54-CDF4-FAD5-231B409C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xmlns="" id="{B9F533E8-55AA-04BB-1A15-029043842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1" y="-609600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3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2519" y="333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719" y="1585912"/>
            <a:ext cx="1554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như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đối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r>
              <a:rPr lang="en-US" sz="38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đảm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/>
            <a:endParaRPr lang="en-US" sz="3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479" y="3094017"/>
            <a:ext cx="14613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</a:t>
            </a:r>
          </a:p>
        </p:txBody>
      </p:sp>
      <p:pic>
        <p:nvPicPr>
          <p:cNvPr id="2" name="图片 22">
            <a:extLst>
              <a:ext uri="{FF2B5EF4-FFF2-40B4-BE49-F238E27FC236}">
                <a16:creationId xmlns:a16="http://schemas.microsoft.com/office/drawing/2014/main" xmlns="" id="{21EA48DC-D446-3926-F41D-A6BF0D598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559" y="0"/>
            <a:ext cx="1509069" cy="19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053" y="1143000"/>
            <a:ext cx="15793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Nhận xét về hình dạng, mào sắc của mỗi nhóm biển báo giao thông trông hình dưới đây. Nêu ý nghĩa của từng biển báo trong mỗi nhó đó.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47829" r="61049" b="6667"/>
          <a:stretch/>
        </p:blipFill>
        <p:spPr bwMode="auto">
          <a:xfrm>
            <a:off x="3477090" y="2783313"/>
            <a:ext cx="2586377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4" t="47829" r="49338" b="6667"/>
          <a:stretch/>
        </p:blipFill>
        <p:spPr bwMode="auto">
          <a:xfrm>
            <a:off x="6936482" y="2798553"/>
            <a:ext cx="2477749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3" t="47829" r="37985" b="6667"/>
          <a:stretch/>
        </p:blipFill>
        <p:spPr bwMode="auto">
          <a:xfrm>
            <a:off x="10287246" y="2829033"/>
            <a:ext cx="2375228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5" t="47829" r="26243" b="6667"/>
          <a:stretch/>
        </p:blipFill>
        <p:spPr bwMode="auto">
          <a:xfrm>
            <a:off x="13535490" y="2813793"/>
            <a:ext cx="2375229" cy="51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A8A41C51-4C44-F9DD-D945-8483F486CC1F}"/>
              </a:ext>
            </a:extLst>
          </p:cNvPr>
          <p:cNvSpPr/>
          <p:nvPr/>
        </p:nvSpPr>
        <p:spPr>
          <a:xfrm>
            <a:off x="3984202" y="189879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Các loại biển báo giao thông.</a:t>
            </a:r>
          </a:p>
        </p:txBody>
      </p:sp>
      <p:pic>
        <p:nvPicPr>
          <p:cNvPr id="11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9E1B32D-56EE-FADB-8BA4-3B155758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FE71826-2E2B-4845-BB36-E181A8D97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27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158" y="1066800"/>
            <a:ext cx="15510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Nhận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Nêu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8763" y="4008769"/>
            <a:ext cx="8137525" cy="3283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888" y="3657600"/>
            <a:ext cx="7391400" cy="325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cấm: Có dạng hình tròn, viền đỏ, nền trắng, trên nền có hình vẽ màu đen.</a:t>
            </a:r>
            <a:endParaRPr lang="en-US" sz="44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47829" r="61049" b="6667"/>
          <a:stretch/>
        </p:blipFill>
        <p:spPr bwMode="auto">
          <a:xfrm>
            <a:off x="599317" y="2832849"/>
            <a:ext cx="317438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xmlns="" id="{9D2CA886-FF77-B09A-0B2D-2371BBA55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89" y="-152400"/>
            <a:ext cx="1479424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5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4" t="47829" r="49338" b="8646"/>
          <a:stretch/>
        </p:blipFill>
        <p:spPr bwMode="auto">
          <a:xfrm>
            <a:off x="97970" y="1086062"/>
            <a:ext cx="3794092" cy="75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37919" y="2720051"/>
            <a:ext cx="6400800" cy="37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nguy hiểm: Có dạng hình tam giác đều, viền đỏ, nền vàng, trên nền có hình vẽ màu đen.</a:t>
            </a:r>
          </a:p>
        </p:txBody>
      </p:sp>
      <p:pic>
        <p:nvPicPr>
          <p:cNvPr id="3" name="图片 22">
            <a:extLst>
              <a:ext uri="{FF2B5EF4-FFF2-40B4-BE49-F238E27FC236}">
                <a16:creationId xmlns:a16="http://schemas.microsoft.com/office/drawing/2014/main" xmlns="" id="{67B6A198-593B-8F15-C905-1FCA2E8FB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806" y="100234"/>
            <a:ext cx="1554634" cy="19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5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3" t="48615" r="37985" b="8926"/>
          <a:stretch/>
        </p:blipFill>
        <p:spPr bwMode="auto">
          <a:xfrm>
            <a:off x="247834" y="990600"/>
            <a:ext cx="3821723" cy="77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1838" y="3089383"/>
            <a:ext cx="7192962" cy="296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nl-NL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Biển báo hiệu lệnh: Có dạng hình tròn, nền xanh, trên nền có hình vẽ màu trắng.</a:t>
            </a:r>
            <a:endParaRPr lang="en-US" sz="40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图片 22">
            <a:extLst>
              <a:ext uri="{FF2B5EF4-FFF2-40B4-BE49-F238E27FC236}">
                <a16:creationId xmlns:a16="http://schemas.microsoft.com/office/drawing/2014/main" xmlns="" id="{75978D74-3107-DF4F-8FBE-86CC73DEF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004" y="0"/>
            <a:ext cx="1554634" cy="19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57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10514</TotalTime>
  <Words>461</Words>
  <Application>Microsoft Office PowerPoint</Application>
  <PresentationFormat>Custom</PresentationFormat>
  <Paragraphs>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Techsi.vn</cp:lastModifiedBy>
  <cp:revision>1146</cp:revision>
  <dcterms:created xsi:type="dcterms:W3CDTF">2008-09-09T22:52:10Z</dcterms:created>
  <dcterms:modified xsi:type="dcterms:W3CDTF">2025-02-26T05:46:56Z</dcterms:modified>
  <cp:category>9Slide.vn</cp:category>
</cp:coreProperties>
</file>