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media/audio2.wav" ContentType="audio/wav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media/audio5.wav" ContentType="audio/wav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media/audio6.wav" ContentType="audio/wav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media/audio7.wav" ContentType="audio/wav"/>
  <Override PartName="/ppt/media/audio10.wav" ContentType="audio/wav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media/audio11.wav" ContentType="audio/wav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media/audio14.wav" ContentType="audio/wav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media/audio15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2"/>
  </p:notesMasterIdLst>
  <p:sldIdLst>
    <p:sldId id="307" r:id="rId2"/>
    <p:sldId id="323" r:id="rId3"/>
    <p:sldId id="289" r:id="rId4"/>
    <p:sldId id="322" r:id="rId5"/>
    <p:sldId id="290" r:id="rId6"/>
    <p:sldId id="295" r:id="rId7"/>
    <p:sldId id="297" r:id="rId8"/>
    <p:sldId id="312" r:id="rId9"/>
    <p:sldId id="325" r:id="rId10"/>
    <p:sldId id="313" r:id="rId11"/>
    <p:sldId id="306" r:id="rId12"/>
    <p:sldId id="326" r:id="rId13"/>
    <p:sldId id="327" r:id="rId14"/>
    <p:sldId id="328" r:id="rId15"/>
    <p:sldId id="330" r:id="rId16"/>
    <p:sldId id="299" r:id="rId17"/>
    <p:sldId id="300" r:id="rId18"/>
    <p:sldId id="303" r:id="rId19"/>
    <p:sldId id="332" r:id="rId20"/>
    <p:sldId id="331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40"/>
  </p:normalViewPr>
  <p:slideViewPr>
    <p:cSldViewPr snapToGrid="0">
      <p:cViewPr varScale="1">
        <p:scale>
          <a:sx n="63" d="100"/>
          <a:sy n="63" d="100"/>
        </p:scale>
        <p:origin x="80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53C8D8-5C27-4F77-8668-4309D835C8D9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E01BD6-6894-4B96-91F3-7E3A99A92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02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529365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 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734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17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34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250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02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886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481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875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750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558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01AA-509B-43C6-8E13-2432D7817C81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36B61-BDBB-4A30-AD12-C7159600F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736169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01AA-509B-43C6-8E13-2432D7817C81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36B61-BDBB-4A30-AD12-C7159600F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92573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01AA-509B-43C6-8E13-2432D7817C81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36B61-BDBB-4A30-AD12-C7159600F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017553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2/20/2025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8581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01AA-509B-43C6-8E13-2432D7817C81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36B61-BDBB-4A30-AD12-C7159600F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20696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01AA-509B-43C6-8E13-2432D7817C81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36B61-BDBB-4A30-AD12-C7159600F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8383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01AA-509B-43C6-8E13-2432D7817C81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36B61-BDBB-4A30-AD12-C7159600F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75857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465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03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01AA-509B-43C6-8E13-2432D7817C81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36B61-BDBB-4A30-AD12-C7159600F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094318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01AA-509B-43C6-8E13-2432D7817C81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36B61-BDBB-4A30-AD12-C7159600F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703587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801AA-509B-43C6-8E13-2432D7817C81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36B61-BDBB-4A30-AD12-C7159600F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46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21" Type="http://schemas.microsoft.com/office/2007/relationships/hdphoto" Target="../media/hdphoto8.wdp"/><Relationship Id="rId34" Type="http://schemas.microsoft.com/office/2007/relationships/hdphoto" Target="../media/hdphoto13.wdp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microsoft.com/office/2007/relationships/hdphoto" Target="../media/hdphoto6.wdp"/><Relationship Id="rId25" Type="http://schemas.microsoft.com/office/2007/relationships/hdphoto" Target="../media/hdphoto10.wdp"/><Relationship Id="rId3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openxmlformats.org/officeDocument/2006/relationships/image" Target="../media/image15.png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24" Type="http://schemas.openxmlformats.org/officeDocument/2006/relationships/image" Target="../media/image12.png"/><Relationship Id="rId32" Type="http://schemas.openxmlformats.org/officeDocument/2006/relationships/image" Target="../media/image17.gif"/><Relationship Id="rId37" Type="http://schemas.openxmlformats.org/officeDocument/2006/relationships/image" Target="../media/image21.png"/><Relationship Id="rId5" Type="http://schemas.openxmlformats.org/officeDocument/2006/relationships/image" Target="../media/image2.png"/><Relationship Id="rId15" Type="http://schemas.microsoft.com/office/2007/relationships/hdphoto" Target="../media/hdphoto5.wdp"/><Relationship Id="rId23" Type="http://schemas.microsoft.com/office/2007/relationships/hdphoto" Target="../media/hdphoto9.wdp"/><Relationship Id="rId28" Type="http://schemas.openxmlformats.org/officeDocument/2006/relationships/image" Target="../media/image14.png"/><Relationship Id="rId36" Type="http://schemas.openxmlformats.org/officeDocument/2006/relationships/image" Target="../media/image20.png"/><Relationship Id="rId10" Type="http://schemas.openxmlformats.org/officeDocument/2006/relationships/image" Target="../media/image5.png"/><Relationship Id="rId19" Type="http://schemas.microsoft.com/office/2007/relationships/hdphoto" Target="../media/hdphoto7.wdp"/><Relationship Id="rId31" Type="http://schemas.openxmlformats.org/officeDocument/2006/relationships/image" Target="../media/image16.emf"/><Relationship Id="rId4" Type="http://schemas.openxmlformats.org/officeDocument/2006/relationships/image" Target="../media/image1.png"/><Relationship Id="rId9" Type="http://schemas.microsoft.com/office/2007/relationships/hdphoto" Target="../media/hdphoto2.wdp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1.wdp"/><Relationship Id="rId30" Type="http://schemas.microsoft.com/office/2007/relationships/hdphoto" Target="../media/hdphoto12.wdp"/><Relationship Id="rId35" Type="http://schemas.openxmlformats.org/officeDocument/2006/relationships/image" Target="../media/image19.png"/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audio" Target="../media/audio1.wav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26.png"/><Relationship Id="rId4" Type="http://schemas.openxmlformats.org/officeDocument/2006/relationships/image" Target="../media/image48.JPG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44.jpeg"/><Relationship Id="rId5" Type="http://schemas.openxmlformats.org/officeDocument/2006/relationships/image" Target="../media/image27.jpg"/><Relationship Id="rId4" Type="http://schemas.openxmlformats.org/officeDocument/2006/relationships/audio" Target="../media/audio6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12.wav"/><Relationship Id="rId7" Type="http://schemas.microsoft.com/office/2007/relationships/hdphoto" Target="../media/hdphoto17.wdp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26.png"/><Relationship Id="rId5" Type="http://schemas.openxmlformats.org/officeDocument/2006/relationships/image" Target="../media/image41.jpeg"/><Relationship Id="rId10" Type="http://schemas.openxmlformats.org/officeDocument/2006/relationships/slide" Target="slide17.xml"/><Relationship Id="rId4" Type="http://schemas.openxmlformats.org/officeDocument/2006/relationships/image" Target="../media/image51.png"/><Relationship Id="rId9" Type="http://schemas.openxmlformats.org/officeDocument/2006/relationships/image" Target="../media/image54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1.wav"/><Relationship Id="rId7" Type="http://schemas.openxmlformats.org/officeDocument/2006/relationships/image" Target="../media/image53.png"/><Relationship Id="rId12" Type="http://schemas.openxmlformats.org/officeDocument/2006/relationships/image" Target="../media/image26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slide" Target="slide17.xml"/><Relationship Id="rId5" Type="http://schemas.microsoft.com/office/2007/relationships/hdphoto" Target="../media/hdphoto17.wdp"/><Relationship Id="rId10" Type="http://schemas.openxmlformats.org/officeDocument/2006/relationships/image" Target="../media/image55.gif"/><Relationship Id="rId4" Type="http://schemas.openxmlformats.org/officeDocument/2006/relationships/image" Target="../media/image52.png"/><Relationship Id="rId9" Type="http://schemas.openxmlformats.org/officeDocument/2006/relationships/image" Target="../media/image54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microsoft.com/office/2007/relationships/hdphoto" Target="../media/hdphoto18.wdp"/><Relationship Id="rId3" Type="http://schemas.openxmlformats.org/officeDocument/2006/relationships/audio" Target="../media/audio13.wav"/><Relationship Id="rId7" Type="http://schemas.microsoft.com/office/2007/relationships/hdphoto" Target="../media/hdphoto17.wdp"/><Relationship Id="rId12" Type="http://schemas.openxmlformats.org/officeDocument/2006/relationships/image" Target="../media/image57.png"/><Relationship Id="rId2" Type="http://schemas.openxmlformats.org/officeDocument/2006/relationships/audio" Target="../media/audio1.wav"/><Relationship Id="rId16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5" Type="http://schemas.microsoft.com/office/2007/relationships/hdphoto" Target="../media/hdphoto19.wdp"/><Relationship Id="rId10" Type="http://schemas.openxmlformats.org/officeDocument/2006/relationships/image" Target="../media/image26.png"/><Relationship Id="rId4" Type="http://schemas.openxmlformats.org/officeDocument/2006/relationships/audio" Target="../media/audio12.wav"/><Relationship Id="rId9" Type="http://schemas.openxmlformats.org/officeDocument/2006/relationships/image" Target="../media/image54.gif"/><Relationship Id="rId1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13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51.png"/><Relationship Id="rId12" Type="http://schemas.openxmlformats.org/officeDocument/2006/relationships/image" Target="../media/image62.jpeg"/><Relationship Id="rId2" Type="http://schemas.openxmlformats.org/officeDocument/2006/relationships/audio" Target="../media/audio7.wav"/><Relationship Id="rId16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61.jpeg"/><Relationship Id="rId5" Type="http://schemas.microsoft.com/office/2007/relationships/hdphoto" Target="../media/hdphoto17.wdp"/><Relationship Id="rId10" Type="http://schemas.openxmlformats.org/officeDocument/2006/relationships/image" Target="../media/image60.jpeg"/><Relationship Id="rId4" Type="http://schemas.openxmlformats.org/officeDocument/2006/relationships/image" Target="../media/image52.png"/><Relationship Id="rId9" Type="http://schemas.openxmlformats.org/officeDocument/2006/relationships/image" Target="../media/image59.jpeg"/><Relationship Id="rId14" Type="http://schemas.openxmlformats.org/officeDocument/2006/relationships/slide" Target="slide1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63.jpeg"/><Relationship Id="rId5" Type="http://schemas.openxmlformats.org/officeDocument/2006/relationships/image" Target="../media/image27.jpg"/><Relationship Id="rId4" Type="http://schemas.openxmlformats.org/officeDocument/2006/relationships/audio" Target="../media/audio14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6.png"/><Relationship Id="rId5" Type="http://schemas.openxmlformats.org/officeDocument/2006/relationships/image" Target="../media/image64.png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8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5.jpe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6.wav"/><Relationship Id="rId1" Type="http://schemas.openxmlformats.org/officeDocument/2006/relationships/tags" Target="../tags/tag11.xml"/><Relationship Id="rId6" Type="http://schemas.openxmlformats.org/officeDocument/2006/relationships/audio" Target="../media/audio12.wav"/><Relationship Id="rId11" Type="http://schemas.microsoft.com/office/2007/relationships/hdphoto" Target="../media/hdphoto21.wdp"/><Relationship Id="rId5" Type="http://schemas.openxmlformats.org/officeDocument/2006/relationships/audio" Target="../media/audio3.wav"/><Relationship Id="rId15" Type="http://schemas.openxmlformats.org/officeDocument/2006/relationships/image" Target="../media/image70.jpeg"/><Relationship Id="rId10" Type="http://schemas.openxmlformats.org/officeDocument/2006/relationships/image" Target="../media/image67.png"/><Relationship Id="rId4" Type="http://schemas.openxmlformats.org/officeDocument/2006/relationships/audio" Target="../media/audio6.wav"/><Relationship Id="rId9" Type="http://schemas.microsoft.com/office/2007/relationships/hdphoto" Target="../media/hdphoto20.wdp"/><Relationship Id="rId14" Type="http://schemas.openxmlformats.org/officeDocument/2006/relationships/image" Target="../media/image6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11.xml"/><Relationship Id="rId7" Type="http://schemas.microsoft.com/office/2007/relationships/hdphoto" Target="../media/hdphoto17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52.png"/><Relationship Id="rId5" Type="http://schemas.openxmlformats.org/officeDocument/2006/relationships/image" Target="../media/image71.png"/><Relationship Id="rId10" Type="http://schemas.openxmlformats.org/officeDocument/2006/relationships/audio" Target="../media/audio15.wav"/><Relationship Id="rId4" Type="http://schemas.openxmlformats.org/officeDocument/2006/relationships/audio" Target="../media/audio15.wav"/><Relationship Id="rId9" Type="http://schemas.openxmlformats.org/officeDocument/2006/relationships/image" Target="../media/image7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microsoft.com/office/2007/relationships/hdphoto" Target="../media/hdphoto14.wdp"/><Relationship Id="rId5" Type="http://schemas.openxmlformats.org/officeDocument/2006/relationships/image" Target="../media/image22.jpeg"/><Relationship Id="rId10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8.jpeg"/><Relationship Id="rId5" Type="http://schemas.openxmlformats.org/officeDocument/2006/relationships/image" Target="../media/image27.jp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openxmlformats.org/officeDocument/2006/relationships/image" Target="../media/image3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4.jpeg"/><Relationship Id="rId5" Type="http://schemas.openxmlformats.org/officeDocument/2006/relationships/image" Target="../media/image29.jpg"/><Relationship Id="rId10" Type="http://schemas.openxmlformats.org/officeDocument/2006/relationships/image" Target="../media/image33.png"/><Relationship Id="rId4" Type="http://schemas.openxmlformats.org/officeDocument/2006/relationships/audio" Target="../media/audio4.wav"/><Relationship Id="rId9" Type="http://schemas.microsoft.com/office/2007/relationships/hdphoto" Target="../media/hdphoto1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6.jpeg"/><Relationship Id="rId5" Type="http://schemas.openxmlformats.org/officeDocument/2006/relationships/image" Target="../media/image27.jpg"/><Relationship Id="rId4" Type="http://schemas.openxmlformats.org/officeDocument/2006/relationships/audio" Target="../media/audio5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2.png"/><Relationship Id="rId3" Type="http://schemas.microsoft.com/office/2007/relationships/media" Target="../media/media1.wav"/><Relationship Id="rId7" Type="http://schemas.openxmlformats.org/officeDocument/2006/relationships/image" Target="../media/image37.png"/><Relationship Id="rId12" Type="http://schemas.openxmlformats.org/officeDocument/2006/relationships/image" Target="../media/image41.jpeg"/><Relationship Id="rId2" Type="http://schemas.openxmlformats.org/officeDocument/2006/relationships/audio" Target="NULL" TargetMode="External"/><Relationship Id="rId1" Type="http://schemas.openxmlformats.org/officeDocument/2006/relationships/tags" Target="../tags/tag6.xml"/><Relationship Id="rId6" Type="http://schemas.openxmlformats.org/officeDocument/2006/relationships/audio" Target="../media/audio6.wav"/><Relationship Id="rId11" Type="http://schemas.openxmlformats.org/officeDocument/2006/relationships/image" Target="../media/image40.jpeg"/><Relationship Id="rId5" Type="http://schemas.openxmlformats.org/officeDocument/2006/relationships/notesSlide" Target="../notesSlides/notesSlide5.xml"/><Relationship Id="rId15" Type="http://schemas.openxmlformats.org/officeDocument/2006/relationships/audio" Target="../media/audio6.wav"/><Relationship Id="rId10" Type="http://schemas.openxmlformats.org/officeDocument/2006/relationships/image" Target="../media/image39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8.jpeg"/><Relationship Id="rId14" Type="http://schemas.openxmlformats.org/officeDocument/2006/relationships/image" Target="../media/image4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6.png"/><Relationship Id="rId5" Type="http://schemas.openxmlformats.org/officeDocument/2006/relationships/image" Target="../media/image27.jp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13" Type="http://schemas.openxmlformats.org/officeDocument/2006/relationships/audio" Target="../media/audio7.wav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7.png"/><Relationship Id="rId12" Type="http://schemas.openxmlformats.org/officeDocument/2006/relationships/image" Target="../media/image42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46.png"/><Relationship Id="rId11" Type="http://schemas.microsoft.com/office/2007/relationships/hdphoto" Target="../media/hdphoto16.wdp"/><Relationship Id="rId5" Type="http://schemas.openxmlformats.org/officeDocument/2006/relationships/image" Target="../media/image45.png"/><Relationship Id="rId10" Type="http://schemas.openxmlformats.org/officeDocument/2006/relationships/image" Target="../media/image49.png"/><Relationship Id="rId4" Type="http://schemas.openxmlformats.org/officeDocument/2006/relationships/audio" Target="../media/audio7.wav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openxmlformats.org/officeDocument/2006/relationships/image" Target="../media/image48.JP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microsoft.com/office/2007/relationships/hdphoto" Target="../media/hdphoto16.wdp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138" y="3946333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4" r="10354"/>
          <a:stretch/>
        </p:blipFill>
        <p:spPr bwMode="auto">
          <a:xfrm>
            <a:off x="4456114" y="3681403"/>
            <a:ext cx="1367066" cy="2639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7" b="19746"/>
          <a:stretch/>
        </p:blipFill>
        <p:spPr bwMode="auto">
          <a:xfrm rot="633528">
            <a:off x="9359351" y="4187490"/>
            <a:ext cx="1258117" cy="183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272AF6-025C-4669-8E56-9A7C287B0FD4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578" y="3706115"/>
            <a:ext cx="1628451" cy="29264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212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0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2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ảnh Quan, Hoàng Hôn, Ánh Sáng, Đê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5518"/>
            <a:ext cx="12192000" cy="942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C10B1D-EF78-426B-8F05-84BAB2A13EA2}"/>
              </a:ext>
            </a:extLst>
          </p:cNvPr>
          <p:cNvSpPr txBox="1"/>
          <p:nvPr/>
        </p:nvSpPr>
        <p:spPr>
          <a:xfrm>
            <a:off x="303009" y="130163"/>
            <a:ext cx="492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844341" y="258622"/>
            <a:ext cx="4299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Listen and </a:t>
            </a:r>
            <a:r>
              <a:rPr lang="en-US" sz="2800" b="1" dirty="0" err="1">
                <a:latin typeface="Comic Sans MS" pitchFamily="66" charset="0"/>
              </a:rPr>
              <a:t>repeat.Tick</a:t>
            </a:r>
            <a:r>
              <a:rPr lang="en-US" sz="2800" b="1" dirty="0">
                <a:latin typeface="Comic Sans MS" pitchFamily="66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176F6B-C14B-4C4C-8119-A2BCE6C57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9126" y="251257"/>
            <a:ext cx="818111" cy="4656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pic>
        <p:nvPicPr>
          <p:cNvPr id="38" name="Picture 37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3681304C-D388-4FC8-A70B-B8B99465C0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071" t="15662" r="38691" b="14074"/>
          <a:stretch/>
        </p:blipFill>
        <p:spPr>
          <a:xfrm>
            <a:off x="10643015" y="3197899"/>
            <a:ext cx="1952033" cy="4081442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30397" y="1660736"/>
            <a:ext cx="1462585" cy="533048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itchFamily="66" charset="0"/>
              </a:rPr>
              <a:t>Teacher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0386993" y="1970237"/>
            <a:ext cx="1724167" cy="447094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omic Sans MS" pitchFamily="66" charset="0"/>
              </a:rPr>
              <a:t>Robert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34" b="8519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2257" y="2193783"/>
            <a:ext cx="3947894" cy="5630923"/>
          </a:xfrm>
          <a:prstGeom prst="rect">
            <a:avLst/>
          </a:prstGeom>
        </p:spPr>
      </p:pic>
      <p:sp>
        <p:nvSpPr>
          <p:cNvPr id="45" name="Oval Callout 44"/>
          <p:cNvSpPr/>
          <p:nvPr/>
        </p:nvSpPr>
        <p:spPr>
          <a:xfrm>
            <a:off x="8626463" y="3935712"/>
            <a:ext cx="2341819" cy="928178"/>
          </a:xfrm>
          <a:prstGeom prst="wedgeEllipseCallout">
            <a:avLst>
              <a:gd name="adj1" fmla="val 29492"/>
              <a:gd name="adj2" fmla="val 8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8503663" y="3798850"/>
            <a:ext cx="2656133" cy="12019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Yes, teacher.</a:t>
            </a:r>
          </a:p>
        </p:txBody>
      </p:sp>
      <p:sp>
        <p:nvSpPr>
          <p:cNvPr id="46" name="Rectangle 45"/>
          <p:cNvSpPr/>
          <p:nvPr/>
        </p:nvSpPr>
        <p:spPr>
          <a:xfrm>
            <a:off x="1164106" y="831956"/>
            <a:ext cx="10165810" cy="7973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Comic Sans MS" pitchFamily="66" charset="0"/>
              </a:rPr>
              <a:t>2. Students can use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5558059" y="961938"/>
            <a:ext cx="322460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omic Sans MS" pitchFamily="66" charset="0"/>
                <a:sym typeface="Wingdings" panose="05000000000000000000" pitchFamily="2" charset="2"/>
              </a:rPr>
              <a:t>their tablets</a:t>
            </a:r>
            <a:endParaRPr lang="en-US" sz="32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8760385" y="961938"/>
            <a:ext cx="256953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omic Sans MS" pitchFamily="66" charset="0"/>
                <a:sym typeface="Wingdings" panose="05000000000000000000" pitchFamily="2" charset="2"/>
              </a:rPr>
              <a:t>their books.</a:t>
            </a:r>
            <a:endParaRPr lang="en-US" sz="32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8296592" y="948419"/>
            <a:ext cx="414142" cy="537384"/>
          </a:xfrm>
          <a:prstGeom prst="rect">
            <a:avLst/>
          </a:prstGeom>
          <a:noFill/>
          <a:ln>
            <a:solidFill>
              <a:schemeClr val="accent4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5082160" y="948419"/>
            <a:ext cx="475899" cy="537384"/>
          </a:xfrm>
          <a:prstGeom prst="rect">
            <a:avLst/>
          </a:prstGeom>
          <a:noFill/>
          <a:ln>
            <a:solidFill>
              <a:schemeClr val="accent4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8239340" y="979097"/>
            <a:ext cx="528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itchFamily="66" charset="0"/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6148" name="Picture 4" descr="Con Gái, Sách, Trường Học, Đọc Hiểu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524" y="1927260"/>
            <a:ext cx="4290139" cy="49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Oval Callout 41"/>
          <p:cNvSpPr/>
          <p:nvPr/>
        </p:nvSpPr>
        <p:spPr>
          <a:xfrm>
            <a:off x="1462584" y="2178995"/>
            <a:ext cx="4656493" cy="1871200"/>
          </a:xfrm>
          <a:prstGeom prst="wedgeEllipseCallout">
            <a:avLst>
              <a:gd name="adj1" fmla="val -39488"/>
              <a:gd name="adj2" fmla="val 7613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1665947" y="2771877"/>
            <a:ext cx="4249766" cy="8520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No, you can’t. But you can open your book and look at the word list.</a:t>
            </a:r>
          </a:p>
        </p:txBody>
      </p:sp>
    </p:spTree>
    <p:extLst>
      <p:ext uri="{BB962C8B-B14F-4D97-AF65-F5344CB8AC3E}">
        <p14:creationId xmlns:p14="http://schemas.microsoft.com/office/powerpoint/2010/main" val="219245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whoosh.wav"/>
          </p:stSnd>
        </p:sndAc>
      </p:transition>
    </mc:Choice>
    <mc:Fallback xmlns="">
      <p:transition spd="slow">
        <p:sndAc>
          <p:stSnd>
            <p:snd r:embed="rId13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6" grpId="0" animBg="1"/>
      <p:bldP spid="47" grpId="0"/>
      <p:bldP spid="48" grpId="0"/>
      <p:bldP spid="49" grpId="0" animBg="1"/>
      <p:bldP spid="50" grpId="0" animBg="1"/>
      <p:bldP spid="52" grpId="0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833638" y="1519864"/>
            <a:ext cx="5776694" cy="2517715"/>
            <a:chOff x="-11719800" y="4796331"/>
            <a:chExt cx="14696045" cy="487566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669224" y="6191124"/>
              <a:ext cx="9645469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200" b="1" dirty="0">
                  <a:solidFill>
                    <a:srgbClr val="FF0000"/>
                  </a:solidFill>
                  <a:effectLst/>
                  <a:latin typeface="Comic Sans MS" pitchFamily="66" charset="0"/>
                  <a:ea typeface="Times New Roman" panose="02020603050405020304" pitchFamily="18" charset="0"/>
                </a:rPr>
                <a:t>Practice</a:t>
              </a:r>
              <a:endParaRPr lang="en-US" sz="9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536" b="8430"/>
            <a:stretch/>
          </p:blipFill>
          <p:spPr>
            <a:xfrm>
              <a:off x="-11719800" y="4796331"/>
              <a:ext cx="4839096" cy="4875668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CBE648C-37A6-441A-94D6-903BC126D930}"/>
              </a:ext>
            </a:extLst>
          </p:cNvPr>
          <p:cNvGrpSpPr/>
          <p:nvPr/>
        </p:nvGrpSpPr>
        <p:grpSpPr>
          <a:xfrm>
            <a:off x="5539401" y="3429000"/>
            <a:ext cx="4334269" cy="769441"/>
            <a:chOff x="397164" y="323274"/>
            <a:chExt cx="3278686" cy="76944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4C7001-1E3F-4912-B240-20F3E34DD9C7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.VnBlack" panose="020B7200000000000000" pitchFamily="34" charset="0"/>
                </a:rPr>
                <a:t>3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BD3DA6-6A02-46A7-AC80-DE38CFB19273}"/>
                </a:ext>
              </a:extLst>
            </p:cNvPr>
            <p:cNvSpPr txBox="1"/>
            <p:nvPr/>
          </p:nvSpPr>
          <p:spPr>
            <a:xfrm>
              <a:off x="723034" y="446384"/>
              <a:ext cx="29528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AU" sz="3200" b="1" dirty="0">
                  <a:solidFill>
                    <a:srgbClr val="000000"/>
                  </a:solidFill>
                  <a:latin typeface="Comic Sans MS" pitchFamily="66" charset="0"/>
                  <a:ea typeface="Times New Roman" panose="02020603050405020304" pitchFamily="18" charset="0"/>
                </a:rPr>
                <a:t>Look and say.</a:t>
              </a:r>
              <a:endParaRPr lang="en-US" sz="3200" dirty="0">
                <a:effectLst/>
                <a:latin typeface="Comic Sans MS" pitchFamily="66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826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4" name="cashreg.wav"/>
          </p:stSnd>
        </p:sndAc>
      </p:transition>
    </mc:Choice>
    <mc:Fallback xmlns="">
      <p:transition spd="slow">
        <p:fade/>
        <p:sndAc>
          <p:stSnd>
            <p:snd r:embed="rId8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图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054" y="3455080"/>
            <a:ext cx="1751433" cy="2479394"/>
          </a:xfrm>
          <a:prstGeom prst="rect">
            <a:avLst/>
          </a:prstGeom>
        </p:spPr>
      </p:pic>
      <p:pic>
        <p:nvPicPr>
          <p:cNvPr id="24" name="Picture 2" descr="Ảnh miễn phí của Những cậu bé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0" y="252552"/>
            <a:ext cx="3484471" cy="224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Rainbow Png Photo - Pastel Rainbow Clipart, Transparent Png - kind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410" b="98077" l="19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334"/>
          <a:stretch/>
        </p:blipFill>
        <p:spPr bwMode="auto">
          <a:xfrm flipH="1">
            <a:off x="0" y="2436393"/>
            <a:ext cx="7614458" cy="476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 flipH="1">
            <a:off x="11591023" y="12340308"/>
            <a:ext cx="1157084" cy="166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4472C4">
                  <a:lumMod val="75000"/>
                </a:srgb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0" name="Picture 18" descr="Clip Art Silver Star Dust Shiny Stars Transparent Background Clip Art PNG  Images Commercial Licence Art &amp;amp; Collectibles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1" t="39570" r="71102" b="47844"/>
          <a:stretch/>
        </p:blipFill>
        <p:spPr bwMode="auto">
          <a:xfrm>
            <a:off x="10842771" y="1782838"/>
            <a:ext cx="508001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ounded Rectangle 33"/>
          <p:cNvSpPr/>
          <p:nvPr/>
        </p:nvSpPr>
        <p:spPr>
          <a:xfrm>
            <a:off x="2817159" y="887016"/>
            <a:ext cx="9101886" cy="130222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1. Students </a:t>
            </a:r>
            <a:r>
              <a:rPr lang="en-US" sz="3200" b="1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_____ work </a:t>
            </a:r>
            <a:r>
              <a:rPr lang="en-US" sz="3200" b="1" dirty="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in pairs in class.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4283244" y="0"/>
            <a:ext cx="16041" cy="878983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8021053" y="0"/>
            <a:ext cx="0" cy="878983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1904050" y="3633510"/>
            <a:ext cx="3514109" cy="89599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A. never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7174361" y="3670733"/>
            <a:ext cx="3514109" cy="85877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B. always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928715" y="5108024"/>
            <a:ext cx="3514109" cy="85877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C. sometimes 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7174360" y="5138696"/>
            <a:ext cx="3514109" cy="85877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D. often</a:t>
            </a:r>
          </a:p>
        </p:txBody>
      </p:sp>
      <p:pic>
        <p:nvPicPr>
          <p:cNvPr id="55" name="Picture 14" descr="Unique Vintage GIFs - Find &amp;amp; Share on GIPHY"/>
          <p:cNvPicPr>
            <a:picLocks noChangeAspect="1" noChangeArrowheads="1" noCrop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42" y="3838998"/>
            <a:ext cx="480348" cy="4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4" descr="Unique Vintage GIFs - Find &amp;amp; Share on GIPHY"/>
          <p:cNvPicPr>
            <a:picLocks noChangeAspect="1" noChangeArrowheads="1" noCrop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675" y="3455080"/>
            <a:ext cx="480348" cy="4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4" descr="Unique Vintage GIFs - Find &amp;amp; Share on GIPHY"/>
          <p:cNvPicPr>
            <a:picLocks noChangeAspect="1" noChangeArrowheads="1" noCrop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476" y="3393336"/>
            <a:ext cx="480348" cy="4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4" descr="Unique Vintage GIFs - Find &amp;amp; Share on GIPHY"/>
          <p:cNvPicPr>
            <a:picLocks noChangeAspect="1" noChangeArrowheads="1" noCrop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278" y="5506015"/>
            <a:ext cx="480348" cy="4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4" descr="Unique Vintage GIFs - Find &amp;amp; Share on GIPHY"/>
          <p:cNvPicPr>
            <a:picLocks noChangeAspect="1" noChangeArrowheads="1" noCrop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515" y="849263"/>
            <a:ext cx="480348" cy="4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Oval 37"/>
          <p:cNvSpPr/>
          <p:nvPr/>
        </p:nvSpPr>
        <p:spPr>
          <a:xfrm>
            <a:off x="2170264" y="5265834"/>
            <a:ext cx="632012" cy="5782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4472C4">
                  <a:lumMod val="75000"/>
                </a:srgbClr>
              </a:solidFill>
              <a:latin typeface="Comic Sans MS" panose="030F0702030302020204" pitchFamily="66" charset="0"/>
            </a:endParaRPr>
          </a:p>
        </p:txBody>
      </p:sp>
      <p:sp>
        <p:nvSpPr>
          <p:cNvPr id="41" name="Rectangle 40">
            <a:hlinkClick r:id="rId10" action="ppaction://hlinksldjump"/>
          </p:cNvPr>
          <p:cNvSpPr/>
          <p:nvPr/>
        </p:nvSpPr>
        <p:spPr>
          <a:xfrm>
            <a:off x="10395045" y="6275696"/>
            <a:ext cx="1524000" cy="4572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Back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7221762" y="2931029"/>
            <a:ext cx="4129087" cy="1428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7578948" y="2723280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8593360" y="2723280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5163" y="99286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470005"/>
      </p:ext>
    </p:extLst>
  </p:cSld>
  <p:clrMapOvr>
    <a:masterClrMapping/>
  </p:clrMapOvr>
  <p:transition spd="slow">
    <p:push dir="r"/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4" grpId="0" animBg="1"/>
      <p:bldP spid="46" grpId="0" animBg="1"/>
      <p:bldP spid="47" grpId="0" animBg="1"/>
      <p:bldP spid="48" grpId="0" animBg="1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4" descr="Rainbow Png Photo - Pastel Rainbow Clipart, Transparent Png - kind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10" b="98077" l="19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334"/>
          <a:stretch/>
        </p:blipFill>
        <p:spPr bwMode="auto">
          <a:xfrm flipH="1">
            <a:off x="0" y="2436393"/>
            <a:ext cx="7614458" cy="476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Ảnh miễn phí của Tay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1" t="18348"/>
          <a:stretch/>
        </p:blipFill>
        <p:spPr bwMode="auto">
          <a:xfrm>
            <a:off x="5816836" y="2733168"/>
            <a:ext cx="6375164" cy="412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 flipH="1">
            <a:off x="11591023" y="12340308"/>
            <a:ext cx="1157084" cy="166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0" name="Picture 18" descr="Clip Art Silver Star Dust Shiny Stars Transparent Background Clip Art PNG  Images Commercial Licence Art &amp;amp; Collectible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1" t="39570" r="71102" b="47844"/>
          <a:stretch/>
        </p:blipFill>
        <p:spPr bwMode="auto">
          <a:xfrm>
            <a:off x="10842771" y="1782838"/>
            <a:ext cx="508001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ounded Rectangle 33"/>
          <p:cNvSpPr/>
          <p:nvPr/>
        </p:nvSpPr>
        <p:spPr>
          <a:xfrm>
            <a:off x="2159532" y="707559"/>
            <a:ext cx="9431489" cy="156393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Reorder the words to make correct sentence</a:t>
            </a:r>
          </a:p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2. She/ uses/ the/ sometimes/ tablets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4283244" y="-66453"/>
            <a:ext cx="16041" cy="878983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8021053" y="-29720"/>
            <a:ext cx="0" cy="878983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ounded Rectangle 45"/>
          <p:cNvSpPr/>
          <p:nvPr/>
        </p:nvSpPr>
        <p:spPr>
          <a:xfrm>
            <a:off x="777090" y="2436393"/>
            <a:ext cx="9993011" cy="85877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2. She sometimes uses the tablets.</a:t>
            </a:r>
          </a:p>
        </p:txBody>
      </p:sp>
      <p:pic>
        <p:nvPicPr>
          <p:cNvPr id="54" name="图片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66" y="215142"/>
            <a:ext cx="1285770" cy="1820184"/>
          </a:xfrm>
          <a:prstGeom prst="rect">
            <a:avLst/>
          </a:prstGeom>
        </p:spPr>
      </p:pic>
      <p:pic>
        <p:nvPicPr>
          <p:cNvPr id="55" name="Picture 14" descr="Unique Vintage GIFs - Find &amp;amp; Share on GIPHY"/>
          <p:cNvPicPr>
            <a:picLocks noChangeAspect="1" noChangeArrowheads="1" noCrop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42" y="3838998"/>
            <a:ext cx="480348" cy="4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4" descr="Unique Vintage GIFs - Find &amp;amp; Share on GIPHY"/>
          <p:cNvPicPr>
            <a:picLocks noChangeAspect="1" noChangeArrowheads="1" noCrop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675" y="3455080"/>
            <a:ext cx="480348" cy="4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4" descr="Unique Vintage GIFs - Find &amp;amp; Share on GIPHY"/>
          <p:cNvPicPr>
            <a:picLocks noChangeAspect="1" noChangeArrowheads="1" noCrop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476" y="3393336"/>
            <a:ext cx="480348" cy="4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4" descr="Unique Vintage GIFs - Find &amp;amp; Share on GIPHY"/>
          <p:cNvPicPr>
            <a:picLocks noChangeAspect="1" noChangeArrowheads="1" noCrop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278" y="5506015"/>
            <a:ext cx="480348" cy="4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4" descr="Unique Vintage GIFs - Find &amp;amp; Share on GIPHY"/>
          <p:cNvPicPr>
            <a:picLocks noChangeAspect="1" noChangeArrowheads="1" noCrop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515" y="849263"/>
            <a:ext cx="480348" cy="4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Pin on Gif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400" y="4261390"/>
            <a:ext cx="3524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hlinkClick r:id="rId11" action="ppaction://hlinksldjump"/>
          </p:cNvPr>
          <p:cNvSpPr/>
          <p:nvPr/>
        </p:nvSpPr>
        <p:spPr>
          <a:xfrm>
            <a:off x="154400" y="6092321"/>
            <a:ext cx="1524000" cy="4572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5163" y="99286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116838"/>
      </p:ext>
    </p:extLst>
  </p:cSld>
  <p:clrMapOvr>
    <a:masterClrMapping/>
  </p:clrMapOvr>
  <p:transition spd="slow">
    <p:push dir="r"/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图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054" y="3455080"/>
            <a:ext cx="1751433" cy="2479394"/>
          </a:xfrm>
          <a:prstGeom prst="rect">
            <a:avLst/>
          </a:prstGeom>
        </p:spPr>
      </p:pic>
      <p:pic>
        <p:nvPicPr>
          <p:cNvPr id="32" name="Picture 24" descr="Rainbow Png Photo - Pastel Rainbow Clipart, Transparent Png - kind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410" b="98077" l="19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334"/>
          <a:stretch/>
        </p:blipFill>
        <p:spPr bwMode="auto">
          <a:xfrm flipH="1">
            <a:off x="0" y="2436393"/>
            <a:ext cx="7614458" cy="476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 flipH="1">
            <a:off x="11591023" y="12340308"/>
            <a:ext cx="1157084" cy="166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4472C4">
                  <a:lumMod val="75000"/>
                </a:srgb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0" name="Picture 18" descr="Clip Art Silver Star Dust Shiny Stars Transparent Background Clip Art PNG  Images Commercial Licence Art &amp;amp; Collectibles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1" t="39570" r="71102" b="47844"/>
          <a:stretch/>
        </p:blipFill>
        <p:spPr bwMode="auto">
          <a:xfrm>
            <a:off x="10842771" y="1782838"/>
            <a:ext cx="508001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ounded Rectangle 33"/>
          <p:cNvSpPr/>
          <p:nvPr/>
        </p:nvSpPr>
        <p:spPr>
          <a:xfrm>
            <a:off x="2817159" y="887016"/>
            <a:ext cx="9101886" cy="130222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3. They always work ____________.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4283244" y="0"/>
            <a:ext cx="16041" cy="878983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8021053" y="0"/>
            <a:ext cx="0" cy="878983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1904050" y="3633510"/>
            <a:ext cx="3514109" cy="89599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A. in groups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7174361" y="3670733"/>
            <a:ext cx="3514109" cy="85877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B. individually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928715" y="5108024"/>
            <a:ext cx="3514109" cy="85877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C. in pairs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7174360" y="5138696"/>
            <a:ext cx="3514109" cy="85877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D. group</a:t>
            </a:r>
          </a:p>
        </p:txBody>
      </p:sp>
      <p:pic>
        <p:nvPicPr>
          <p:cNvPr id="55" name="Picture 14" descr="Unique Vintage GIFs - Find &amp;amp; Share on GIPHY"/>
          <p:cNvPicPr>
            <a:picLocks noChangeAspect="1" noChangeArrowheads="1" noCrop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42" y="3838998"/>
            <a:ext cx="480348" cy="4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4" descr="Unique Vintage GIFs - Find &amp;amp; Share on GIPHY"/>
          <p:cNvPicPr>
            <a:picLocks noChangeAspect="1" noChangeArrowheads="1" noCrop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675" y="3455080"/>
            <a:ext cx="480348" cy="4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4" descr="Unique Vintage GIFs - Find &amp;amp; Share on GIPHY"/>
          <p:cNvPicPr>
            <a:picLocks noChangeAspect="1" noChangeArrowheads="1" noCrop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476" y="3393336"/>
            <a:ext cx="480348" cy="4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4" descr="Unique Vintage GIFs - Find &amp;amp; Share on GIPHY"/>
          <p:cNvPicPr>
            <a:picLocks noChangeAspect="1" noChangeArrowheads="1" noCrop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278" y="5506015"/>
            <a:ext cx="480348" cy="4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4" descr="Unique Vintage GIFs - Find &amp;amp; Share on GIPHY"/>
          <p:cNvPicPr>
            <a:picLocks noChangeAspect="1" noChangeArrowheads="1" noCrop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515" y="849263"/>
            <a:ext cx="480348" cy="4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Oval 37"/>
          <p:cNvSpPr/>
          <p:nvPr/>
        </p:nvSpPr>
        <p:spPr>
          <a:xfrm>
            <a:off x="2241982" y="3758405"/>
            <a:ext cx="632012" cy="5782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4472C4">
                  <a:lumMod val="75000"/>
                </a:srgbClr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7221762" y="2931029"/>
            <a:ext cx="4129087" cy="1428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7578948" y="2723280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8593360" y="2723280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5163" y="99286"/>
            <a:ext cx="1564144" cy="749977"/>
          </a:xfrm>
          <a:prstGeom prst="rect">
            <a:avLst/>
          </a:prstGeom>
        </p:spPr>
      </p:pic>
      <p:pic>
        <p:nvPicPr>
          <p:cNvPr id="27" name="图片 25" descr="8fd71eaf8677ef70d2293deb973682b3">
            <a:extLst>
              <a:ext uri="{FF2B5EF4-FFF2-40B4-BE49-F238E27FC236}">
                <a16:creationId xmlns:a16="http://schemas.microsoft.com/office/drawing/2014/main" id="{EF691A65-3B6C-46DB-97C7-276902726F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19533">
            <a:off x="1369" y="819701"/>
            <a:ext cx="2107623" cy="1926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906317" y="-409306"/>
            <a:ext cx="1258398" cy="3132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836" b="67573" l="28375" r="44375">
                        <a14:foregroundMark x1="39063" y1="66167" x2="39563" y2="66917"/>
                        <a14:foregroundMark x1="30688" y1="38051" x2="32625" y2="40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8" t="23560" r="54928" b="31775"/>
          <a:stretch/>
        </p:blipFill>
        <p:spPr bwMode="auto">
          <a:xfrm flipH="1">
            <a:off x="1753168" y="772113"/>
            <a:ext cx="1063991" cy="1896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hlinkClick r:id="rId16" action="ppaction://hlinksldjump"/>
          </p:cNvPr>
          <p:cNvSpPr/>
          <p:nvPr/>
        </p:nvSpPr>
        <p:spPr>
          <a:xfrm>
            <a:off x="10395045" y="6275696"/>
            <a:ext cx="1524000" cy="4572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Back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488320" y="2737567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10502732" y="2737567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541153"/>
      </p:ext>
    </p:extLst>
  </p:cSld>
  <p:clrMapOvr>
    <a:masterClrMapping/>
  </p:clrMapOvr>
  <p:transition spd="slow">
    <p:push dir="r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4" grpId="0" animBg="1"/>
      <p:bldP spid="46" grpId="0" animBg="1"/>
      <p:bldP spid="47" grpId="0" animBg="1"/>
      <p:bldP spid="48" grpId="0" animBg="1"/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4" descr="Rainbow Png Photo - Pastel Rainbow Clipart, Transparent Png - kind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10" b="98077" l="19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334"/>
          <a:stretch/>
        </p:blipFill>
        <p:spPr bwMode="auto">
          <a:xfrm flipH="1">
            <a:off x="0" y="2436393"/>
            <a:ext cx="7614458" cy="476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 flipH="1">
            <a:off x="11591023" y="12340308"/>
            <a:ext cx="1157084" cy="166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0" name="Picture 18" descr="Clip Art Silver Star Dust Shiny Stars Transparent Background Clip Art PNG  Images Commercial Licence Art &amp;amp; Collectible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1" t="39570" r="71102" b="47844"/>
          <a:stretch/>
        </p:blipFill>
        <p:spPr bwMode="auto">
          <a:xfrm>
            <a:off x="10842771" y="1782838"/>
            <a:ext cx="508001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ounded Rectangle 33"/>
          <p:cNvSpPr/>
          <p:nvPr/>
        </p:nvSpPr>
        <p:spPr>
          <a:xfrm>
            <a:off x="2393749" y="878983"/>
            <a:ext cx="8166030" cy="115098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4. She sometimes surfs the Internet.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4315326" y="0"/>
            <a:ext cx="16041" cy="878983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8021053" y="-29720"/>
            <a:ext cx="0" cy="878983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ounded Rectangle 45"/>
          <p:cNvSpPr/>
          <p:nvPr/>
        </p:nvSpPr>
        <p:spPr>
          <a:xfrm>
            <a:off x="3018051" y="4818844"/>
            <a:ext cx="5478250" cy="85877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Picture 4</a:t>
            </a:r>
          </a:p>
        </p:txBody>
      </p:sp>
      <p:pic>
        <p:nvPicPr>
          <p:cNvPr id="54" name="图片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16" y="44484"/>
            <a:ext cx="1285770" cy="1820184"/>
          </a:xfrm>
          <a:prstGeom prst="rect">
            <a:avLst/>
          </a:prstGeom>
        </p:spPr>
      </p:pic>
      <p:pic>
        <p:nvPicPr>
          <p:cNvPr id="55" name="Picture 14" descr="Unique Vintage GIFs - Find &amp;amp; Share on GIPHY"/>
          <p:cNvPicPr>
            <a:picLocks noChangeAspect="1" noChangeArrowheads="1" noCrop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42" y="3838998"/>
            <a:ext cx="480348" cy="4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4" descr="Unique Vintage GIFs - Find &amp;amp; Share on GIPHY"/>
          <p:cNvPicPr>
            <a:picLocks noChangeAspect="1" noChangeArrowheads="1" noCrop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675" y="3455080"/>
            <a:ext cx="480348" cy="4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4" descr="Unique Vintage GIFs - Find &amp;amp; Share on GIPHY"/>
          <p:cNvPicPr>
            <a:picLocks noChangeAspect="1" noChangeArrowheads="1" noCrop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476" y="3393336"/>
            <a:ext cx="480348" cy="4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4" descr="Unique Vintage GIFs - Find &amp;amp; Share on GIPHY"/>
          <p:cNvPicPr>
            <a:picLocks noChangeAspect="1" noChangeArrowheads="1" noCrop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278" y="5506015"/>
            <a:ext cx="480348" cy="4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4" descr="Unique Vintage GIFs - Find &amp;amp; Share on GIPHY"/>
          <p:cNvPicPr>
            <a:picLocks noChangeAspect="1" noChangeArrowheads="1" noCrop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515" y="849263"/>
            <a:ext cx="480348" cy="4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6771860"/>
              </p:ext>
            </p:extLst>
          </p:nvPr>
        </p:nvGraphicFramePr>
        <p:xfrm>
          <a:off x="727733" y="1986039"/>
          <a:ext cx="10623036" cy="25434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57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557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57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557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43468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1.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1" name="Picture 4" descr="Ảnh miễn phí của Khởi độ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5"/>
          <a:stretch/>
        </p:blipFill>
        <p:spPr bwMode="auto">
          <a:xfrm>
            <a:off x="9026688" y="2210599"/>
            <a:ext cx="2130357" cy="2111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Ảnh miễn phí của Những cậu bé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801" y="2270127"/>
            <a:ext cx="2078378" cy="2049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Ảnh miễn phí của Di độ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455" y="2230495"/>
            <a:ext cx="2058897" cy="2091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Ảnh miễn phí của Máy ảnh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26566" r="17804"/>
          <a:stretch/>
        </p:blipFill>
        <p:spPr bwMode="auto">
          <a:xfrm>
            <a:off x="6476764" y="2189239"/>
            <a:ext cx="1927754" cy="2132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5163" y="99286"/>
            <a:ext cx="1564144" cy="749977"/>
          </a:xfrm>
          <a:prstGeom prst="rect">
            <a:avLst/>
          </a:prstGeom>
        </p:spPr>
      </p:pic>
      <p:sp>
        <p:nvSpPr>
          <p:cNvPr id="26" name="Rectangle 25">
            <a:hlinkClick r:id="rId14" action="ppaction://hlinksldjump"/>
          </p:cNvPr>
          <p:cNvSpPr/>
          <p:nvPr/>
        </p:nvSpPr>
        <p:spPr>
          <a:xfrm>
            <a:off x="10395045" y="6275696"/>
            <a:ext cx="1524000" cy="4572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99373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wind.wav"/>
          </p:stSnd>
        </p:sndAc>
      </p:transition>
    </mc:Choice>
    <mc:Fallback xmlns="">
      <p:transition spd="slow">
        <p:sndAc>
          <p:stSnd>
            <p:snd r:embed="rId16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685311" y="2059098"/>
            <a:ext cx="6836155" cy="2230532"/>
            <a:chOff x="-11932666" y="5193608"/>
            <a:chExt cx="17391339" cy="431952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666265" y="6191124"/>
              <a:ext cx="12124938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200" b="1" dirty="0">
                  <a:solidFill>
                    <a:srgbClr val="FF0000"/>
                  </a:solidFill>
                  <a:effectLst/>
                  <a:latin typeface="Comic Sans MS" pitchFamily="66" charset="0"/>
                  <a:ea typeface="Times New Roman" panose="02020603050405020304" pitchFamily="18" charset="0"/>
                </a:rPr>
                <a:t>Production</a:t>
              </a:r>
              <a:endParaRPr lang="en-US" sz="9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49" r="-848"/>
            <a:stretch/>
          </p:blipFill>
          <p:spPr>
            <a:xfrm>
              <a:off x="-11932666" y="5193608"/>
              <a:ext cx="4975326" cy="431952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62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coin.wav"/>
          </p:stSnd>
        </p:sndAc>
      </p:transition>
    </mc:Choice>
    <mc:Fallback xmlns="">
      <p:transition spd="slow">
        <p:fade/>
        <p:sndAc>
          <p:stSnd>
            <p:snd r:embed="rId8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685311" y="2059098"/>
            <a:ext cx="6663456" cy="2230532"/>
            <a:chOff x="-11932666" y="5193608"/>
            <a:chExt cx="16951990" cy="431952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957339" y="6191124"/>
              <a:ext cx="11976663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200" b="1">
                  <a:solidFill>
                    <a:srgbClr val="FF0000"/>
                  </a:solidFill>
                  <a:cs typeface="Aharoni" panose="02010803020104030203" pitchFamily="2" charset="-79"/>
                </a:rPr>
                <a:t>Assessment</a:t>
              </a:r>
              <a:endParaRPr lang="en-US" sz="9600" b="1">
                <a:solidFill>
                  <a:srgbClr val="FF0000"/>
                </a:solidFill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7" r="2287"/>
            <a:stretch/>
          </p:blipFill>
          <p:spPr>
            <a:xfrm>
              <a:off x="-11932666" y="5193608"/>
              <a:ext cx="4975326" cy="431952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330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Ảnh miễn phí của Xe đạp">
            <a:extLst>
              <a:ext uri="{FF2B5EF4-FFF2-40B4-BE49-F238E27FC236}">
                <a16:creationId xmlns:a16="http://schemas.microsoft.com/office/drawing/2014/main" id="{F0D45721-C59B-CA31-21DE-12543A98E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" y="0"/>
            <a:ext cx="1232916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916197" y="1704967"/>
            <a:ext cx="530361" cy="5025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045223" y="1410562"/>
            <a:ext cx="8277005" cy="1091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Comic Sans MS" pitchFamily="66" charset="0"/>
              </a:rPr>
              <a:t>1.		  We work in pairs.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1DF7EC8-D256-4001-A317-4BA1B2FFCB24}"/>
              </a:ext>
            </a:extLst>
          </p:cNvPr>
          <p:cNvSpPr/>
          <p:nvPr/>
        </p:nvSpPr>
        <p:spPr>
          <a:xfrm>
            <a:off x="1972236" y="382418"/>
            <a:ext cx="8588188" cy="6227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>
                <a:solidFill>
                  <a:srgbClr val="000000"/>
                </a:solidFill>
                <a:effectLst/>
                <a:latin typeface="Comic Sans MS" pitchFamily="66" charset="0"/>
                <a:ea typeface="Times New Roman" panose="02020603050405020304" pitchFamily="18" charset="0"/>
              </a:rPr>
              <a:t> Look and read. Put tick (</a:t>
            </a:r>
            <a:r>
              <a:rPr lang="en-AU" sz="2400" b="1" dirty="0">
                <a:solidFill>
                  <a:srgbClr val="000000"/>
                </a:solidFill>
                <a:effectLst/>
                <a:latin typeface="Comic Sans MS" pitchFamily="66" charset="0"/>
                <a:ea typeface="Times New Roman" panose="02020603050405020304" pitchFamily="18" charset="0"/>
                <a:sym typeface="Wingdings" panose="05000000000000000000" pitchFamily="2" charset="2"/>
              </a:rPr>
              <a:t>) or cross () in the box.</a:t>
            </a:r>
            <a:endParaRPr lang="en-US" sz="3600" b="1" dirty="0">
              <a:latin typeface="Comic Sans MS" pitchFamily="66" charset="0"/>
            </a:endParaRPr>
          </a:p>
        </p:txBody>
      </p:sp>
      <p:pic>
        <p:nvPicPr>
          <p:cNvPr id="1026" name="Picture 2" descr="HD Green Brush Stroke Tick Mark Symbol Icon PNG | Citypng">
            <a:extLst>
              <a:ext uri="{FF2B5EF4-FFF2-40B4-BE49-F238E27FC236}">
                <a16:creationId xmlns:a16="http://schemas.microsoft.com/office/drawing/2014/main" id="{229260EF-BA32-4D01-82E5-E254DF448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1042" l="10000" r="90000">
                        <a14:foregroundMark x1="31458" y1="91042" x2="39167" y2="9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0124" y="1775772"/>
            <a:ext cx="502508" cy="50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d Cross Symbol, Icon As Delete, Remove, Fail-failure or Incorrect Answer  Icon Stock Vector - Illustration of mark, close: 89999776">
            <a:extLst>
              <a:ext uri="{FF2B5EF4-FFF2-40B4-BE49-F238E27FC236}">
                <a16:creationId xmlns:a16="http://schemas.microsoft.com/office/drawing/2014/main" id="{A7C7601D-0381-4F72-9833-AD711D6F0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386" y="4825298"/>
            <a:ext cx="391689" cy="39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HD Green Brush Stroke Tick Mark Symbol Icon PNG | Citypng">
            <a:extLst>
              <a:ext uri="{FF2B5EF4-FFF2-40B4-BE49-F238E27FC236}">
                <a16:creationId xmlns:a16="http://schemas.microsoft.com/office/drawing/2014/main" id="{D6587488-BB72-44AE-A176-1DD86F29D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1042" l="10000" r="90000">
                        <a14:foregroundMark x1="31458" y1="91042" x2="39167" y2="9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312" y="3226533"/>
            <a:ext cx="502508" cy="50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1081207" y="2849166"/>
            <a:ext cx="9951622" cy="1091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Comic Sans MS" pitchFamily="66" charset="0"/>
              </a:rPr>
              <a:t>2.		  She sometimes uses the tablet.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045223" y="4475484"/>
            <a:ext cx="10248054" cy="1091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Comic Sans MS" pitchFamily="66" charset="0"/>
              </a:rPr>
              <a:t>3.	  	   My mother always make phone calls.</a:t>
            </a:r>
          </a:p>
        </p:txBody>
      </p:sp>
      <p:sp>
        <p:nvSpPr>
          <p:cNvPr id="59" name="Rectangle 58"/>
          <p:cNvSpPr/>
          <p:nvPr/>
        </p:nvSpPr>
        <p:spPr>
          <a:xfrm>
            <a:off x="10954980" y="3226533"/>
            <a:ext cx="530361" cy="5025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11013386" y="4744746"/>
            <a:ext cx="530361" cy="5025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" descr="Ảnh miễn phí của Những cậu bé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288" y="1255169"/>
            <a:ext cx="1495340" cy="1402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Ảnh miễn phí của Tay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1" t="18348"/>
          <a:stretch/>
        </p:blipFill>
        <p:spPr bwMode="auto">
          <a:xfrm>
            <a:off x="1661288" y="2869371"/>
            <a:ext cx="1568624" cy="111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Ảnh miễn phí của Di độ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289" y="4475484"/>
            <a:ext cx="1576390" cy="1601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195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4" name="cashreg.wav"/>
          </p:stSnd>
        </p:sndAc>
      </p:transition>
    </mc:Choice>
    <mc:Fallback xmlns="">
      <p:transition spd="slow">
        <p:fade/>
        <p:sndAc>
          <p:stSnd>
            <p:snd r:embed="rId16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ồ hoạ vector miễn phí của Màu nước">
            <a:extLst>
              <a:ext uri="{FF2B5EF4-FFF2-40B4-BE49-F238E27FC236}">
                <a16:creationId xmlns:a16="http://schemas.microsoft.com/office/drawing/2014/main" id="{73E2F9F7-9993-CE99-2C68-A3BFC9D02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080" y="0"/>
            <a:ext cx="13441680" cy="663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4" descr="Rainbow Png Photo - Pastel Rainbow Clipart, Transparent Png - kind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410" b="98077" l="19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334"/>
          <a:stretch/>
        </p:blipFill>
        <p:spPr bwMode="auto">
          <a:xfrm>
            <a:off x="4555376" y="2420350"/>
            <a:ext cx="7614458" cy="476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 6"/>
          <p:cNvSpPr/>
          <p:nvPr/>
        </p:nvSpPr>
        <p:spPr>
          <a:xfrm>
            <a:off x="1420184" y="537237"/>
            <a:ext cx="7533861" cy="4073924"/>
          </a:xfrm>
          <a:prstGeom prst="cloud">
            <a:avLst/>
          </a:prstGeom>
          <a:solidFill>
            <a:srgbClr val="FFFFCC"/>
          </a:solidFill>
          <a:ln w="28575">
            <a:noFill/>
          </a:ln>
          <a:effectLst>
            <a:glow rad="1397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BB65AB-4914-4746-AFD3-4CE9508C70CF}"/>
              </a:ext>
            </a:extLst>
          </p:cNvPr>
          <p:cNvSpPr txBox="1"/>
          <p:nvPr/>
        </p:nvSpPr>
        <p:spPr>
          <a:xfrm>
            <a:off x="1887756" y="1768411"/>
            <a:ext cx="647484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8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rPr>
              <a:t> 6 Wrap up</a:t>
            </a:r>
            <a:endParaRPr lang="en-US" sz="13800" b="1" dirty="0">
              <a:solidFill>
                <a:srgbClr val="FF000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10" name="Picture 2" descr="Animated Unicorn Stickers by Pixel Envision Ltd.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2489">
            <a:off x="-2859516" y="3443159"/>
            <a:ext cx="2737612" cy="273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406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4" name="drumroll.wav"/>
          </p:stSnd>
        </p:sndAc>
      </p:transition>
    </mc:Choice>
    <mc:Fallback xmlns="">
      <p:transition spd="slow">
        <p:fade/>
        <p:sndAc>
          <p:stSnd>
            <p:snd r:embed="rId10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7 L 0.90834 -0.0949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17" y="-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Lai Lịch, Trừu Tượng, Hàng, Hình Học"/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2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1770">
            <a:off x="3570166" y="1607575"/>
            <a:ext cx="7642177" cy="47831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7" y="298842"/>
            <a:ext cx="5715798" cy="679227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AECF44-8EBD-44A2-BA7E-4AEF11A7F617}"/>
              </a:ext>
            </a:extLst>
          </p:cNvPr>
          <p:cNvSpPr txBox="1"/>
          <p:nvPr/>
        </p:nvSpPr>
        <p:spPr>
          <a:xfrm>
            <a:off x="1222710" y="130268"/>
            <a:ext cx="974657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spc="50" dirty="0">
                <a:ln w="38100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omic Sans MS" pitchFamily="66" charset="0"/>
              </a:rPr>
              <a:t>Unit 8: Technology</a:t>
            </a:r>
          </a:p>
        </p:txBody>
      </p:sp>
      <p:pic>
        <p:nvPicPr>
          <p:cNvPr id="19" name="图片 55">
            <a:extLst>
              <a:ext uri="{FF2B5EF4-FFF2-40B4-BE49-F238E27FC236}">
                <a16:creationId xmlns:a16="http://schemas.microsoft.com/office/drawing/2014/main" id="{D9096E0E-BEC4-43B5-A54F-76B4FEE74ED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1867" y="4013775"/>
            <a:ext cx="4716355" cy="18703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4A59EF3-A19C-45EE-9A95-BA513AB16C18}"/>
              </a:ext>
            </a:extLst>
          </p:cNvPr>
          <p:cNvSpPr txBox="1"/>
          <p:nvPr/>
        </p:nvSpPr>
        <p:spPr>
          <a:xfrm>
            <a:off x="5903456" y="4656569"/>
            <a:ext cx="40815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rPr>
              <a:t>Lesson 2 – Period 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5879233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Đồ hoạ vector miễn phí của Màu nước">
            <a:extLst>
              <a:ext uri="{FF2B5EF4-FFF2-40B4-BE49-F238E27FC236}">
                <a16:creationId xmlns:a16="http://schemas.microsoft.com/office/drawing/2014/main" id="{A26D2932-5939-B057-8203-01AB53303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080" y="0"/>
            <a:ext cx="13441680" cy="663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20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171700" y="557213"/>
            <a:ext cx="7886700" cy="1243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itchFamily="66" charset="0"/>
              </a:rPr>
              <a:t>REMEMBER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171575" y="2114550"/>
            <a:ext cx="4743450" cy="425767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omic Sans MS" pitchFamily="66" charset="0"/>
              </a:rPr>
              <a:t>VOCABULARY: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Surf the Internet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Work in pairs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Work in groups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Use the tablet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357938" y="2114550"/>
            <a:ext cx="5014912" cy="425767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omic Sans MS" pitchFamily="66" charset="0"/>
              </a:rPr>
              <a:t>STRUCTURE: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>
                <a:latin typeface="Comic Sans MS" pitchFamily="66" charset="0"/>
              </a:rPr>
              <a:t>I/We/ They sometimes/always + V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err="1">
                <a:latin typeface="Comic Sans MS" pitchFamily="66" charset="0"/>
              </a:rPr>
              <a:t>He/She</a:t>
            </a:r>
            <a:r>
              <a:rPr lang="en-US" sz="3200" dirty="0">
                <a:latin typeface="Comic Sans MS" pitchFamily="66" charset="0"/>
              </a:rPr>
              <a:t> sometimes/always + </a:t>
            </a:r>
            <a:r>
              <a:rPr lang="en-US" sz="3200" dirty="0" err="1">
                <a:latin typeface="Comic Sans MS" pitchFamily="66" charset="0"/>
              </a:rPr>
              <a:t>Vs</a:t>
            </a:r>
            <a:r>
              <a:rPr lang="en-US" sz="3200" dirty="0">
                <a:latin typeface="Comic Sans MS" pitchFamily="66" charset="0"/>
              </a:rPr>
              <a:t>/</a:t>
            </a:r>
            <a:r>
              <a:rPr lang="en-US" sz="3200" dirty="0" err="1">
                <a:latin typeface="Comic Sans MS" pitchFamily="66" charset="0"/>
              </a:rPr>
              <a:t>es</a:t>
            </a:r>
            <a:endParaRPr lang="en-US" sz="32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62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whoosh.wav"/>
          </p:stSnd>
        </p:sndAc>
      </p:transition>
    </mc:Choice>
    <mc:Fallback xmlns="">
      <p:transition spd="slow">
        <p:sndAc>
          <p:stSnd>
            <p:snd r:embed="rId4" name="whoosh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879272" y="2379838"/>
            <a:ext cx="6064122" cy="2098323"/>
            <a:chOff x="-12332131" y="5947268"/>
            <a:chExt cx="15427267" cy="406349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375789" y="6406080"/>
              <a:ext cx="9470925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>
                  <a:solidFill>
                    <a:srgbClr val="FF0000"/>
                  </a:solidFill>
                  <a:cs typeface="Aharoni" panose="02010803020104030203" pitchFamily="2" charset="-79"/>
                </a:rPr>
                <a:t>Warm up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439" r="-7441"/>
            <a:stretch/>
          </p:blipFill>
          <p:spPr>
            <a:xfrm>
              <a:off x="-12332131" y="5947268"/>
              <a:ext cx="5956339" cy="4063497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BD3DA6-6A02-46A7-AC80-DE38CFB19273}"/>
              </a:ext>
            </a:extLst>
          </p:cNvPr>
          <p:cNvSpPr txBox="1"/>
          <p:nvPr/>
        </p:nvSpPr>
        <p:spPr>
          <a:xfrm>
            <a:off x="5946472" y="3650411"/>
            <a:ext cx="2818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Matching Game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1702537"/>
      </p:ext>
    </p:extLst>
  </p:cSld>
  <p:clrMapOvr>
    <a:masterClrMapping/>
  </p:clrMapOvr>
  <p:transition spd="slow">
    <p:wipe/>
    <p:sndAc>
      <p:stSnd>
        <p:snd r:embed="rId4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150"/>
            <a:ext cx="12161511" cy="684085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819690" y="4487076"/>
            <a:ext cx="2431589" cy="1983101"/>
            <a:chOff x="842936" y="4003361"/>
            <a:chExt cx="2431589" cy="1983101"/>
          </a:xfrm>
        </p:grpSpPr>
        <p:pic>
          <p:nvPicPr>
            <p:cNvPr id="11" name="Picture 10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936" y="4003361"/>
              <a:ext cx="2431589" cy="19831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1245921" y="4487079"/>
              <a:ext cx="18473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6000" b="1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638618" y="4487079"/>
            <a:ext cx="2431589" cy="1983101"/>
            <a:chOff x="3524065" y="4003361"/>
            <a:chExt cx="2431589" cy="1983101"/>
          </a:xfrm>
        </p:grpSpPr>
        <p:pic>
          <p:nvPicPr>
            <p:cNvPr id="13" name="Picture 12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4065" y="4003361"/>
              <a:ext cx="2431589" cy="19831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3906137" y="4487078"/>
              <a:ext cx="18473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6000" b="1" dirty="0"/>
            </a:p>
          </p:txBody>
        </p:sp>
      </p:grpSp>
      <p:pic>
        <p:nvPicPr>
          <p:cNvPr id="14" name="Picture 1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585" y="4511189"/>
            <a:ext cx="2431589" cy="1983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Group 23"/>
          <p:cNvGrpSpPr/>
          <p:nvPr/>
        </p:nvGrpSpPr>
        <p:grpSpPr>
          <a:xfrm>
            <a:off x="9135513" y="4511189"/>
            <a:ext cx="2431589" cy="1983101"/>
            <a:chOff x="9050798" y="4003361"/>
            <a:chExt cx="2431589" cy="1983101"/>
          </a:xfrm>
        </p:grpSpPr>
        <p:pic>
          <p:nvPicPr>
            <p:cNvPr id="15" name="Picture 14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50798" y="4003361"/>
              <a:ext cx="2431589" cy="19831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9432870" y="4487076"/>
              <a:ext cx="18473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6000" b="1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843588" y="402824"/>
            <a:ext cx="2242577" cy="2161082"/>
            <a:chOff x="5761436" y="410753"/>
            <a:chExt cx="2301347" cy="337187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1436" y="410753"/>
              <a:ext cx="2301347" cy="3371874"/>
            </a:xfrm>
            <a:prstGeom prst="rect">
              <a:avLst/>
            </a:prstGeom>
          </p:spPr>
        </p:pic>
        <p:sp>
          <p:nvSpPr>
            <p:cNvPr id="25" name="Oval 24"/>
            <p:cNvSpPr/>
            <p:nvPr/>
          </p:nvSpPr>
          <p:spPr>
            <a:xfrm>
              <a:off x="5942509" y="926306"/>
              <a:ext cx="1858783" cy="117038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Comic Sans MS" pitchFamily="66" charset="0"/>
                </a:rPr>
                <a:t>write emails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049903" y="251044"/>
            <a:ext cx="2425512" cy="2146326"/>
            <a:chOff x="5773614" y="410753"/>
            <a:chExt cx="2301347" cy="337187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3614" y="410753"/>
              <a:ext cx="2301347" cy="3371874"/>
            </a:xfrm>
            <a:prstGeom prst="rect">
              <a:avLst/>
            </a:prstGeom>
          </p:spPr>
        </p:pic>
        <p:sp>
          <p:nvSpPr>
            <p:cNvPr id="29" name="Oval 28"/>
            <p:cNvSpPr/>
            <p:nvPr/>
          </p:nvSpPr>
          <p:spPr>
            <a:xfrm>
              <a:off x="6182235" y="877850"/>
              <a:ext cx="1519080" cy="121884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Comic Sans MS" pitchFamily="66" charset="0"/>
                </a:rPr>
                <a:t>make videos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683057" y="516699"/>
            <a:ext cx="2833621" cy="1933332"/>
            <a:chOff x="5926550" y="459209"/>
            <a:chExt cx="2301347" cy="3371874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6550" y="459209"/>
              <a:ext cx="2301347" cy="3371874"/>
            </a:xfrm>
            <a:prstGeom prst="rect">
              <a:avLst/>
            </a:prstGeom>
          </p:spPr>
        </p:pic>
        <p:sp>
          <p:nvSpPr>
            <p:cNvPr id="32" name="Oval 31"/>
            <p:cNvSpPr/>
            <p:nvPr/>
          </p:nvSpPr>
          <p:spPr>
            <a:xfrm>
              <a:off x="6502164" y="926305"/>
              <a:ext cx="1295303" cy="1218841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Comic Sans MS" pitchFamily="66" charset="0"/>
                </a:rPr>
                <a:t>robot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88260" y="130269"/>
            <a:ext cx="2431589" cy="2146326"/>
            <a:chOff x="5225123" y="410753"/>
            <a:chExt cx="2849839" cy="337187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5123" y="410753"/>
              <a:ext cx="2849839" cy="3371874"/>
            </a:xfrm>
            <a:prstGeom prst="rect">
              <a:avLst/>
            </a:prstGeom>
          </p:spPr>
        </p:pic>
        <p:sp>
          <p:nvSpPr>
            <p:cNvPr id="35" name="Oval 34"/>
            <p:cNvSpPr/>
            <p:nvPr/>
          </p:nvSpPr>
          <p:spPr>
            <a:xfrm>
              <a:off x="5656462" y="877850"/>
              <a:ext cx="2000250" cy="135108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Comic Sans MS" pitchFamily="66" charset="0"/>
                </a:rPr>
                <a:t>Smart</a:t>
              </a:r>
            </a:p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Comic Sans MS" pitchFamily="66" charset="0"/>
                </a:rPr>
                <a:t>phone</a:t>
              </a:r>
            </a:p>
          </p:txBody>
        </p:sp>
      </p:grpSp>
      <p:pic>
        <p:nvPicPr>
          <p:cNvPr id="36" name="Picture 2" descr="Ảnh miễn phí của Điện thoại iphon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859" b="83217" l="32713" r="634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69" t="10814" r="32690" b="8739"/>
          <a:stretch/>
        </p:blipFill>
        <p:spPr bwMode="auto">
          <a:xfrm>
            <a:off x="854100" y="4487072"/>
            <a:ext cx="2397179" cy="232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830" y="4415598"/>
            <a:ext cx="1944520" cy="2310738"/>
          </a:xfrm>
          <a:prstGeom prst="rect">
            <a:avLst/>
          </a:prstGeom>
        </p:spPr>
      </p:pic>
      <p:pic>
        <p:nvPicPr>
          <p:cNvPr id="41" name="Picture 2" descr="Ảnh miễn phí của Máy ảnh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26566"/>
          <a:stretch/>
        </p:blipFill>
        <p:spPr bwMode="auto">
          <a:xfrm>
            <a:off x="9517585" y="4786313"/>
            <a:ext cx="1705750" cy="168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Ảnh miễn phí của Điện thoại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634" y="4888982"/>
            <a:ext cx="1853555" cy="151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347749"/>
      </p:ext>
    </p:extLst>
  </p:cSld>
  <p:clrMapOvr>
    <a:masterClrMapping/>
  </p:clrMapOvr>
  <p:transition spd="slow">
    <p:randomBar dir="vert"/>
    <p:sndAc>
      <p:stSnd>
        <p:snd r:embed="rId2" name="magic-chime-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97596E-7 L -1.04167E-6 0.00046 C 0.00052 0.01318 0.00065 0.02728 0.00169 0.04161 C 0.00182 0.04531 0.00274 0.04808 0.003 0.05247 C 0.00391 0.05871 0.00404 0.06519 0.00495 0.07212 C 0.0056 0.07952 0.00599 0.08761 0.00794 0.09431 C 0.01354 0.11466 0.00899 0.09662 0.01432 0.12483 C 0.01849 0.14679 0.01693 0.13546 0.02227 0.15927 C 0.025 0.17221 0.02787 0.18447 0.03047 0.19787 C 0.03724 0.23671 0.02982 0.20619 0.03698 0.23232 C 0.03711 0.23902 0.03815 0.25474 0.03998 0.26214 C 0.04063 0.26653 0.04206 0.27115 0.0431 0.27485 L 0.04636 0.30536 C 0.04675 0.31045 0.0474 0.31507 0.04792 0.32039 L 0.04948 0.34327 L 0.04948 0.34443 " pathEditMode="relative" rAng="0" ptsTypes="AAAAAAAAAAAAAAAA">
                                      <p:cBhvr>
                                        <p:cTn id="2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172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ute Be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47 -0.09986 L 0.03047 -0.09963 C 0.03477 -0.09732 0.03932 -0.09778 0.04336 -0.09177 C 0.07253 -0.04831 0.05742 -0.05294 0.07852 -0.0289 C 0.0806 -0.02659 0.08294 -0.02612 0.08503 -0.02474 C 0.09414 -0.0104 0.09544 -0.00763 0.10456 0.00439 C 0.10794 0.00855 0.11159 0.01179 0.11497 0.01687 C 0.11758 0.02011 0.12005 0.02519 0.12279 0.02936 C 0.12396 0.03074 0.12539 0.03167 0.12669 0.03352 C 0.13372 0.04276 0.14023 0.05663 0.14753 0.06264 L 0.15794 0.07096 C 0.16367 0.08298 0.16523 0.08761 0.17357 0.09593 C 0.17643 0.0987 0.17969 0.0987 0.18268 0.10009 C 0.18529 0.10286 0.18776 0.10564 0.19049 0.10841 C 0.19388 0.11119 0.1974 0.11257 0.20091 0.11673 C 0.20234 0.11812 0.20325 0.12321 0.20482 0.12506 C 0.21172 0.13292 0.22122 0.13523 0.22825 0.1417 C 0.2599 0.16898 0.22721 0.15002 0.26081 0.16666 C 0.26341 0.16944 0.26588 0.17267 0.26862 0.17499 C 0.27109 0.17684 0.2737 0.17776 0.27643 0.17915 C 0.28411 0.18192 0.29206 0.18423 0.29987 0.18747 C 0.30547 0.18978 0.3112 0.19255 0.3168 0.19579 C 0.32109 0.1981 0.32526 0.20134 0.32982 0.20411 C 0.33685 0.20827 0.33737 0.20735 0.34414 0.21243 C 0.34753 0.21475 0.35091 0.21798 0.35456 0.22076 C 0.35703 0.22214 0.35977 0.22307 0.36237 0.22492 C 0.37266 0.23139 0.36367 0.23 0.3806 0.2374 C 0.38607 0.23971 0.3918 0.24017 0.39753 0.24156 C 0.41068 0.2582 0.39635 0.2411 0.41445 0.2582 C 0.41836 0.2619 0.42213 0.26745 0.42617 0.27115 L 0.4457 0.28779 C 0.44935 0.29057 0.45352 0.29288 0.45742 0.29611 C 0.45872 0.29704 0.45977 0.29889 0.46133 0.30028 C 0.46758 0.30444 0.47409 0.3086 0.48086 0.31276 C 0.4832 0.31414 0.48867 0.31692 0.48867 0.31761 L 0.48867 0.31692 " pathEditMode="relative" rAng="0" ptsTypes="AAAAAAAAAAAAAAAAAAAAAAAAAAAAAAAAAAAA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04" y="208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ute Be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49 -0.11373 L -0.01849 -0.1135 L -0.03007 -0.1061 C -0.03164 -0.10517 -0.03307 -0.10425 -0.03424 -0.1024 C -0.04531 -0.08668 -0.0319 -0.10078 -0.04257 -0.09015 C -0.0444 -0.08668 -0.04622 -0.08275 -0.04791 -0.07882 C -0.05013 -0.07351 -0.05208 -0.06726 -0.05416 -0.0631 C -0.05612 -0.05802 -0.06705 -0.03652 -0.0707 -0.02658 C -0.07487 -0.01618 -0.07903 -0.00762 -0.08229 0.00509 L -0.09179 0.04046 C -0.09309 0.04577 -0.09479 0.05017 -0.09596 0.05618 C -0.09661 0.06057 -0.09713 0.0645 -0.09791 0.06866 C -0.10065 0.07952 -0.10351 0.08946 -0.10638 0.10033 C -0.10742 0.10356 -0.10859 0.10726 -0.1095 0.11165 C -0.1177 0.15326 -0.11289 0.13685 -0.12408 0.16343 C -0.12474 0.1669 -0.12539 0.17176 -0.12617 0.17499 C -0.12721 0.17846 -0.12838 0.18031 -0.12929 0.18262 C -0.13125 0.18817 -0.13281 0.19349 -0.1345 0.19857 C -0.13567 0.20273 -0.13671 0.20666 -0.13776 0.21105 C -0.14114 0.22608 -0.1401 0.22631 -0.14401 0.2381 C -0.14752 0.24966 -0.14895 0.24735 -0.15325 0.25844 C -0.15533 0.2633 -0.15664 0.27023 -0.15859 0.27462 C -0.16054 0.27855 -0.16276 0.27994 -0.16484 0.28271 C -0.1694 0.2878 -0.16692 0.28526 -0.17213 0.29057 L -0.17513 0.29843 L -0.17513 0.29913 " pathEditMode="relative" rAng="0" ptsTypes="AAAAAAAAAAAAAAAAAAAAAAAAAA">
                                      <p:cBhvr>
                                        <p:cTn id="3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39" y="206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ute Be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9 -0.04184 L 0.00299 -0.04161 C -0.00209 -0.03536 -0.00678 -0.02889 -0.01146 -0.02149 C -0.01485 -0.01641 -0.01928 -0.00693 -0.02214 -0.00092 C -0.02331 0.00324 -0.02422 0.00809 -0.02526 0.01156 C -0.02722 0.01619 -0.02969 0.01965 -0.03151 0.02404 C -0.03334 0.02774 -0.03464 0.03214 -0.03646 0.03653 C -0.03829 0.04069 -0.04063 0.04439 -0.04271 0.04901 C -0.04441 0.05271 -0.04532 0.05756 -0.04714 0.06126 C -0.05026 0.06727 -0.05651 0.0779 -0.05651 0.07837 C -0.06329 0.10379 -0.05573 0.07975 -0.06459 0.09432 C -0.07891 0.11836 -0.06641 0.10541 -0.07696 0.11512 C -0.0875 0.13338 -0.07513 0.11235 -0.08776 0.13177 C -0.09415 0.14078 -0.09974 0.15442 -0.10651 0.16089 C -0.11706 0.16991 -0.1043 0.15789 -0.12071 0.1773 C -0.12227 0.17846 -0.12383 0.17938 -0.12526 0.18146 C -0.12761 0.18355 -0.12943 0.18678 -0.13151 0.18956 C -0.13399 0.19233 -0.13685 0.19464 -0.13946 0.19788 C -0.14167 0.20042 -0.14336 0.20389 -0.14571 0.20597 C -0.1487 0.20944 -0.15196 0.21175 -0.15508 0.21452 C -0.1573 0.21868 -0.15899 0.22354 -0.16133 0.227 C -0.16446 0.23116 -0.17878 0.2411 -0.18151 0.24411 C -0.18633 0.24758 -0.19571 0.25659 -0.19571 0.25682 C -0.19714 0.25913 -0.1987 0.26237 -0.20026 0.26468 C -0.20339 0.26792 -0.20938 0.273 -0.20938 0.2737 L -0.20938 0.273 " pathEditMode="relative" rAng="0" ptsTypes="AAAAAAAAAAAAAAAAAAAAAAAAAA">
                                      <p:cBhvr>
                                        <p:cTn id="4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25" y="157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ute Be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741275" y="2073090"/>
            <a:ext cx="7699533" cy="1833218"/>
            <a:chOff x="-11790292" y="5220703"/>
            <a:chExt cx="19587791" cy="355010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692723" y="5976796"/>
              <a:ext cx="14490222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200" b="1" dirty="0">
                  <a:solidFill>
                    <a:srgbClr val="FF0000"/>
                  </a:solidFill>
                  <a:effectLst/>
                  <a:latin typeface="Comic Sans MS" pitchFamily="66" charset="0"/>
                  <a:ea typeface="Times New Roman" panose="02020603050405020304" pitchFamily="18" charset="0"/>
                </a:rPr>
                <a:t>Presentation</a:t>
              </a:r>
              <a:endParaRPr lang="en-US" sz="9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55" b="15390"/>
            <a:stretch/>
          </p:blipFill>
          <p:spPr>
            <a:xfrm>
              <a:off x="-11790292" y="5220703"/>
              <a:ext cx="5414503" cy="3550109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CBE648C-37A6-441A-94D6-903BC126D930}"/>
              </a:ext>
            </a:extLst>
          </p:cNvPr>
          <p:cNvGrpSpPr/>
          <p:nvPr/>
        </p:nvGrpSpPr>
        <p:grpSpPr>
          <a:xfrm>
            <a:off x="5353911" y="3527301"/>
            <a:ext cx="4989487" cy="769441"/>
            <a:chOff x="397164" y="323274"/>
            <a:chExt cx="4989487" cy="76944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4C7001-1E3F-4912-B240-20F3E34DD9C7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.VnBlack" panose="020B7200000000000000" pitchFamily="34" charset="0"/>
                </a:rPr>
                <a:t>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BD3DA6-6A02-46A7-AC80-DE38CFB19273}"/>
                </a:ext>
              </a:extLst>
            </p:cNvPr>
            <p:cNvSpPr txBox="1"/>
            <p:nvPr/>
          </p:nvSpPr>
          <p:spPr>
            <a:xfrm>
              <a:off x="764873" y="446384"/>
              <a:ext cx="46217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omic Sans MS" pitchFamily="66" charset="0"/>
                </a:rPr>
                <a:t>Listen and point. Repeat.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446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camera.wav"/>
          </p:stSnd>
        </p:sndAc>
      </p:transition>
    </mc:Choice>
    <mc:Fallback xmlns="">
      <p:transition spd="slow">
        <p:dissolve/>
        <p:sndAc>
          <p:stSnd>
            <p:snd r:embed="rId8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4F10CE-DDF4-4EF0-BAAC-70C8FE7C810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286" r="36190" b="17301"/>
          <a:stretch/>
        </p:blipFill>
        <p:spPr>
          <a:xfrm>
            <a:off x="-579388" y="3753530"/>
            <a:ext cx="2084033" cy="328361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73C23BE-4D6B-447F-977C-6F2ADD052807}"/>
              </a:ext>
            </a:extLst>
          </p:cNvPr>
          <p:cNvSpPr/>
          <p:nvPr/>
        </p:nvSpPr>
        <p:spPr>
          <a:xfrm>
            <a:off x="623980" y="969522"/>
            <a:ext cx="10871200" cy="41859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9" name="Picture 4" descr="Ảnh miễn phí của Khởi độ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32" y="743321"/>
            <a:ext cx="3539973" cy="212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869428" y="3062507"/>
            <a:ext cx="42530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Comic Sans MS" pitchFamily="66" charset="0"/>
                <a:cs typeface="Aharoni" panose="02010803020104030203" pitchFamily="2" charset="-79"/>
              </a:rPr>
              <a:t>Surf the Internet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7068231" y="3062506"/>
            <a:ext cx="35012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Comic Sans MS" pitchFamily="66" charset="0"/>
                <a:cs typeface="Aharoni" panose="02010803020104030203" pitchFamily="2" charset="-79"/>
              </a:rPr>
              <a:t>Use the tablet</a:t>
            </a:r>
          </a:p>
        </p:txBody>
      </p:sp>
      <p:pic>
        <p:nvPicPr>
          <p:cNvPr id="12" name="Picture 2" descr="Ảnh miễn phí của Ta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945" y="692752"/>
            <a:ext cx="3802779" cy="222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7068231" y="6134570"/>
            <a:ext cx="35702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Comic Sans MS" pitchFamily="66" charset="0"/>
                <a:cs typeface="Aharoni" panose="02010803020104030203" pitchFamily="2" charset="-79"/>
              </a:rPr>
              <a:t>Work in groups</a:t>
            </a:r>
          </a:p>
        </p:txBody>
      </p:sp>
      <p:pic>
        <p:nvPicPr>
          <p:cNvPr id="14" name="Picture 2" descr="Ảnh miễn phí của Mọi người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231" y="3753530"/>
            <a:ext cx="3749835" cy="237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87B4FC-A9A0-43AE-9E0B-686FA3C48C74}"/>
              </a:ext>
            </a:extLst>
          </p:cNvPr>
          <p:cNvSpPr txBox="1"/>
          <p:nvPr/>
        </p:nvSpPr>
        <p:spPr>
          <a:xfrm>
            <a:off x="1174931" y="6123156"/>
            <a:ext cx="32287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Comic Sans MS" pitchFamily="66" charset="0"/>
                <a:cs typeface="Aharoni" panose="02010803020104030203" pitchFamily="2" charset="-79"/>
              </a:rPr>
              <a:t>Work in pairs</a:t>
            </a:r>
          </a:p>
        </p:txBody>
      </p:sp>
      <p:pic>
        <p:nvPicPr>
          <p:cNvPr id="17" name="Picture 2" descr="Ảnh miễn phí của Những cậu bé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32" y="3820864"/>
            <a:ext cx="3484471" cy="224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8.4">
            <a:hlinkClick r:id="" action="ppaction://media"/>
            <a:extLst>
              <a:ext uri="{FF2B5EF4-FFF2-40B4-BE49-F238E27FC236}">
                <a16:creationId xmlns:a16="http://schemas.microsoft.com/office/drawing/2014/main" id="{E9227DDE-C40E-E283-AAA2-15E4567CE5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0.333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331950" y="113068"/>
            <a:ext cx="609600" cy="609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9C10B1D-EF78-426B-8F05-84BAB2A13EA2}"/>
              </a:ext>
            </a:extLst>
          </p:cNvPr>
          <p:cNvSpPr txBox="1"/>
          <p:nvPr/>
        </p:nvSpPr>
        <p:spPr>
          <a:xfrm>
            <a:off x="310141" y="-10042"/>
            <a:ext cx="561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66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677850" y="113068"/>
            <a:ext cx="46217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Listen and point. Repeat.</a:t>
            </a: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E4176F6B-C14B-4C4C-8119-A2BCE6C574D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199" y="174886"/>
            <a:ext cx="472440" cy="4343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075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6" name="cashreg.wav"/>
          </p:stSnd>
        </p:sndAc>
      </p:transition>
    </mc:Choice>
    <mc:Fallback xmlns="">
      <p:transition spd="slow">
        <p:blinds dir="vert"/>
        <p:sndAc>
          <p:stSnd>
            <p:snd r:embed="rId1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91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0"/>
      <p:bldP spid="13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4BB65AB-4914-4746-AFD3-4CE9508C70CF}"/>
              </a:ext>
            </a:extLst>
          </p:cNvPr>
          <p:cNvSpPr txBox="1"/>
          <p:nvPr/>
        </p:nvSpPr>
        <p:spPr>
          <a:xfrm>
            <a:off x="5818909" y="2240112"/>
            <a:ext cx="37914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7200" b="1" dirty="0">
                <a:solidFill>
                  <a:srgbClr val="FF0000"/>
                </a:solidFill>
                <a:effectLst/>
                <a:latin typeface="Comic Sans MS" pitchFamily="66" charset="0"/>
                <a:ea typeface="Times New Roman" panose="02020603050405020304" pitchFamily="18" charset="0"/>
              </a:rPr>
              <a:t>Practice</a:t>
            </a:r>
            <a:endParaRPr lang="en-US" sz="9600" b="1" dirty="0">
              <a:solidFill>
                <a:srgbClr val="FF000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CBE648C-37A6-441A-94D6-903BC126D930}"/>
              </a:ext>
            </a:extLst>
          </p:cNvPr>
          <p:cNvGrpSpPr/>
          <p:nvPr/>
        </p:nvGrpSpPr>
        <p:grpSpPr>
          <a:xfrm>
            <a:off x="5539401" y="3429000"/>
            <a:ext cx="4916662" cy="769441"/>
            <a:chOff x="397164" y="323274"/>
            <a:chExt cx="3719241" cy="76944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4C7001-1E3F-4912-B240-20F3E34DD9C7}"/>
                </a:ext>
              </a:extLst>
            </p:cNvPr>
            <p:cNvSpPr txBox="1"/>
            <p:nvPr/>
          </p:nvSpPr>
          <p:spPr>
            <a:xfrm>
              <a:off x="397164" y="323274"/>
              <a:ext cx="3555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66"/>
                  </a:solidFill>
                  <a:latin typeface=".VnBlack" panose="020B7200000000000000" pitchFamily="34" charset="0"/>
                </a:rPr>
                <a:t>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BD3DA6-6A02-46A7-AC80-DE38CFB19273}"/>
                </a:ext>
              </a:extLst>
            </p:cNvPr>
            <p:cNvSpPr txBox="1"/>
            <p:nvPr/>
          </p:nvSpPr>
          <p:spPr>
            <a:xfrm>
              <a:off x="779951" y="446384"/>
              <a:ext cx="33364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AU" sz="2800" b="1" dirty="0">
                  <a:solidFill>
                    <a:srgbClr val="000000"/>
                  </a:solidFill>
                  <a:effectLst/>
                  <a:latin typeface="Comic Sans MS" pitchFamily="66" charset="0"/>
                  <a:ea typeface="Times New Roman" panose="02020603050405020304" pitchFamily="18" charset="0"/>
                </a:rPr>
                <a:t>Listen and read. Tick</a:t>
              </a:r>
              <a:endParaRPr lang="en-US" sz="2800" dirty="0">
                <a:effectLst/>
                <a:latin typeface="Comic Sans MS" pitchFamily="66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2" name="AutoShape 2" descr="Ảnh miễn phí của Nhà bế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0FBE0C-B88A-436E-97A3-4A51CF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36" b="8430"/>
          <a:stretch/>
        </p:blipFill>
        <p:spPr>
          <a:xfrm>
            <a:off x="3833638" y="1519864"/>
            <a:ext cx="1902143" cy="25177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92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4" name="whoosh.wav"/>
          </p:stSnd>
        </p:sndAc>
      </p:transition>
    </mc:Choice>
    <mc:Fallback xmlns="">
      <p:transition spd="slow">
        <p:fade/>
        <p:sndAc>
          <p:stSnd>
            <p:snd r:embed="rId8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Cảnh Quan, Hoàng Hôn, Ánh Sáng, Đê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" y="-902611"/>
            <a:ext cx="12192000" cy="942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546B013-B3ED-7E7B-D14C-7F81DE0A71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3636" y="991598"/>
            <a:ext cx="8724727" cy="5834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5" name="Picture 4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3681304C-D388-4FC8-A70B-B8B99465C0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071" t="15662" r="38691" b="14074"/>
          <a:stretch/>
        </p:blipFill>
        <p:spPr>
          <a:xfrm>
            <a:off x="10643015" y="2178994"/>
            <a:ext cx="1952033" cy="38122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" y="1580566"/>
            <a:ext cx="1462585" cy="533048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itchFamily="66" charset="0"/>
              </a:rPr>
              <a:t>Teacher</a:t>
            </a:r>
          </a:p>
        </p:txBody>
      </p:sp>
      <p:sp>
        <p:nvSpPr>
          <p:cNvPr id="8" name="Rectangle 7"/>
          <p:cNvSpPr/>
          <p:nvPr/>
        </p:nvSpPr>
        <p:spPr>
          <a:xfrm>
            <a:off x="10467833" y="1485803"/>
            <a:ext cx="1724167" cy="447094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omic Sans MS" pitchFamily="66" charset="0"/>
              </a:rPr>
              <a:t>Robert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C10B1D-EF78-426B-8F05-84BAB2A13EA2}"/>
              </a:ext>
            </a:extLst>
          </p:cNvPr>
          <p:cNvSpPr txBox="1"/>
          <p:nvPr/>
        </p:nvSpPr>
        <p:spPr>
          <a:xfrm>
            <a:off x="303009" y="130163"/>
            <a:ext cx="492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844341" y="258622"/>
            <a:ext cx="3948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Listen and </a:t>
            </a:r>
            <a:r>
              <a:rPr lang="en-US" sz="2800" b="1" dirty="0" err="1">
                <a:latin typeface="Comic Sans MS" pitchFamily="66" charset="0"/>
              </a:rPr>
              <a:t>read.Tick</a:t>
            </a:r>
            <a:r>
              <a:rPr lang="en-US" sz="2800" b="1" dirty="0">
                <a:latin typeface="Comic Sans MS" pitchFamily="66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176F6B-C14B-4C4C-8119-A2BCE6C57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9126" y="251257"/>
            <a:ext cx="818111" cy="465693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1340058" y="5409835"/>
            <a:ext cx="4189863" cy="1503264"/>
          </a:xfrm>
          <a:prstGeom prst="wedgeEllipseCallout">
            <a:avLst>
              <a:gd name="adj1" fmla="val -55211"/>
              <a:gd name="adj2" fmla="val 5520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Callout 14"/>
          <p:cNvSpPr/>
          <p:nvPr/>
        </p:nvSpPr>
        <p:spPr>
          <a:xfrm>
            <a:off x="8770497" y="2389398"/>
            <a:ext cx="2341819" cy="928178"/>
          </a:xfrm>
          <a:prstGeom prst="wedgeEllipseCallout">
            <a:avLst>
              <a:gd name="adj1" fmla="val 29492"/>
              <a:gd name="adj2" fmla="val 8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548984" y="5798609"/>
            <a:ext cx="3807726" cy="7257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Now, let’s work in pairs and answer question 1 to 5.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638939" y="2239169"/>
            <a:ext cx="2656133" cy="12019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Yes, teacher.</a:t>
            </a:r>
          </a:p>
        </p:txBody>
      </p:sp>
      <p:sp>
        <p:nvSpPr>
          <p:cNvPr id="3" name="AutoShape 2" descr="Ảnh miễn phí của Nhà bế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Oval Callout 22"/>
          <p:cNvSpPr/>
          <p:nvPr/>
        </p:nvSpPr>
        <p:spPr>
          <a:xfrm>
            <a:off x="1590279" y="861425"/>
            <a:ext cx="4656493" cy="1733462"/>
          </a:xfrm>
          <a:prstGeom prst="wedgeEllipseCallout">
            <a:avLst>
              <a:gd name="adj1" fmla="val -39488"/>
              <a:gd name="adj2" fmla="val 7613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793642" y="1392060"/>
            <a:ext cx="4249766" cy="8520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No, you can’t. But you can open your book and look at the word list.</a:t>
            </a:r>
          </a:p>
        </p:txBody>
      </p:sp>
      <p:sp>
        <p:nvSpPr>
          <p:cNvPr id="26" name="Oval Callout 25"/>
          <p:cNvSpPr/>
          <p:nvPr/>
        </p:nvSpPr>
        <p:spPr>
          <a:xfrm>
            <a:off x="7010797" y="5061611"/>
            <a:ext cx="3925390" cy="1682582"/>
          </a:xfrm>
          <a:prstGeom prst="wedgeEllipseCallout">
            <a:avLst>
              <a:gd name="adj1" fmla="val 47276"/>
              <a:gd name="adj2" fmla="val 5445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130326" y="5687861"/>
            <a:ext cx="3807726" cy="452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I can see some new words. Teacher, can we use the tablet?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34" b="8519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8495" y="2116392"/>
            <a:ext cx="3947894" cy="5255990"/>
          </a:xfrm>
          <a:prstGeom prst="rect">
            <a:avLst/>
          </a:prstGeom>
        </p:spPr>
      </p:pic>
      <p:pic>
        <p:nvPicPr>
          <p:cNvPr id="4" name="track  8.5">
            <a:hlinkClick r:id="" action="ppaction://media"/>
            <a:extLst>
              <a:ext uri="{FF2B5EF4-FFF2-40B4-BE49-F238E27FC236}">
                <a16:creationId xmlns:a16="http://schemas.microsoft.com/office/drawing/2014/main" id="{60B0C34E-AAD8-6160-72CF-934173C24A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143.520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41972" y="159913"/>
            <a:ext cx="609600" cy="609600"/>
          </a:xfrm>
          <a:prstGeom prst="rect">
            <a:avLst/>
          </a:prstGeom>
        </p:spPr>
      </p:pic>
      <p:pic>
        <p:nvPicPr>
          <p:cNvPr id="6" name="track  8.5">
            <a:hlinkClick r:id="" action="ppaction://media"/>
            <a:extLst>
              <a:ext uri="{FF2B5EF4-FFF2-40B4-BE49-F238E27FC236}">
                <a16:creationId xmlns:a16="http://schemas.microsoft.com/office/drawing/2014/main" id="{29CB7835-29AA-5BE1-A15A-9F1696C9EC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17" end="11187.520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15713" y="159913"/>
            <a:ext cx="609600" cy="609600"/>
          </a:xfrm>
          <a:prstGeom prst="rect">
            <a:avLst/>
          </a:prstGeom>
        </p:spPr>
      </p:pic>
      <p:pic>
        <p:nvPicPr>
          <p:cNvPr id="12" name="track  8.5">
            <a:hlinkClick r:id="" action="ppaction://media"/>
            <a:extLst>
              <a:ext uri="{FF2B5EF4-FFF2-40B4-BE49-F238E27FC236}">
                <a16:creationId xmlns:a16="http://schemas.microsoft.com/office/drawing/2014/main" id="{AA11B80B-3FD0-3865-DFD8-C3DA90C231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902" end="2498.520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84561" y="206473"/>
            <a:ext cx="609600" cy="609600"/>
          </a:xfrm>
          <a:prstGeom prst="rect">
            <a:avLst/>
          </a:prstGeom>
        </p:spPr>
      </p:pic>
      <p:pic>
        <p:nvPicPr>
          <p:cNvPr id="13" name="track  8.5">
            <a:hlinkClick r:id="" action="ppaction://media"/>
            <a:extLst>
              <a:ext uri="{FF2B5EF4-FFF2-40B4-BE49-F238E27FC236}">
                <a16:creationId xmlns:a16="http://schemas.microsoft.com/office/drawing/2014/main" id="{B604B813-7016-F231-B2EC-E5A39819FC4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513" end="0.520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84561" y="1903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59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wind.wav"/>
          </p:stSnd>
        </p:sndAc>
      </p:transition>
    </mc:Choice>
    <mc:Fallback xmlns="">
      <p:transition spd="slow">
        <p:sndAc>
          <p:stSnd>
            <p:snd r:embed="rId13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45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4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32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21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8" grpId="0"/>
      <p:bldP spid="21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ảnh Quan, Hoàng Hôn, Ánh Sáng, Đê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03068"/>
            <a:ext cx="12192000" cy="942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A651A2-7F75-491C-8779-85650C9A27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4473" y="813874"/>
            <a:ext cx="8607529" cy="57560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5" name="Picture 4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3681304C-D388-4FC8-A70B-B8B99465C0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071" t="15662" r="38691" b="14074"/>
          <a:stretch/>
        </p:blipFill>
        <p:spPr>
          <a:xfrm>
            <a:off x="10467833" y="2318709"/>
            <a:ext cx="2380517" cy="38122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" y="1580566"/>
            <a:ext cx="1462585" cy="533048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itchFamily="66" charset="0"/>
              </a:rPr>
              <a:t>Teacher</a:t>
            </a:r>
          </a:p>
        </p:txBody>
      </p:sp>
      <p:sp>
        <p:nvSpPr>
          <p:cNvPr id="8" name="Rectangle 7"/>
          <p:cNvSpPr/>
          <p:nvPr/>
        </p:nvSpPr>
        <p:spPr>
          <a:xfrm>
            <a:off x="10467833" y="1485803"/>
            <a:ext cx="1724167" cy="447094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omic Sans MS" pitchFamily="66" charset="0"/>
              </a:rPr>
              <a:t>Robert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C10B1D-EF78-426B-8F05-84BAB2A13EA2}"/>
              </a:ext>
            </a:extLst>
          </p:cNvPr>
          <p:cNvSpPr txBox="1"/>
          <p:nvPr/>
        </p:nvSpPr>
        <p:spPr>
          <a:xfrm>
            <a:off x="303009" y="130163"/>
            <a:ext cx="492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844341" y="258622"/>
            <a:ext cx="4299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Listen and </a:t>
            </a:r>
            <a:r>
              <a:rPr lang="en-US" sz="2800" b="1" dirty="0" err="1">
                <a:latin typeface="Comic Sans MS" pitchFamily="66" charset="0"/>
              </a:rPr>
              <a:t>repeat.Tick</a:t>
            </a:r>
            <a:r>
              <a:rPr lang="en-US" sz="2800" b="1" dirty="0">
                <a:latin typeface="Comic Sans MS" pitchFamily="66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176F6B-C14B-4C4C-8119-A2BCE6C57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9126" y="251257"/>
            <a:ext cx="818111" cy="465693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1552085" y="727924"/>
            <a:ext cx="4189863" cy="1540158"/>
          </a:xfrm>
          <a:prstGeom prst="wedgeEllipseCallout">
            <a:avLst>
              <a:gd name="adj1" fmla="val -39488"/>
              <a:gd name="adj2" fmla="val 7613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642781" y="1316224"/>
            <a:ext cx="3807726" cy="452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Now, let’s work in pairs and answer question 1 to 5.</a:t>
            </a:r>
          </a:p>
        </p:txBody>
      </p:sp>
      <p:sp>
        <p:nvSpPr>
          <p:cNvPr id="3" name="AutoShape 2" descr="Ảnh miễn phí của Nhà bế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844341" y="5771213"/>
            <a:ext cx="11206847" cy="9795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2800" dirty="0">
                <a:latin typeface="Comic Sans MS" pitchFamily="66" charset="0"/>
              </a:rPr>
              <a:t>The teacher wants her students to work in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9125078" y="6006455"/>
            <a:ext cx="127577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omic Sans MS" pitchFamily="66" charset="0"/>
                <a:sym typeface="Wingdings" panose="05000000000000000000" pitchFamily="2" charset="2"/>
              </a:rPr>
              <a:t>pairs.</a:t>
            </a:r>
            <a:endParaRPr lang="en-US" sz="2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10572510" y="6006455"/>
            <a:ext cx="147867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omic Sans MS" pitchFamily="66" charset="0"/>
                <a:sym typeface="Wingdings" panose="05000000000000000000" pitchFamily="2" charset="2"/>
              </a:rPr>
              <a:t>groups.</a:t>
            </a:r>
            <a:endParaRPr lang="en-US" sz="2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10193779" y="5992291"/>
            <a:ext cx="414142" cy="537384"/>
          </a:xfrm>
          <a:prstGeom prst="rect">
            <a:avLst/>
          </a:prstGeom>
          <a:noFill/>
          <a:ln>
            <a:solidFill>
              <a:schemeClr val="accent4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625072" y="6023684"/>
            <a:ext cx="528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itchFamily="66" charset="0"/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8677704" y="6007548"/>
            <a:ext cx="414142" cy="537384"/>
          </a:xfrm>
          <a:prstGeom prst="rect">
            <a:avLst/>
          </a:prstGeom>
          <a:noFill/>
          <a:ln>
            <a:solidFill>
              <a:schemeClr val="accent4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34" b="8519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7713" y="2019962"/>
            <a:ext cx="2873886" cy="4540424"/>
          </a:xfrm>
          <a:prstGeom prst="rect">
            <a:avLst/>
          </a:prstGeom>
        </p:spPr>
      </p:pic>
      <p:sp>
        <p:nvSpPr>
          <p:cNvPr id="35" name="Oval Callout 34"/>
          <p:cNvSpPr/>
          <p:nvPr/>
        </p:nvSpPr>
        <p:spPr>
          <a:xfrm>
            <a:off x="7141909" y="4180796"/>
            <a:ext cx="3925390" cy="1693327"/>
          </a:xfrm>
          <a:prstGeom prst="wedgeEllipseCallout">
            <a:avLst>
              <a:gd name="adj1" fmla="val 55291"/>
              <a:gd name="adj2" fmla="val 2524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7259574" y="4787620"/>
            <a:ext cx="3807726" cy="452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I can see some new words. Teacher, can we use the tablet?</a:t>
            </a:r>
          </a:p>
        </p:txBody>
      </p:sp>
    </p:spTree>
    <p:extLst>
      <p:ext uri="{BB962C8B-B14F-4D97-AF65-F5344CB8AC3E}">
        <p14:creationId xmlns:p14="http://schemas.microsoft.com/office/powerpoint/2010/main" val="3147880588"/>
      </p:ext>
    </p:extLst>
  </p:cSld>
  <p:clrMapOvr>
    <a:masterClrMapping/>
  </p:clrMapOvr>
  <p:transition spd="slow">
    <p:push dir="u"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8" grpId="0"/>
      <p:bldP spid="27" grpId="0" animBg="1"/>
      <p:bldP spid="28" grpId="0"/>
      <p:bldP spid="29" grpId="0"/>
      <p:bldP spid="30" grpId="0" animBg="1"/>
      <p:bldP spid="31" grpId="0"/>
      <p:bldP spid="32" grpId="0" animBg="1"/>
      <p:bldP spid="3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074259"/>
  <p:tag name="ISPRING_PRESENTATION_COURSE_TITLE" val="47.Unit 4-Lesson 2-Period 1"/>
  <p:tag name="ISPRING_LMS_API_VERSION" val="SCORM 2004 (2nd edition)"/>
  <p:tag name="ISPRING_ULTRA_SCORM_COURSE_ID" val="BD0CB3C0-056F-42CB-A1FB-9B6935B6381F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CURRENT_PLAYER_ID" val="universal"/>
  <p:tag name="ISPRING_PRESENTATION_TITLE" val="47.Unit 4-Lesson 2-Period 1"/>
  <p:tag name="ISPRING_FIRST_PUBLISH" val="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CgtFN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oLRT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CgtFN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KC0U1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CgtFN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KC0U1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CgtFNVe8ZnLmYAAABoAAAAHAAAAHVuaXZlcnNhbC9sb2NhbF9zZXR0aW5ncy54bWyzsa/IzVEoSy0qzszPs1Uy1DNQUkjNS85PycxLt1UKDXHTtVBSKC5JzEtJzMnPS7VVystXUrC347LJyU9OzAlOLSkBKixWKMhJrEwtCknNBTJKUv0Sc4EqQzxd/RRcXTxDlPTtuABQSwMEFAACAAgAobRTVZYknXsTBgAAcBYAABcAAAB1bml2ZXJzYWwvdW5pdmVyc2FsLnBuZ+2Xa0xTZxjHXxBUEJCtiNwkXkHDBriCtgJWFFOJE0Q2lQ4oiAKbyMVyLz0gwwuKMjUKpaXV6eaWSRvDvUFqRCGO3mYY5WoRRs/wrO0AeyqWtjtFly3Lki37tA/9cN6T5z2/5/Ke5zz/5FTujyI72nvYAwAcI/dEHABgURMA1sjSxdiOJL2XgN2saAfIOwFP4jWFGTZp4fvCAbhXvWw+2Raz7bL3xNEAcOoyX1Y9Wd8cBcDVNjIi/KPCRNVIWLXXp+47YoyrzjlHLF1re8B56rzLuRq3PacKKwdL7Go2ZLdcxpmAZ5grX5sZi+bKJU2MaeLTW1M8Po93Xt03oCgy5wgvdwWgbH34MgB2XLmB7ayOlFkD8MX6dCsA9ryLFfzAM4DaGVTA3kseLnGgXTczTuu6RrJGPqfF+GFUWdeDQJ2nbofZzdfr8enNmpTMDdj+2LoCF9fujur2awsuEw8xl0WlJx0AYOe6uCmhCe+lFADGbt/C3FnTkzWmbfG6eyJ3cz0EBwea0L0czX9jVOmCqQyt5lBAYgchXrdGnMKBX+0vRy8EGIva5r+FHczFey3u3jU7dae0UDusMBizR9/jasmIdx3V+EJe7fExzZsm6iXSoeNKt+o8zsSHsqj9pkl+qZ6rydubXmrQyhWFplENw/SrNlb6toKqs6njU0tI8z8gvtf0M0Wk3jRD5/wQ08B5sel5yuIhrAYCrskvFQ7t70BWOpJnn/gK57r1Bo+wHxmEOrzN+wBku7ktF1f0xYQ23GmkyyB0UKHIMPWQDHOevb5lvqJUYRGl7ez4XdYYJdrLND0H83VcJkOe0x/7JA5yT9d72aogEdNQOdnxTK461cqFM7bC+GHRdKYh9qccn3R45ZKa6MNp0PxVbufc7q54lqHGicZBhsTBVGFJrSp1ELqI0gnDkpz+5lp6S79YpL+F5KrYa950rDDdJ9/na59z6CRJPxeQuETsvQsXgivGN0KPZY+kHdxJv/KDG6Nc1NFlMJwRsnkLIofvMvohekeC5JiMJ62tZTHgEnT2WXUITBjmHR4lZV3nawJ72sgySZo4mEBpNY0n1cOUrb1yQVxnqYJp8Ejo5BhSucxK5YpuGgleaXd8FKrn1f/xouxvzrU/TIV4P7c7fBVM3y+Wao9mi39pfViwqiCV4yzJkesNhOPcZvUJmnsT7ghthDFYLCDi+bq8RtX56TkRkVv5mqhusGqVYm2Rx0/kccjIpUvTvBujwgmIbTfQXKKcwfOZf85XKdEWQ1FjqptByYRojdIgihi3vxl2vv/uCX/ujHimciSPzVzRMfu6rkzgMNTKMHohG1FUpZOyazmatiOFCrjO/fSNBH4aOiESECXbWxPP/hHdeyeOiyMjCr76ZhCC+jbQl6r4chGEO9dYYqpqLlHkU1vJw8PKD75XdvhznaODoqv21VKNkZoM+lxFPlWIDgo1wXjOC4UskQNDYp2+SZkhg1i+ffi0haEJDPSuC6vweenz2cFsLAPpkE3Uy/jZinzbgUfPKaTLbaaz0bgMvy9RxrPgmpgW69zdz71okqwGbh4S0kCjDqu57eRJ9sRkQXF6N/NGPbIdbiM51pMucI4hBrZUYMTTniHzyvkAU/yrE+/Qi1QovdW0CRUF68ZPSpzNkpCcFBqkvyq2E/QOxCOw1kZa0ZeBTxZwktTmU/rJfNamCVdU4fbNQuKhTAWcgNfH+7Ok1B7W7Eg1ni8XMA1200amfsvsqiwGhSixUYkgIx7H1MNSolpe2tkFieWCPKFSS9G1yPH6+yzpJz1xjVl08e+fL6YYOVvSTVTl29k/065wCKeH/AujbcnCeE9tDBQZusMWDhNJPpWs3qo+ZZapqG32mPTkLF9o5NOYpFr9Rfpqc86rl6zNmrfIHKhkGflyMgfKJyOkM8S9f5FLsN4O6xC4Yo4AIhfU9TarHB1sTOt2S6najC2iq6KGTCczVJjxj+r7N+EsuAW34BbcgltwC27BLbgFt+AW3IJbcAv+v8Gn/MOPL/zvY0soGlpqnBdOFt1nmTmw3eW/R5d9d8hkVafZNrRjg7wPmB/ujorg7Uwq/w1QSwMEFAACAAgAobRTVV2tw+9NAAAAagAAABsAAAB1bml2ZXJzYWwvdW5pdmVyc2FsLnBuZy54bWyzsa/IzVEoSy0qzszPs1Uy1DNQsrfj5bIpKEoty0wtV6gAigEFIUBJodJWycQIwS3PTCnJsFWyNDJBiGWkZqZnlNgqmVkawwX1gUYCAFBLAQIAABQAAgAIAIxeVlE2YVgCRwMAAOEJAAAUAAAAAAAAAAEAAAAAAAAAAAB1bml2ZXJzYWwvcGxheWVyLnhtbFBLAQIAABQAAgAIAKC0U1WcXjIIFAYAADcXAAAdAAAAAAAAAAEAAAAAAHkDAAB1bml2ZXJzYWwvY29tbW9uX21lc3NhZ2VzLmxuZ1BLAQIAABQAAgAIAKC0U1UVHmAbowAAAH8BAAAuAAAAAAAAAAEAAAAAAMgJAAB1bml2ZXJzYWwvcGxheWJhY2tfYW5kX25hdmlnYXRpb25fc2V0dGluZ3MueG1sUEsBAgAAFAACAAgAoLRTVaenV+h8BAAAbxcAACcAAAAAAAAAAQAAAAAAtwoAAHVuaXZlcnNhbC9mbGFzaF9wdWJsaXNoaW5nX3NldHRpbmdzLnhtbFBLAQIAABQAAgAIAKC0U1XlX+THbQMAAKEMAAAhAAAAAAAAAAEAAAAAAHgPAAB1bml2ZXJzYWwvZmxhc2hfc2tpbl9zZXR0aW5ncy54bWxQSwECAAAUAAIACACgtFNVF9vd2HcEAAD5FgAAJgAAAAAAAAABAAAAAAAkEwAAdW5pdmVyc2FsL2h0bWxfcHVibGlzaGluZ19zZXR0aW5ncy54bWxQSwECAAAUAAIACACgtFNVJR/xB6oBAABoBgAAHwAAAAAAAAABAAAAAADfFwAAdW5pdmVyc2FsL2h0bWxfc2tpbl9zZXR0aW5ncy5qc1BLAQIAABQAAgAIAKC0U1V7xmcuZgAAAGgAAAAcAAAAAAAAAAEAAAAAAMYZAAB1bml2ZXJzYWwvbG9jYWxfc2V0dGluZ3MueG1sUEsBAgAAFAACAAgAobRTVZYknXsTBgAAcBYAABcAAAAAAAAAAAAAAAAAZhoAAHVuaXZlcnNhbC91bml2ZXJzYWwucG5nUEsBAgAAFAACAAgAobRTVV2tw+9NAAAAagAAABsAAAAAAAAAAQAAAAAAriAAAHVuaXZlcnNhbC91bml2ZXJzYWwucG5nLnhtbFBLBQYAAAAACgAKAAYDAAA0IQ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D:\\Myschool\\Sach dien tu tieng anh Wonderful world 3\\Hoc lieu tieng anh 3 Wonderful world\\Giáo án và Bài giảng điện tử chạy demo\\GIAO AN VA BAI GIANG WW3\\BAI GIANG PPT WW3 CHUAN&quot;],[&quot;\uFFFD\uFFFD|x{7070F873-55FB-4E49-8DA2-6F658BF36F6A}&quot;,&quot;C:\\Users\\Admin\\Desktop\\UNIT 4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55AA8A-BAC4-4717-9BC2-026479496000}:30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5B2DE5A-E205-4281-83E4-24DB3BA0FC02}:30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0D2FF3-FD99-43C9-9641-2F52DADC892E}:3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9BDC12-D4EB-4819-855F-0444BCCBCABF}:30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9B17F4-ADF8-4885-BD0F-5E8D0A982F74}:2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34593FA-64AA-4AA4-94C6-FEC567EC275C}:28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E745A2-9B0B-4CB3-9061-F3ECCD78820F}:29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85F44C-E410-48E7-9D69-0DB32134E1DB}:29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515CF1-61A5-4D1A-8267-782908326869}:29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93E60EA-DAE4-46A2-BC79-942A4D63419A}:30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75A937-48C1-4C91-BD9F-5FFB08C07029}:29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2943</TotalTime>
  <Words>368</Words>
  <Application>Microsoft Office PowerPoint</Application>
  <PresentationFormat>Widescreen</PresentationFormat>
  <Paragraphs>105</Paragraphs>
  <Slides>20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.VnBlack</vt:lpstr>
      <vt:lpstr>Aharoni</vt:lpstr>
      <vt:lpstr>Arial</vt:lpstr>
      <vt:lpstr>Calibri</vt:lpstr>
      <vt:lpstr>Comic Sans MS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47.Unit 4-Lesson 2-Period 1</dc:title>
  <dc:creator>Nguyễn  Điệp</dc:creator>
  <cp:lastModifiedBy>Admin</cp:lastModifiedBy>
  <cp:revision>128</cp:revision>
  <dcterms:created xsi:type="dcterms:W3CDTF">2022-02-22T14:44:02Z</dcterms:created>
  <dcterms:modified xsi:type="dcterms:W3CDTF">2025-02-20T05:09:13Z</dcterms:modified>
</cp:coreProperties>
</file>