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58" r:id="rId4"/>
    <p:sldId id="268" r:id="rId5"/>
    <p:sldId id="256" r:id="rId6"/>
    <p:sldId id="265" r:id="rId7"/>
    <p:sldId id="262" r:id="rId8"/>
    <p:sldId id="270" r:id="rId9"/>
    <p:sldId id="269" r:id="rId10"/>
    <p:sldId id="271" r:id="rId11"/>
    <p:sldId id="279" r:id="rId12"/>
    <p:sldId id="289" r:id="rId13"/>
    <p:sldId id="290" r:id="rId14"/>
    <p:sldId id="291" r:id="rId15"/>
    <p:sldId id="292" r:id="rId16"/>
    <p:sldId id="294" r:id="rId17"/>
    <p:sldId id="293" r:id="rId18"/>
    <p:sldId id="295" r:id="rId19"/>
    <p:sldId id="296" r:id="rId20"/>
    <p:sldId id="297" r:id="rId21"/>
    <p:sldId id="272" r:id="rId22"/>
    <p:sldId id="285" r:id="rId23"/>
    <p:sldId id="298" r:id="rId24"/>
    <p:sldId id="299" r:id="rId25"/>
    <p:sldId id="280" r:id="rId26"/>
    <p:sldId id="284"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925" autoAdjust="0"/>
  </p:normalViewPr>
  <p:slideViewPr>
    <p:cSldViewPr snapToGrid="0">
      <p:cViewPr varScale="1">
        <p:scale>
          <a:sx n="56" d="100"/>
          <a:sy n="56" d="100"/>
        </p:scale>
        <p:origin x="100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20/05/2025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1</a:t>
            </a:fld>
            <a:endParaRPr lang="vi-VN"/>
          </a:p>
        </p:txBody>
      </p:sp>
    </p:spTree>
    <p:extLst>
      <p:ext uri="{BB962C8B-B14F-4D97-AF65-F5344CB8AC3E}">
        <p14:creationId xmlns:p14="http://schemas.microsoft.com/office/powerpoint/2010/main" val="7836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6</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85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42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02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2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1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20/05/2025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8195300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5962105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5347997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2055916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803349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5841135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771121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7494274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56780780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941040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20/05/2025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7989188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20/05/2025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EFE62D0-8510-B6DE-12C5-F5E83BA316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631EA872-2259-487D-A98D-8CECF763C3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2925004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891062"/>
            <a:ext cx="10924979" cy="2237426"/>
          </a:xfrm>
          <a:prstGeom prst="rect">
            <a:avLst/>
          </a:prstGeom>
        </p:spPr>
      </p:pic>
    </p:spTree>
    <p:extLst>
      <p:ext uri="{BB962C8B-B14F-4D97-AF65-F5344CB8AC3E}">
        <p14:creationId xmlns:p14="http://schemas.microsoft.com/office/powerpoint/2010/main" val="320424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256E2AC-BC22-E4B2-1EA8-D23387CD1870}"/>
              </a:ext>
            </a:extLst>
          </p:cNvPr>
          <p:cNvPicPr>
            <a:picLocks noChangeAspect="1"/>
          </p:cNvPicPr>
          <p:nvPr/>
        </p:nvPicPr>
        <p:blipFill>
          <a:blip r:embed="rId3"/>
          <a:stretch>
            <a:fillRect/>
          </a:stretch>
        </p:blipFill>
        <p:spPr>
          <a:xfrm>
            <a:off x="2364921" y="1182459"/>
            <a:ext cx="8037721" cy="5158963"/>
          </a:xfrm>
          <a:prstGeom prst="rect">
            <a:avLst/>
          </a:prstGeom>
        </p:spPr>
      </p:pic>
    </p:spTree>
    <p:extLst>
      <p:ext uri="{BB962C8B-B14F-4D97-AF65-F5344CB8AC3E}">
        <p14:creationId xmlns:p14="http://schemas.microsoft.com/office/powerpoint/2010/main" val="3600730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vận hội Ô-lim-pic có nguồn gốc từ đâu?</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Thế vận hội Ô-lim-pic có nguồn gốc từ đại hội thể thao của người Hy Lạp cổ đại.</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tiêu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785652"/>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Thế vận hội Ô-lim-píc là cuộc tranh tài thể thao giữa các quốc gia trên toàn thế giới, thể hiện sự liên kết, đoàn kết thống nhất và bình đẳng giữa các châu lục</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143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Biểu tượng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Biểu tượng của thế vận hội Ô-lim-pic là  5 vòng tròn đan vào nhau trên nền màu trắng, mỗi vòng tròn tượng trưng cho một Châu lục, thể hiện sự liên kết, đoàn kết, thống nhất và bình đẳng.</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70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988FB-145D-22A4-E033-72F878F2C89A}"/>
              </a:ext>
            </a:extLst>
          </p:cNvPr>
          <p:cNvPicPr>
            <a:picLocks noChangeAspect="1"/>
          </p:cNvPicPr>
          <p:nvPr/>
        </p:nvPicPr>
        <p:blipFill>
          <a:blip r:embed="rId2"/>
          <a:stretch>
            <a:fillRect/>
          </a:stretch>
        </p:blipFill>
        <p:spPr>
          <a:xfrm>
            <a:off x="1051646" y="890401"/>
            <a:ext cx="4600338" cy="4536621"/>
          </a:xfrm>
          <a:prstGeom prst="rect">
            <a:avLst/>
          </a:prstGeom>
        </p:spPr>
      </p:pic>
      <p:pic>
        <p:nvPicPr>
          <p:cNvPr id="2050" name="Picture 2" descr="Ý nghĩa của logo biểu tượng Olympic">
            <a:extLst>
              <a:ext uri="{FF2B5EF4-FFF2-40B4-BE49-F238E27FC236}">
                <a16:creationId xmlns:a16="http://schemas.microsoft.com/office/drawing/2014/main" id="{C0C37353-87F5-A2F1-8315-C2A25E23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679" y="2083996"/>
            <a:ext cx="5546024" cy="277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48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323439"/>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thông</a:t>
            </a:r>
            <a:r>
              <a:rPr lang="en-US" sz="4000" b="1" dirty="0">
                <a:solidFill>
                  <a:prstClr val="black"/>
                </a:solidFill>
                <a:latin typeface="Cambria" panose="02040503050406030204" pitchFamily="18" charset="0"/>
                <a:ea typeface="Cambria" panose="02040503050406030204" pitchFamily="18" charset="0"/>
              </a:rPr>
              <a:t> tin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SGK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thập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đỏ</a:t>
            </a:r>
            <a:r>
              <a:rPr lang="en-US" sz="4000" b="1" dirty="0">
                <a:solidFill>
                  <a:prstClr val="black"/>
                </a:solidFill>
                <a:latin typeface="Cambria" panose="02040503050406030204" pitchFamily="18" charset="0"/>
                <a:ea typeface="Cambria" panose="02040503050406030204" pitchFamily="18" charset="0"/>
              </a:rPr>
              <a:t> - Liên </a:t>
            </a:r>
            <a:r>
              <a:rPr lang="en-US" sz="4000" b="1" dirty="0" err="1">
                <a:solidFill>
                  <a:prstClr val="black"/>
                </a:solidFill>
                <a:latin typeface="Cambria" panose="02040503050406030204" pitchFamily="18" charset="0"/>
                <a:ea typeface="Cambria" panose="02040503050406030204" pitchFamily="18" charset="0"/>
              </a:rPr>
              <a:t>hợp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quốc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F9BB3179-6685-E43A-4C5F-4A118674E2C8}"/>
              </a:ext>
            </a:extLst>
          </p:cNvPr>
          <p:cNvPicPr>
            <a:picLocks noChangeAspect="1"/>
          </p:cNvPicPr>
          <p:nvPr/>
        </p:nvPicPr>
        <p:blipFill>
          <a:blip r:embed="rId3"/>
          <a:stretch>
            <a:fillRect/>
          </a:stretch>
        </p:blipFill>
        <p:spPr>
          <a:xfrm>
            <a:off x="5997907" y="1793174"/>
            <a:ext cx="5357748" cy="4343524"/>
          </a:xfrm>
          <a:prstGeom prst="rect">
            <a:avLst/>
          </a:prstGeom>
        </p:spPr>
      </p:pic>
      <p:pic>
        <p:nvPicPr>
          <p:cNvPr id="3074" name="Picture 2" descr="Những điều cần biết về hoạt động chữ thập đỏ">
            <a:extLst>
              <a:ext uri="{FF2B5EF4-FFF2-40B4-BE49-F238E27FC236}">
                <a16:creationId xmlns:a16="http://schemas.microsoft.com/office/drawing/2014/main" id="{7DB76B4C-AE5A-3BE9-DABB-4CA4D49EB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43" y="2005260"/>
            <a:ext cx="5279562" cy="355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78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Phong trào chữ thập đỏ là phong trào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2554545"/>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Phong trào chữ thập đỏ là phong trào nhân đạo quốc tế, được thành lập để bảo vệ cuộc sống và sức khoẻ con người.</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3243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83126"/>
            <a:ext cx="6712392" cy="2354636"/>
            <a:chOff x="5142304" y="3362335"/>
            <a:chExt cx="6712392" cy="2078229"/>
          </a:xfrm>
        </p:grpSpPr>
        <p:pic>
          <p:nvPicPr>
            <p:cNvPr id="10" name="Picture 9"/>
            <p:cNvPicPr>
              <a:picLocks noChangeAspect="1"/>
            </p:cNvPicPr>
            <p:nvPr/>
          </p:nvPicPr>
          <p:blipFill>
            <a:blip r:embed="rId3"/>
            <a:stretch>
              <a:fillRect/>
            </a:stretch>
          </p:blipFill>
          <p:spPr>
            <a:xfrm>
              <a:off x="10747062" y="3362335"/>
              <a:ext cx="1107634"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hợp quốc là tổ chức có nhiệm vụ như thế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046988"/>
          </a:xfrm>
          <a:prstGeom prst="rect">
            <a:avLst/>
          </a:prstGeom>
          <a:solidFill>
            <a:srgbClr val="92E9D9"/>
          </a:solidFill>
          <a:ln w="19050">
            <a:solidFill>
              <a:schemeClr val="tx1"/>
            </a:solidFill>
            <a:prstDash val="dash"/>
          </a:ln>
        </p:spPr>
        <p:txBody>
          <a:bodyPr wrap="square">
            <a:spAutoFit/>
          </a:bodyPr>
          <a:lstStyle/>
          <a:p>
            <a:pPr lvl="0" algn="just"/>
            <a:r>
              <a:rPr lang="vi-VN" sz="4800" b="1" i="1" dirty="0">
                <a:solidFill>
                  <a:srgbClr val="FF0000"/>
                </a:solidFill>
                <a:latin typeface="Cambria" panose="02040503050406030204" pitchFamily="18" charset="0"/>
                <a:ea typeface="Cambria" panose="02040503050406030204" pitchFamily="18" charset="0"/>
              </a:rPr>
              <a:t>Liên hợp quốc là tổ chức có nhiệm vụ bảo vệ hoà bình và ngăn chặn các cuộc chiến tranh.</a:t>
            </a:r>
            <a:endParaRPr kumimoji="0" lang="vi-VN"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395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id="{C39BF53A-7F52-B9E3-BADB-029210E26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sp>
        <p:nvSpPr>
          <p:cNvPr id="6" name="TextBox 5">
            <a:extLst>
              <a:ext uri="{FF2B5EF4-FFF2-40B4-BE49-F238E27FC236}">
                <a16:creationId xmlns:a16="http://schemas.microsoft.com/office/drawing/2014/main" id="{135A9DF5-E0FE-2DE3-7B8B-B7E4F64CB223}"/>
              </a:ext>
            </a:extLst>
          </p:cNvPr>
          <p:cNvSpPr txBox="1"/>
          <p:nvPr/>
        </p:nvSpPr>
        <p:spPr>
          <a:xfrm>
            <a:off x="2030680" y="1330037"/>
            <a:ext cx="7992093"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Chim bồ câu và cành ô liu là biểu tượng cho khát vọng về hoà bình của nhân loại. Nhân loại thể hiện mong ước về hoà bình thông qua Thế vận hội Ô-lim-píc và tổ chức Liên hợp quốc.</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descr="A round pink circle with white text and a black background&#10;&#10;Description automatically generated">
            <a:extLst>
              <a:ext uri="{FF2B5EF4-FFF2-40B4-BE49-F238E27FC236}">
                <a16:creationId xmlns:a16="http://schemas.microsoft.com/office/drawing/2014/main" id="{F3D9BCFF-5A3B-3FC1-FFD5-F4FA024D7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87" y="-97581"/>
            <a:ext cx="1592677" cy="1592677"/>
          </a:xfrm>
          <a:prstGeom prst="rect">
            <a:avLst/>
          </a:prstGeom>
        </p:spPr>
      </p:pic>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57712"/>
            <a:ext cx="10924979" cy="2237426"/>
          </a:xfrm>
          <a:prstGeom prst="rect">
            <a:avLst/>
          </a:prstGeom>
        </p:spPr>
      </p:pic>
    </p:spTree>
    <p:extLst>
      <p:ext uri="{BB962C8B-B14F-4D97-AF65-F5344CB8AC3E}">
        <p14:creationId xmlns:p14="http://schemas.microsoft.com/office/powerpoint/2010/main" val="29376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chemeClr val="tx1"/>
                  </a:solidFill>
                  <a:latin typeface="Cambria" panose="02040503050406030204" pitchFamily="18" charset="0"/>
                  <a:ea typeface="Cambria" panose="02040503050406030204" pitchFamily="18" charset="0"/>
                </a:rPr>
                <a:t>Nội dung bài hát nói về điều gì? Hình ảnh nào trong bài hát khiến em ấn tượng.</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90109" y="3269351"/>
            <a:ext cx="7243948" cy="3046988"/>
          </a:xfrm>
          <a:prstGeom prst="rect">
            <a:avLst/>
          </a:prstGeom>
          <a:solidFill>
            <a:srgbClr val="92E9D9"/>
          </a:solidFill>
          <a:ln w="19050">
            <a:solidFill>
              <a:schemeClr val="tx1"/>
            </a:solidFill>
            <a:prstDash val="dash"/>
          </a:ln>
        </p:spPr>
        <p:txBody>
          <a:bodyPr wrap="square">
            <a:spAutoFit/>
          </a:bodyPr>
          <a:lstStyle/>
          <a:p>
            <a:pPr algn="ctr"/>
            <a:r>
              <a:rPr lang="vi-VN" sz="3200" b="1" i="1" dirty="0">
                <a:solidFill>
                  <a:srgbClr val="FF0000"/>
                </a:solidFill>
                <a:latin typeface="Cambria" panose="02040503050406030204" pitchFamily="18" charset="0"/>
                <a:ea typeface="Cambria" panose="02040503050406030204" pitchFamily="18" charset="0"/>
              </a:rPr>
              <a:t>Bài hát nói lên tình cảm đẹp đẽ, trong sáng của thiếu nhi trong nước và toàn thế giới, ca ngợi những ước mơ cao đẹp, tình cảm tha thiết của các em mong muốn được sống trong hòa bình, yêu thương…</a:t>
            </a:r>
          </a:p>
        </p:txBody>
      </p:sp>
    </p:spTree>
    <p:extLst>
      <p:ext uri="{BB962C8B-B14F-4D97-AF65-F5344CB8AC3E}">
        <p14:creationId xmlns:p14="http://schemas.microsoft.com/office/powerpoint/2010/main" val="120098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C49B2-F870-E211-DE5D-28FAEC3C5E85}"/>
              </a:ext>
            </a:extLst>
          </p:cNvPr>
          <p:cNvPicPr>
            <a:picLocks noChangeAspect="1"/>
          </p:cNvPicPr>
          <p:nvPr/>
        </p:nvPicPr>
        <p:blipFill>
          <a:blip r:embed="rId2"/>
          <a:stretch>
            <a:fillRect/>
          </a:stretch>
        </p:blipFill>
        <p:spPr>
          <a:xfrm>
            <a:off x="3093184" y="2710121"/>
            <a:ext cx="6929932" cy="3583801"/>
          </a:xfrm>
          <a:prstGeom prst="rect">
            <a:avLst/>
          </a:prstGeom>
        </p:spPr>
      </p:pic>
      <p:sp>
        <p:nvSpPr>
          <p:cNvPr id="8" name="Rectangle 7"/>
          <p:cNvSpPr/>
          <p:nvPr/>
        </p:nvSpPr>
        <p:spPr>
          <a:xfrm>
            <a:off x="2159896" y="645081"/>
            <a:ext cx="8183512" cy="1569660"/>
          </a:xfrm>
          <a:prstGeom prst="rect">
            <a:avLst/>
          </a:prstGeom>
          <a:solidFill>
            <a:srgbClr val="92E9D9"/>
          </a:solidFill>
          <a:ln>
            <a:solidFill>
              <a:schemeClr val="tx1"/>
            </a:solidFill>
          </a:ln>
        </p:spPr>
        <p:txBody>
          <a:bodyPr wrap="square">
            <a:spAutoFit/>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ùng nhau vẽ một bức tranh về chủ đề hoà bình.</a:t>
            </a:r>
          </a:p>
        </p:txBody>
      </p:sp>
    </p:spTree>
    <p:extLst>
      <p:ext uri="{BB962C8B-B14F-4D97-AF65-F5344CB8AC3E}">
        <p14:creationId xmlns:p14="http://schemas.microsoft.com/office/powerpoint/2010/main" val="3861601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bức vẽ tranh đề tài hòa bình đẹp và đầy ý nghĩa">
            <a:extLst>
              <a:ext uri="{FF2B5EF4-FFF2-40B4-BE49-F238E27FC236}">
                <a16:creationId xmlns:a16="http://schemas.microsoft.com/office/drawing/2014/main" id="{EC6580E4-FC7C-62BA-E4C1-65B570F1D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005" y="390242"/>
            <a:ext cx="8730403" cy="606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0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ức tranh về chủ đề bảo vệ hòa bình và bài thuyết trình đi kèm">
            <a:extLst>
              <a:ext uri="{FF2B5EF4-FFF2-40B4-BE49-F238E27FC236}">
                <a16:creationId xmlns:a16="http://schemas.microsoft.com/office/drawing/2014/main" id="{A3DD9767-8A9D-6CE9-DE15-88D844893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457" y="527029"/>
            <a:ext cx="8206014" cy="582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607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00562"/>
            <a:ext cx="10924979" cy="2237426"/>
          </a:xfrm>
          <a:prstGeom prst="rect">
            <a:avLst/>
          </a:prstGeom>
        </p:spPr>
      </p:pic>
    </p:spTree>
    <p:extLst>
      <p:ext uri="{BB962C8B-B14F-4D97-AF65-F5344CB8AC3E}">
        <p14:creationId xmlns:p14="http://schemas.microsoft.com/office/powerpoint/2010/main" val="151520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73777" y="1080653"/>
            <a:ext cx="10105901" cy="2110879"/>
            <a:chOff x="731494" y="2526564"/>
            <a:chExt cx="7036552" cy="1456945"/>
          </a:xfrm>
        </p:grpSpPr>
        <p:grpSp>
          <p:nvGrpSpPr>
            <p:cNvPr id="14" name="Group 13"/>
            <p:cNvGrpSpPr/>
            <p:nvPr/>
          </p:nvGrpSpPr>
          <p:grpSpPr>
            <a:xfrm>
              <a:off x="731494" y="2526564"/>
              <a:ext cx="7036552" cy="1447747"/>
              <a:chOff x="731494" y="2526564"/>
              <a:chExt cx="7036552" cy="1447747"/>
            </a:xfrm>
          </p:grpSpPr>
          <p:sp>
            <p:nvSpPr>
              <p:cNvPr id="16" name="Rounded Rectangle 15"/>
              <p:cNvSpPr/>
              <p:nvPr/>
            </p:nvSpPr>
            <p:spPr>
              <a:xfrm>
                <a:off x="844713" y="2730137"/>
                <a:ext cx="6923333" cy="1244174"/>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p:cNvSpPr txBox="1"/>
              <p:nvPr/>
            </p:nvSpPr>
            <p:spPr>
              <a:xfrm>
                <a:off x="731494" y="2526564"/>
                <a:ext cx="226440" cy="446103"/>
              </a:xfrm>
              <a:prstGeom prst="rect">
                <a:avLst/>
              </a:prstGeom>
              <a:noFill/>
            </p:spPr>
            <p:txBody>
              <a:bodyPr wrap="square" rtlCol="0">
                <a:spAutoFit/>
              </a:bodyPr>
              <a:lstStyle/>
              <a:p>
                <a:pPr algn="ctr"/>
                <a:r>
                  <a:rPr lang="en-US" sz="3600" b="1" dirty="0">
                    <a:solidFill>
                      <a:schemeClr val="bg1"/>
                    </a:solidFill>
                    <a:latin typeface="Cambria" panose="02040503050406030204" pitchFamily="18" charset="0"/>
                    <a:ea typeface="Cambria" panose="02040503050406030204" pitchFamily="18" charset="0"/>
                  </a:rPr>
                  <a:t>1</a:t>
                </a:r>
              </a:p>
            </p:txBody>
          </p:sp>
        </p:grpSp>
        <p:sp>
          <p:nvSpPr>
            <p:cNvPr id="15" name="TextBox 14"/>
            <p:cNvSpPr txBox="1"/>
            <p:nvPr/>
          </p:nvSpPr>
          <p:spPr>
            <a:xfrm>
              <a:off x="916625" y="2772660"/>
              <a:ext cx="6647919" cy="121084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V</a:t>
              </a:r>
              <a:r>
                <a:rPr lang="vi-VN" sz="3600" b="1" dirty="0">
                  <a:latin typeface="Cambria" panose="02040503050406030204" pitchFamily="18" charset="0"/>
                  <a:ea typeface="Cambria" panose="02040503050406030204" pitchFamily="18" charset="0"/>
                </a:rPr>
                <a:t>ề nhà</a:t>
              </a:r>
              <a:r>
                <a:rPr lang="en-US" sz="3600" b="1" dirty="0">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tìm hiểu một số thế vận hội Ô-lim-píc được tổ chức từ các năm trước để tiết học sau trình bày trước lớp</a:t>
              </a:r>
              <a:endParaRPr lang="en-US" sz="3600"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B15C49B2-F870-E211-DE5D-28FAEC3C5E85}"/>
              </a:ext>
            </a:extLst>
          </p:cNvPr>
          <p:cNvPicPr>
            <a:picLocks noChangeAspect="1"/>
          </p:cNvPicPr>
          <p:nvPr/>
        </p:nvPicPr>
        <p:blipFill>
          <a:blip r:embed="rId2"/>
          <a:stretch>
            <a:fillRect/>
          </a:stretch>
        </p:blipFill>
        <p:spPr>
          <a:xfrm>
            <a:off x="2952420" y="3895107"/>
            <a:ext cx="5729291" cy="2962894"/>
          </a:xfrm>
          <a:prstGeom prst="rect">
            <a:avLst/>
          </a:prstGeom>
        </p:spPr>
      </p:pic>
    </p:spTree>
    <p:extLst>
      <p:ext uri="{BB962C8B-B14F-4D97-AF65-F5344CB8AC3E}">
        <p14:creationId xmlns:p14="http://schemas.microsoft.com/office/powerpoint/2010/main" val="149819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id="{4A42818E-5AD4-362B-F744-7DF5EACF1CBB}"/>
              </a:ext>
            </a:extLst>
          </p:cNvPr>
          <p:cNvPicPr>
            <a:picLocks noChangeAspect="1"/>
          </p:cNvPicPr>
          <p:nvPr/>
        </p:nvPicPr>
        <p:blipFill>
          <a:blip r:embed="rId4"/>
          <a:stretch>
            <a:fillRect/>
          </a:stretch>
        </p:blipFill>
        <p:spPr>
          <a:xfrm>
            <a:off x="987685" y="1815267"/>
            <a:ext cx="9717866" cy="2633700"/>
          </a:xfrm>
          <a:prstGeom prst="rect">
            <a:avLst/>
          </a:prstGeom>
        </p:spPr>
      </p:pic>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AD2E308-3E66-F92E-38B6-BC5207121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E3E1D-CE63-7B2C-45A9-F6AC004EE61B}"/>
              </a:ext>
            </a:extLst>
          </p:cNvPr>
          <p:cNvSpPr txBox="1"/>
          <p:nvPr/>
        </p:nvSpPr>
        <p:spPr>
          <a:xfrm>
            <a:off x="890649" y="2671948"/>
            <a:ext cx="11091554" cy="2123658"/>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1: </a:t>
            </a:r>
            <a:r>
              <a:rPr lang="en-US" sz="6600" b="1" dirty="0" err="1">
                <a:latin typeface="Cambria" panose="02040503050406030204" pitchFamily="18" charset="0"/>
                <a:ea typeface="Cambria" panose="02040503050406030204" pitchFamily="18" charset="0"/>
              </a:rPr>
              <a:t>Nhân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loại</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815882"/>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2800" b="1" dirty="0">
                <a:solidFill>
                  <a:prstClr val="black"/>
                </a:solidFill>
                <a:latin typeface="Cambria" panose="02040503050406030204" pitchFamily="18" charset="0"/>
                <a:ea typeface="Cambria" panose="02040503050406030204" pitchFamily="18" charset="0"/>
              </a:rPr>
              <a:t>Đọc thông tin, em hãy:</a:t>
            </a:r>
          </a:p>
          <a:p>
            <a:pPr algn="just"/>
            <a:r>
              <a:rPr lang="vi-VN" sz="2800" dirty="0">
                <a:solidFill>
                  <a:prstClr val="black"/>
                </a:solidFill>
                <a:latin typeface="Cambria" panose="02040503050406030204" pitchFamily="18" charset="0"/>
                <a:ea typeface="Cambria" panose="02040503050406030204" pitchFamily="18" charset="0"/>
              </a:rPr>
              <a:t>- Kể lại truyền thuyết về chim bồ câu và cành ô liu.</a:t>
            </a:r>
          </a:p>
          <a:p>
            <a:pPr algn="just"/>
            <a:r>
              <a:rPr lang="vi-VN" sz="2800" dirty="0">
                <a:solidFill>
                  <a:prstClr val="black"/>
                </a:solidFill>
                <a:latin typeface="Cambria" panose="02040503050406030204" pitchFamily="18" charset="0"/>
                <a:ea typeface="Cambria" panose="02040503050406030204" pitchFamily="18" charset="0"/>
              </a:rPr>
              <a:t>- Nêu mong ước của nhân loại qua Thế vận hội Ô-lim-píc và tổ chức Liên hợp quốc.</a:t>
            </a:r>
          </a:p>
        </p:txBody>
      </p:sp>
      <p:pic>
        <p:nvPicPr>
          <p:cNvPr id="5" name="Picture 4" descr="A white bird with blue wings holding a green branch&#10;&#10;Description automatically generated">
            <a:extLst>
              <a:ext uri="{FF2B5EF4-FFF2-40B4-BE49-F238E27FC236}">
                <a16:creationId xmlns:a16="http://schemas.microsoft.com/office/drawing/2014/main" id="{D20EAB47-3C62-13C7-7CDB-95835BB61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980" y="1572492"/>
            <a:ext cx="5048002" cy="5048002"/>
          </a:xfrm>
          <a:prstGeom prst="rect">
            <a:avLst/>
          </a:prstGeom>
        </p:spPr>
      </p:pic>
      <p:pic>
        <p:nvPicPr>
          <p:cNvPr id="9" name="Đồ họa 3">
            <a:extLst>
              <a:ext uri="{FF2B5EF4-FFF2-40B4-BE49-F238E27FC236}">
                <a16:creationId xmlns:a16="http://schemas.microsoft.com/office/drawing/2014/main" id="{832E32A3-F39F-4291-2A04-21224DD286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823" y="4293121"/>
            <a:ext cx="5433670" cy="2564879"/>
          </a:xfrm>
          <a:prstGeom prst="rect">
            <a:avLst/>
          </a:prstGeom>
        </p:spPr>
      </p:pic>
      <p:pic>
        <p:nvPicPr>
          <p:cNvPr id="10" name="Picture 9">
            <a:extLst>
              <a:ext uri="{FF2B5EF4-FFF2-40B4-BE49-F238E27FC236}">
                <a16:creationId xmlns:a16="http://schemas.microsoft.com/office/drawing/2014/main" id="{4CADAEA5-AB91-14D2-FFF5-4E9A0DBF17CB}"/>
              </a:ext>
            </a:extLst>
          </p:cNvPr>
          <p:cNvPicPr>
            <a:picLocks noChangeAspect="1"/>
          </p:cNvPicPr>
          <p:nvPr/>
        </p:nvPicPr>
        <p:blipFill>
          <a:blip r:embed="rId8"/>
          <a:stretch>
            <a:fillRect/>
          </a:stretch>
        </p:blipFill>
        <p:spPr>
          <a:xfrm>
            <a:off x="397697" y="6178992"/>
            <a:ext cx="4443077" cy="679008"/>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3F320061-D4D1-A924-A3C0-68D86ADC6F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8846" t="30472" r="19449" b="29057"/>
          <a:stretch/>
        </p:blipFill>
        <p:spPr>
          <a:xfrm>
            <a:off x="1571457" y="3305426"/>
            <a:ext cx="2095559" cy="773119"/>
          </a:xfrm>
          <a:prstGeom prst="rect">
            <a:avLst/>
          </a:prstGeom>
        </p:spPr>
      </p:pic>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41463">
                <p:cTn id="33" fill="hold" display="0">
                  <p:stCondLst>
                    <p:cond delay="indefinite"/>
                  </p:stCondLst>
                </p:cTn>
                <p:tgtEl>
                  <p:spTgt spid="11"/>
                </p:tgtEl>
              </p:cMediaNode>
            </p:vide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3AFFA-8887-8832-617F-DAB4D00B2164}"/>
              </a:ext>
            </a:extLst>
          </p:cNvPr>
          <p:cNvPicPr>
            <a:picLocks noChangeAspect="1"/>
          </p:cNvPicPr>
          <p:nvPr/>
        </p:nvPicPr>
        <p:blipFill>
          <a:blip r:embed="rId2"/>
          <a:stretch>
            <a:fillRect/>
          </a:stretch>
        </p:blipFill>
        <p:spPr>
          <a:xfrm>
            <a:off x="1737289" y="2064470"/>
            <a:ext cx="8717423" cy="4508202"/>
          </a:xfrm>
          <a:prstGeom prst="rect">
            <a:avLst/>
          </a:prstGeom>
        </p:spPr>
      </p:pic>
      <p:pic>
        <p:nvPicPr>
          <p:cNvPr id="9" name="Picture 8">
            <a:extLst>
              <a:ext uri="{FF2B5EF4-FFF2-40B4-BE49-F238E27FC236}">
                <a16:creationId xmlns:a16="http://schemas.microsoft.com/office/drawing/2014/main" id="{12BAA4E8-1FF3-B3DB-B94E-794F18D02F17}"/>
              </a:ext>
            </a:extLst>
          </p:cNvPr>
          <p:cNvPicPr>
            <a:picLocks noChangeAspect="1"/>
          </p:cNvPicPr>
          <p:nvPr/>
        </p:nvPicPr>
        <p:blipFill>
          <a:blip r:embed="rId3"/>
          <a:stretch>
            <a:fillRect/>
          </a:stretch>
        </p:blipFill>
        <p:spPr>
          <a:xfrm>
            <a:off x="2895691" y="344799"/>
            <a:ext cx="6400618" cy="1286037"/>
          </a:xfrm>
          <a:prstGeom prst="rect">
            <a:avLst/>
          </a:prstGeom>
        </p:spPr>
      </p:pic>
    </p:spTree>
    <p:extLst>
      <p:ext uri="{BB962C8B-B14F-4D97-AF65-F5344CB8AC3E}">
        <p14:creationId xmlns:p14="http://schemas.microsoft.com/office/powerpoint/2010/main" val="35384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BB6CB-1333-83DC-D051-A1EB35B32B7A}"/>
              </a:ext>
            </a:extLst>
          </p:cNvPr>
          <p:cNvPicPr>
            <a:picLocks noChangeAspect="1"/>
          </p:cNvPicPr>
          <p:nvPr/>
        </p:nvPicPr>
        <p:blipFill>
          <a:blip r:embed="rId3"/>
          <a:stretch>
            <a:fillRect/>
          </a:stretch>
        </p:blipFill>
        <p:spPr>
          <a:xfrm>
            <a:off x="1793174" y="393197"/>
            <a:ext cx="8508917" cy="5986759"/>
          </a:xfrm>
          <a:prstGeom prst="rect">
            <a:avLst/>
          </a:prstGeom>
        </p:spPr>
      </p:pic>
    </p:spTree>
    <p:extLst>
      <p:ext uri="{BB962C8B-B14F-4D97-AF65-F5344CB8AC3E}">
        <p14:creationId xmlns:p14="http://schemas.microsoft.com/office/powerpoint/2010/main" val="427389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5279" y="245282"/>
            <a:ext cx="10382482" cy="2862322"/>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latin typeface="Cambria" panose="02040503050406030204" pitchFamily="18" charset="0"/>
                <a:ea typeface="Cambria" panose="02040503050406030204" pitchFamily="18" charset="0"/>
              </a:rPr>
              <a:t>- Mong ước của nhân loại qua Thế vận hội Ô-lim-píc: </a:t>
            </a:r>
            <a:r>
              <a:rPr lang="vi-VN" sz="3600" dirty="0">
                <a:latin typeface="Cambria" panose="02040503050406030204" pitchFamily="18" charset="0"/>
                <a:ea typeface="Cambria" panose="02040503050406030204" pitchFamily="18" charset="0"/>
              </a:rPr>
              <a:t>Tôn vinh nền hoà bình thế giới.</a:t>
            </a:r>
          </a:p>
          <a:p>
            <a:pPr algn="just"/>
            <a:r>
              <a:rPr lang="vi-VN" sz="3600" b="1" dirty="0">
                <a:latin typeface="Cambria" panose="02040503050406030204" pitchFamily="18" charset="0"/>
                <a:ea typeface="Cambria" panose="02040503050406030204" pitchFamily="18" charset="0"/>
              </a:rPr>
              <a:t>- Mong ước của nhân loại qua tổ chức Liên hợp quốc: </a:t>
            </a:r>
            <a:r>
              <a:rPr lang="vi-VN" sz="3600" dirty="0">
                <a:latin typeface="Cambria" panose="02040503050406030204" pitchFamily="18" charset="0"/>
                <a:ea typeface="Cambria" panose="02040503050406030204" pitchFamily="18" charset="0"/>
              </a:rPr>
              <a:t>Bảo vệ hoà bình và ngăn chặn các cuộc chiến tranh thế giới mới.</a:t>
            </a:r>
          </a:p>
        </p:txBody>
      </p:sp>
      <p:pic>
        <p:nvPicPr>
          <p:cNvPr id="1026" name="Picture 2" descr="Đọc thông tin và quan sát các hình 1,2, 3, em hãy trình bày mong ước và cố  gắng của nhân loại trong việc xây dựng thế giới hoà bình.">
            <a:extLst>
              <a:ext uri="{FF2B5EF4-FFF2-40B4-BE49-F238E27FC236}">
                <a16:creationId xmlns:a16="http://schemas.microsoft.com/office/drawing/2014/main" id="{CC383854-45F6-0529-6674-00E96CA2D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91" y="3387560"/>
            <a:ext cx="401955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ên Hợp quốc với những thách thức tuổi 75 - Báo Công an Nhân dân điện tử">
            <a:extLst>
              <a:ext uri="{FF2B5EF4-FFF2-40B4-BE49-F238E27FC236}">
                <a16:creationId xmlns:a16="http://schemas.microsoft.com/office/drawing/2014/main" id="{E7AB14AF-4FF7-AAEA-B399-C637A784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654" y="3396277"/>
            <a:ext cx="5451022" cy="274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492</Words>
  <Application>Microsoft Office PowerPoint</Application>
  <PresentationFormat>Widescreen</PresentationFormat>
  <Paragraphs>33</Paragraphs>
  <Slides>24</Slides>
  <Notes>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Aptos</vt:lpstr>
      <vt:lpstr>Aptos Display</vt:lpstr>
      <vt:lpstr>Arial</vt:lpstr>
      <vt:lpstr>Calibri</vt:lpstr>
      <vt:lpstr>Calibri Light</vt:lpstr>
      <vt:lpstr>Cambria</vt:lpstr>
      <vt:lpstr>SVN-Newton</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Thủy Trần</cp:lastModifiedBy>
  <cp:revision>101</cp:revision>
  <dcterms:created xsi:type="dcterms:W3CDTF">2024-12-26T15:56:47Z</dcterms:created>
  <dcterms:modified xsi:type="dcterms:W3CDTF">2025-05-20T10:33:27Z</dcterms:modified>
</cp:coreProperties>
</file>