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1" r:id="rId2"/>
    <p:sldId id="294" r:id="rId3"/>
    <p:sldId id="258" r:id="rId4"/>
    <p:sldId id="295" r:id="rId5"/>
    <p:sldId id="263" r:id="rId6"/>
    <p:sldId id="277" r:id="rId7"/>
    <p:sldId id="262" r:id="rId8"/>
    <p:sldId id="303" r:id="rId9"/>
    <p:sldId id="280" r:id="rId10"/>
    <p:sldId id="286" r:id="rId11"/>
    <p:sldId id="292" r:id="rId12"/>
    <p:sldId id="29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9" autoAdjust="0"/>
    <p:restoredTop sz="94249" autoAdjust="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4/8/2025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11</a:t>
            </a:fld>
            <a:endParaRPr lang="en-US"/>
          </a:p>
        </p:txBody>
      </p:sp>
    </p:spTree>
    <p:extLst>
      <p:ext uri="{BB962C8B-B14F-4D97-AF65-F5344CB8AC3E}">
        <p14:creationId xmlns:p14="http://schemas.microsoft.com/office/powerpoint/2010/main" val="340436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12</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5" name="Chỗ dành sẵn cho Chân trang 4">
            <a:extLst>
              <a:ext uri="{FF2B5EF4-FFF2-40B4-BE49-F238E27FC236}">
                <a16:creationId xmlns:a16="http://schemas.microsoft.com/office/drawing/2014/main" xmlns=""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5" name="Chỗ dành sẵn cho Chân trang 4">
            <a:extLst>
              <a:ext uri="{FF2B5EF4-FFF2-40B4-BE49-F238E27FC236}">
                <a16:creationId xmlns:a16="http://schemas.microsoft.com/office/drawing/2014/main" xmlns=""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5" name="Chỗ dành sẵn cho Chân trang 4">
            <a:extLst>
              <a:ext uri="{FF2B5EF4-FFF2-40B4-BE49-F238E27FC236}">
                <a16:creationId xmlns:a16="http://schemas.microsoft.com/office/drawing/2014/main" xmlns=""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5" name="Chỗ dành sẵn cho Chân trang 4">
            <a:extLst>
              <a:ext uri="{FF2B5EF4-FFF2-40B4-BE49-F238E27FC236}">
                <a16:creationId xmlns:a16="http://schemas.microsoft.com/office/drawing/2014/main" xmlns=""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5" name="Chỗ dành sẵn cho Chân trang 4">
            <a:extLst>
              <a:ext uri="{FF2B5EF4-FFF2-40B4-BE49-F238E27FC236}">
                <a16:creationId xmlns:a16="http://schemas.microsoft.com/office/drawing/2014/main" xmlns=""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6" name="Chỗ dành sẵn cho Chân trang 5">
            <a:extLst>
              <a:ext uri="{FF2B5EF4-FFF2-40B4-BE49-F238E27FC236}">
                <a16:creationId xmlns:a16="http://schemas.microsoft.com/office/drawing/2014/main" xmlns=""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8" name="Chỗ dành sẵn cho Chân trang 7">
            <a:extLst>
              <a:ext uri="{FF2B5EF4-FFF2-40B4-BE49-F238E27FC236}">
                <a16:creationId xmlns:a16="http://schemas.microsoft.com/office/drawing/2014/main" xmlns=""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4" name="Chỗ dành sẵn cho Chân trang 3">
            <a:extLst>
              <a:ext uri="{FF2B5EF4-FFF2-40B4-BE49-F238E27FC236}">
                <a16:creationId xmlns:a16="http://schemas.microsoft.com/office/drawing/2014/main" xmlns=""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3" name="Chỗ dành sẵn cho Chân trang 2">
            <a:extLst>
              <a:ext uri="{FF2B5EF4-FFF2-40B4-BE49-F238E27FC236}">
                <a16:creationId xmlns:a16="http://schemas.microsoft.com/office/drawing/2014/main" xmlns=""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6" name="Chỗ dành sẵn cho Chân trang 5">
            <a:extLst>
              <a:ext uri="{FF2B5EF4-FFF2-40B4-BE49-F238E27FC236}">
                <a16:creationId xmlns:a16="http://schemas.microsoft.com/office/drawing/2014/main" xmlns=""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4/8/2025</a:t>
            </a:fld>
            <a:endParaRPr lang="en-US"/>
          </a:p>
        </p:txBody>
      </p:sp>
      <p:sp>
        <p:nvSpPr>
          <p:cNvPr id="6" name="Chỗ dành sẵn cho Chân trang 5">
            <a:extLst>
              <a:ext uri="{FF2B5EF4-FFF2-40B4-BE49-F238E27FC236}">
                <a16:creationId xmlns:a16="http://schemas.microsoft.com/office/drawing/2014/main" xmlns=""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xmlns="" id="{DA1E3024-FEB3-7A1B-1A34-579279CB87D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290" y="175688"/>
            <a:ext cx="1666249" cy="1666249"/>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xmlns=""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xmlns=""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xmlns=""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xmlns=""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xmlns="" id="{EFB8D871-D46A-A70C-223C-FA527C2177C9}"/>
              </a:ext>
            </a:extLst>
          </p:cNvPr>
          <p:cNvPicPr>
            <a:picLocks noChangeAspect="1"/>
          </p:cNvPicPr>
          <p:nvPr/>
        </p:nvPicPr>
        <p:blipFill>
          <a:blip r:embed="rId5"/>
          <a:stretch>
            <a:fillRect/>
          </a:stretch>
        </p:blipFill>
        <p:spPr>
          <a:xfrm>
            <a:off x="1252381" y="911431"/>
            <a:ext cx="9644708" cy="3078747"/>
          </a:xfrm>
          <a:prstGeom prst="rect">
            <a:avLst/>
          </a:prstGeom>
        </p:spPr>
      </p:pic>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xmlns=""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318">
            <a:extLst>
              <a:ext uri="{FF2B5EF4-FFF2-40B4-BE49-F238E27FC236}">
                <a16:creationId xmlns:a16="http://schemas.microsoft.com/office/drawing/2014/main" xmlns="" id="{3EDA8234-B52C-451C-AD85-7EEAEF068D40}"/>
              </a:ext>
            </a:extLst>
          </p:cNvPr>
          <p:cNvPicPr>
            <a:picLocks noChangeAspect="1"/>
          </p:cNvPicPr>
          <p:nvPr/>
        </p:nvPicPr>
        <p:blipFill>
          <a:blip r:embed="rId3"/>
          <a:stretch>
            <a:fillRect/>
          </a:stretch>
        </p:blipFill>
        <p:spPr>
          <a:xfrm flipH="1">
            <a:off x="1924492" y="2332001"/>
            <a:ext cx="8490562" cy="3857743"/>
          </a:xfrm>
          <a:prstGeom prst="rect">
            <a:avLst/>
          </a:prstGeom>
        </p:spPr>
      </p:pic>
      <p:sp>
        <p:nvSpPr>
          <p:cNvPr id="3" name="TextBox 2">
            <a:extLst>
              <a:ext uri="{FF2B5EF4-FFF2-40B4-BE49-F238E27FC236}">
                <a16:creationId xmlns:a16="http://schemas.microsoft.com/office/drawing/2014/main" xmlns="" id="{8E1547A7-6154-D9C1-877E-86EB03981E83}"/>
              </a:ext>
            </a:extLst>
          </p:cNvPr>
          <p:cNvSpPr txBox="1"/>
          <p:nvPr/>
        </p:nvSpPr>
        <p:spPr>
          <a:xfrm>
            <a:off x="1733107" y="978195"/>
            <a:ext cx="9569302"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b. </a:t>
            </a:r>
            <a:r>
              <a:rPr lang="en-US" sz="4800" b="1" dirty="0" err="1">
                <a:solidFill>
                  <a:srgbClr val="FF0000"/>
                </a:solidFill>
                <a:latin typeface="Cambria" panose="02040503050406030204" pitchFamily="18" charset="0"/>
                <a:ea typeface="Cambria" panose="02040503050406030204" pitchFamily="18" charset="0"/>
              </a:rPr>
              <a:t>Chỉnh</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sửa</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viết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nếu</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cần</a:t>
            </a:r>
            <a:r>
              <a:rPr lang="en-US" sz="4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3677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xmlns="" id="{7D251A04-AC29-B6D4-D441-EB5A6E3BB891}"/>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29BD4DAD-3E2B-2144-F2DA-0F78E4823F90}"/>
              </a:ext>
            </a:extLst>
          </p:cNvPr>
          <p:cNvPicPr>
            <a:picLocks noChangeAspect="1"/>
          </p:cNvPicPr>
          <p:nvPr/>
        </p:nvPicPr>
        <p:blipFill>
          <a:blip r:embed="rId4"/>
          <a:stretch>
            <a:fillRect/>
          </a:stretch>
        </p:blipFill>
        <p:spPr>
          <a:xfrm>
            <a:off x="2938361" y="229281"/>
            <a:ext cx="6102625" cy="2274005"/>
          </a:xfrm>
          <a:prstGeom prst="rect">
            <a:avLst/>
          </a:prstGeom>
        </p:spPr>
      </p:pic>
    </p:spTree>
    <p:extLst>
      <p:ext uri="{BB962C8B-B14F-4D97-AF65-F5344CB8AC3E}">
        <p14:creationId xmlns:p14="http://schemas.microsoft.com/office/powerpoint/2010/main" val="35737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FF84CE-C121-ED2B-B786-6E2395001D8C}"/>
              </a:ext>
            </a:extLst>
          </p:cNvPr>
          <p:cNvPicPr>
            <a:picLocks noChangeAspect="1"/>
          </p:cNvPicPr>
          <p:nvPr/>
        </p:nvPicPr>
        <p:blipFill>
          <a:blip r:embed="rId4"/>
          <a:stretch>
            <a:fillRect/>
          </a:stretch>
        </p:blipFill>
        <p:spPr>
          <a:xfrm>
            <a:off x="1111182" y="668066"/>
            <a:ext cx="9608129" cy="6840305"/>
          </a:xfrm>
          <a:prstGeom prst="rect">
            <a:avLst/>
          </a:prstGeom>
        </p:spPr>
      </p:pic>
    </p:spTree>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áu Yêu Cô Chú Công Nhân  Bài hát thiếu nhi vui nhộn cho trẻ mầm non">
            <a:hlinkClick r:id="" action="ppaction://media"/>
            <a:extLst>
              <a:ext uri="{FF2B5EF4-FFF2-40B4-BE49-F238E27FC236}">
                <a16:creationId xmlns:a16="http://schemas.microsoft.com/office/drawing/2014/main" xmlns="" id="{7BA7F95A-8187-14B7-3C42-E668F02538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492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16" name="TextBox 47">
            <a:extLst>
              <a:ext uri="{FF2B5EF4-FFF2-40B4-BE49-F238E27FC236}">
                <a16:creationId xmlns:a16="http://schemas.microsoft.com/office/drawing/2014/main" xmlns="" id="{9D0497BA-F34C-CFC2-21C0-2C1713258CA0}"/>
              </a:ext>
            </a:extLst>
          </p:cNvPr>
          <p:cNvSpPr txBox="1"/>
          <p:nvPr/>
        </p:nvSpPr>
        <p:spPr>
          <a:xfrm>
            <a:off x="1063266" y="168579"/>
            <a:ext cx="10976334" cy="769441"/>
          </a:xfrm>
          <a:prstGeom prst="rect">
            <a:avLst/>
          </a:prstGeom>
          <a:noFill/>
        </p:spPr>
        <p:txBody>
          <a:bodyPr wrap="square">
            <a:spAutoFit/>
          </a:bodyPr>
          <a:lstStyle/>
          <a:p>
            <a:pPr algn="ct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ngày</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tháng</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4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235ADA8A-4466-519C-9CB3-64AAB081A179}"/>
              </a:ext>
            </a:extLst>
          </p:cNvPr>
          <p:cNvPicPr>
            <a:picLocks noChangeAspect="1"/>
          </p:cNvPicPr>
          <p:nvPr/>
        </p:nvPicPr>
        <p:blipFill>
          <a:blip r:embed="rId3"/>
          <a:stretch>
            <a:fillRect/>
          </a:stretch>
        </p:blipFill>
        <p:spPr>
          <a:xfrm>
            <a:off x="4148304" y="979987"/>
            <a:ext cx="3810330" cy="1176630"/>
          </a:xfrm>
          <a:prstGeom prst="rect">
            <a:avLst/>
          </a:prstGeom>
        </p:spPr>
      </p:pic>
      <p:pic>
        <p:nvPicPr>
          <p:cNvPr id="3" name="Picture 2">
            <a:extLst>
              <a:ext uri="{FF2B5EF4-FFF2-40B4-BE49-F238E27FC236}">
                <a16:creationId xmlns:a16="http://schemas.microsoft.com/office/drawing/2014/main" xmlns="" id="{8CF6EFAD-1078-4D95-A578-D36F7A6BD782}"/>
              </a:ext>
            </a:extLst>
          </p:cNvPr>
          <p:cNvPicPr>
            <a:picLocks noChangeAspect="1"/>
          </p:cNvPicPr>
          <p:nvPr/>
        </p:nvPicPr>
        <p:blipFill>
          <a:blip r:embed="rId4"/>
          <a:stretch>
            <a:fillRect/>
          </a:stretch>
        </p:blipFill>
        <p:spPr>
          <a:xfrm>
            <a:off x="241051" y="2360427"/>
            <a:ext cx="11482591" cy="3557510"/>
          </a:xfrm>
          <a:prstGeom prst="rect">
            <a:avLst/>
          </a:prstGeom>
        </p:spPr>
      </p:pic>
    </p:spTree>
    <p:extLst>
      <p:ext uri="{BB962C8B-B14F-4D97-AF65-F5344CB8AC3E}">
        <p14:creationId xmlns:p14="http://schemas.microsoft.com/office/powerpoint/2010/main" val="2056623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250" autoRev="1" fill="hold">
                                          <p:stCondLst>
                                            <p:cond delay="0"/>
                                          </p:stCondLst>
                                        </p:cTn>
                                        <p:tgtEl>
                                          <p:spTgt spid="16"/>
                                        </p:tgtEl>
                                        <p:attrNameLst>
                                          <p:attrName>ppt_w</p:attrName>
                                        </p:attrNameLst>
                                      </p:cBhvr>
                                    </p:anim>
                                    <p:anim by="(#ppt_w*0.50)" calcmode="lin" valueType="num">
                                      <p:cBhvr>
                                        <p:cTn id="8" dur="250" decel="50000" autoRev="1" fill="hold">
                                          <p:stCondLst>
                                            <p:cond delay="0"/>
                                          </p:stCondLst>
                                        </p:cTn>
                                        <p:tgtEl>
                                          <p:spTgt spid="16"/>
                                        </p:tgtEl>
                                        <p:attrNameLst>
                                          <p:attrName>ppt_x</p:attrName>
                                        </p:attrNameLst>
                                      </p:cBhvr>
                                    </p:anim>
                                    <p:anim from="(-#ppt_h/2)" to="(#ppt_y)" calcmode="lin" valueType="num">
                                      <p:cBhvr>
                                        <p:cTn id="9" dur="500" fill="hold">
                                          <p:stCondLst>
                                            <p:cond delay="0"/>
                                          </p:stCondLst>
                                        </p:cTn>
                                        <p:tgtEl>
                                          <p:spTgt spid="16"/>
                                        </p:tgtEl>
                                        <p:attrNameLst>
                                          <p:attrName>ppt_y</p:attrName>
                                        </p:attrNameLst>
                                      </p:cBhvr>
                                    </p:anim>
                                    <p:animRot by="21600000">
                                      <p:cBhvr>
                                        <p:cTn id="10" dur="500" fill="hold">
                                          <p:stCondLst>
                                            <p:cond delay="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xmlns=""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xmlns=""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xmlns=""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xmlns="" id="{B4F3BB13-BA43-8783-3A2E-546578685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xmlns="" id="{2F24A199-E0D9-B3BC-5A61-0852C294D619}"/>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xmlns="" id="{4B4099D9-E5ED-ACA3-F563-24871338398E}"/>
              </a:ext>
            </a:extLst>
          </p:cNvPr>
          <p:cNvPicPr>
            <a:picLocks noChangeAspect="1"/>
          </p:cNvPicPr>
          <p:nvPr/>
        </p:nvPicPr>
        <p:blipFill>
          <a:blip r:embed="rId5"/>
          <a:stretch>
            <a:fillRect/>
          </a:stretch>
        </p:blipFill>
        <p:spPr>
          <a:xfrm>
            <a:off x="1241748" y="932696"/>
            <a:ext cx="9644708" cy="3078747"/>
          </a:xfrm>
          <a:prstGeom prst="rect">
            <a:avLst/>
          </a:prstGeom>
        </p:spPr>
      </p:pic>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xmlns="" id="{74421327-1193-92CA-4CD4-B361E412952B}"/>
              </a:ext>
            </a:extLst>
          </p:cNvPr>
          <p:cNvPicPr>
            <a:picLocks noChangeAspect="1"/>
          </p:cNvPicPr>
          <p:nvPr/>
        </p:nvPicPr>
        <p:blipFill>
          <a:blip r:embed="rId3"/>
          <a:stretch>
            <a:fillRect/>
          </a:stretch>
        </p:blipFill>
        <p:spPr>
          <a:xfrm>
            <a:off x="1605517" y="2458152"/>
            <a:ext cx="8925499" cy="3931536"/>
          </a:xfrm>
          <a:prstGeom prst="rect">
            <a:avLst/>
          </a:prstGeom>
        </p:spPr>
      </p:pic>
      <p:grpSp>
        <p:nvGrpSpPr>
          <p:cNvPr id="9" name="Group 17">
            <a:extLst>
              <a:ext uri="{FF2B5EF4-FFF2-40B4-BE49-F238E27FC236}">
                <a16:creationId xmlns:a16="http://schemas.microsoft.com/office/drawing/2014/main" xmlns="" id="{46453886-A4E3-7C94-38FD-3C209393433F}"/>
              </a:ext>
            </a:extLst>
          </p:cNvPr>
          <p:cNvGrpSpPr/>
          <p:nvPr/>
        </p:nvGrpSpPr>
        <p:grpSpPr>
          <a:xfrm>
            <a:off x="1163396" y="183341"/>
            <a:ext cx="9947627" cy="1557427"/>
            <a:chOff x="2623771" y="2542356"/>
            <a:chExt cx="9947627" cy="1557427"/>
          </a:xfrm>
        </p:grpSpPr>
        <p:sp>
          <p:nvSpPr>
            <p:cNvPr id="10" name="Rectangle: Rounded Corners 13">
              <a:extLst>
                <a:ext uri="{FF2B5EF4-FFF2-40B4-BE49-F238E27FC236}">
                  <a16:creationId xmlns:a16="http://schemas.microsoft.com/office/drawing/2014/main" xmlns="" id="{AB8BF819-6884-0A4D-052C-DBD3DBDEBC99}"/>
                </a:ext>
              </a:extLst>
            </p:cNvPr>
            <p:cNvSpPr/>
            <p:nvPr/>
          </p:nvSpPr>
          <p:spPr>
            <a:xfrm>
              <a:off x="3096741" y="2799722"/>
              <a:ext cx="9474657"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66"/>
                  </a:solidFill>
                </a:rPr>
                <a:t>Đề</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Viết</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văn</a:t>
              </a:r>
              <a:r>
                <a:rPr lang="en-US" sz="4000" b="1" dirty="0">
                  <a:solidFill>
                    <a:srgbClr val="FF0066"/>
                  </a:solidFill>
                </a:rPr>
                <a:t> </a:t>
              </a:r>
              <a:r>
                <a:rPr lang="en-US" sz="4000" b="1" dirty="0" err="1">
                  <a:solidFill>
                    <a:srgbClr val="FF0066"/>
                  </a:solidFill>
                </a:rPr>
                <a:t>tả</a:t>
              </a:r>
              <a:r>
                <a:rPr lang="en-US" sz="4000" b="1" dirty="0">
                  <a:solidFill>
                    <a:srgbClr val="FF0066"/>
                  </a:solidFill>
                </a:rPr>
                <a:t> </a:t>
              </a:r>
              <a:r>
                <a:rPr lang="en-US" sz="4000" b="1" dirty="0" err="1">
                  <a:solidFill>
                    <a:srgbClr val="FF0066"/>
                  </a:solidFill>
                </a:rPr>
                <a:t>thầy</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cô</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mà</a:t>
              </a:r>
              <a:r>
                <a:rPr lang="en-US" sz="4000" b="1" dirty="0">
                  <a:solidFill>
                    <a:srgbClr val="FF0066"/>
                  </a:solidFill>
                </a:rPr>
                <a:t> </a:t>
              </a:r>
              <a:r>
                <a:rPr lang="en-US" sz="4000" b="1" dirty="0" err="1">
                  <a:solidFill>
                    <a:srgbClr val="FF0066"/>
                  </a:solidFill>
                </a:rPr>
                <a:t>em</a:t>
              </a:r>
              <a:r>
                <a:rPr lang="en-US" sz="4000" b="1" dirty="0">
                  <a:solidFill>
                    <a:srgbClr val="FF0066"/>
                  </a:solidFill>
                </a:rPr>
                <a:t> </a:t>
              </a:r>
              <a:r>
                <a:rPr lang="en-US" sz="4000" b="1" dirty="0" err="1">
                  <a:solidFill>
                    <a:srgbClr val="FF0066"/>
                  </a:solidFill>
                </a:rPr>
                <a:t>yêu</a:t>
              </a:r>
              <a:r>
                <a:rPr lang="en-US" sz="4000" b="1" dirty="0">
                  <a:solidFill>
                    <a:srgbClr val="FF0066"/>
                  </a:solidFill>
                </a:rPr>
                <a:t> </a:t>
              </a:r>
              <a:r>
                <a:rPr lang="en-US" sz="4000" b="1" dirty="0" err="1">
                  <a:solidFill>
                    <a:srgbClr val="FF0066"/>
                  </a:solidFill>
                </a:rPr>
                <a:t>quý</a:t>
              </a:r>
              <a:r>
                <a:rPr lang="en-US" sz="4000" b="1" dirty="0">
                  <a:solidFill>
                    <a:srgbClr val="FF0066"/>
                  </a:solidFill>
                </a:rPr>
                <a:t>.</a:t>
              </a:r>
            </a:p>
          </p:txBody>
        </p:sp>
        <p:pic>
          <p:nvPicPr>
            <p:cNvPr id="11" name="Picture 16">
              <a:extLst>
                <a:ext uri="{FF2B5EF4-FFF2-40B4-BE49-F238E27FC236}">
                  <a16:creationId xmlns:a16="http://schemas.microsoft.com/office/drawing/2014/main" xmlns="" id="{4CB156C6-1336-20BC-E928-D5C585634D22}"/>
                </a:ext>
              </a:extLst>
            </p:cNvPr>
            <p:cNvPicPr>
              <a:picLocks noChangeAspect="1"/>
            </p:cNvPicPr>
            <p:nvPr/>
          </p:nvPicPr>
          <p:blipFill>
            <a:blip r:embed="rId4"/>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30510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xmlns=""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xmlns="" id="{D7633224-DFD5-8E18-566F-5665087F8A00}"/>
              </a:ext>
            </a:extLst>
          </p:cNvPr>
          <p:cNvGrpSpPr/>
          <p:nvPr/>
        </p:nvGrpSpPr>
        <p:grpSpPr>
          <a:xfrm>
            <a:off x="947959" y="514377"/>
            <a:ext cx="704966" cy="769441"/>
            <a:chOff x="1169225" y="238709"/>
            <a:chExt cx="704966" cy="769441"/>
          </a:xfrm>
        </p:grpSpPr>
        <p:sp>
          <p:nvSpPr>
            <p:cNvPr id="26" name="Oval 22">
              <a:extLst>
                <a:ext uri="{FF2B5EF4-FFF2-40B4-BE49-F238E27FC236}">
                  <a16:creationId xmlns:a16="http://schemas.microsoft.com/office/drawing/2014/main" xmlns=""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xmlns=""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schemeClr val="bg1"/>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xmlns="" id="{76231B0D-6EE5-5182-4EA1-ED6157A1AB41}"/>
              </a:ext>
            </a:extLst>
          </p:cNvPr>
          <p:cNvSpPr txBox="1"/>
          <p:nvPr/>
        </p:nvSpPr>
        <p:spPr>
          <a:xfrm>
            <a:off x="1770909" y="528446"/>
            <a:ext cx="9255054" cy="1200329"/>
          </a:xfrm>
          <a:prstGeom prst="rect">
            <a:avLst/>
          </a:prstGeom>
          <a:noFill/>
        </p:spPr>
        <p:txBody>
          <a:bodyPr wrap="square" rtlCol="0">
            <a:spAutoFit/>
          </a:bodyPr>
          <a:lstStyle/>
          <a:p>
            <a:pPr lvl="0" algn="just">
              <a:defRPr/>
            </a:pPr>
            <a:r>
              <a:rPr lang="en-US" sz="3600" b="1" dirty="0" err="1">
                <a:solidFill>
                  <a:srgbClr val="002060"/>
                </a:solidFill>
              </a:rPr>
              <a:t>Dựa</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dàn</a:t>
            </a:r>
            <a:r>
              <a:rPr lang="en-US" sz="3600" b="1" dirty="0">
                <a:solidFill>
                  <a:srgbClr val="002060"/>
                </a:solidFill>
              </a:rPr>
              <a:t> ý </a:t>
            </a:r>
            <a:r>
              <a:rPr lang="en-US" sz="3600" b="1" dirty="0" err="1">
                <a:solidFill>
                  <a:srgbClr val="002060"/>
                </a:solidFill>
              </a:rPr>
              <a:t>đã</a:t>
            </a:r>
            <a:r>
              <a:rPr lang="en-US" sz="3600" b="1" dirty="0">
                <a:solidFill>
                  <a:srgbClr val="002060"/>
                </a:solidFill>
              </a:rPr>
              <a:t> </a:t>
            </a:r>
            <a:r>
              <a:rPr lang="en-US" sz="3600" b="1" dirty="0" err="1">
                <a:solidFill>
                  <a:srgbClr val="002060"/>
                </a:solidFill>
              </a:rPr>
              <a:t>lập</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Viết</a:t>
            </a:r>
            <a:r>
              <a:rPr lang="en-US" sz="3600" b="1" dirty="0">
                <a:solidFill>
                  <a:srgbClr val="002060"/>
                </a:solidFill>
              </a:rPr>
              <a:t> ở </a:t>
            </a:r>
            <a:r>
              <a:rPr lang="en-US" sz="3600" b="1" dirty="0" err="1">
                <a:solidFill>
                  <a:srgbClr val="002060"/>
                </a:solidFill>
              </a:rPr>
              <a:t>Bài</a:t>
            </a:r>
            <a:r>
              <a:rPr lang="en-US" sz="3600" b="1" dirty="0">
                <a:solidFill>
                  <a:srgbClr val="002060"/>
                </a:solidFill>
              </a:rPr>
              <a:t> 25, </a:t>
            </a:r>
            <a:r>
              <a:rPr lang="en-US" sz="3600" b="1" dirty="0" err="1">
                <a:solidFill>
                  <a:srgbClr val="002060"/>
                </a:solidFill>
              </a:rPr>
              <a:t>viết</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văn</a:t>
            </a:r>
            <a:r>
              <a:rPr lang="en-US" sz="3600" b="1" dirty="0">
                <a:solidFill>
                  <a:srgbClr val="00206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yêu</a:t>
            </a:r>
            <a:r>
              <a:rPr lang="en-US" sz="3600" b="1" dirty="0">
                <a:solidFill>
                  <a:srgbClr val="002060"/>
                </a:solidFill>
              </a:rPr>
              <a:t> </a:t>
            </a:r>
            <a:r>
              <a:rPr lang="en-US" sz="3600" b="1" dirty="0" err="1">
                <a:solidFill>
                  <a:srgbClr val="002060"/>
                </a:solidFill>
              </a:rPr>
              <a:t>cầu</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2" name="Group 17">
            <a:extLst>
              <a:ext uri="{FF2B5EF4-FFF2-40B4-BE49-F238E27FC236}">
                <a16:creationId xmlns:a16="http://schemas.microsoft.com/office/drawing/2014/main" xmlns="" id="{0FB81380-2092-E2F9-1524-8B92BDFE1C1E}"/>
              </a:ext>
            </a:extLst>
          </p:cNvPr>
          <p:cNvGrpSpPr/>
          <p:nvPr/>
        </p:nvGrpSpPr>
        <p:grpSpPr>
          <a:xfrm>
            <a:off x="833786" y="2065305"/>
            <a:ext cx="10564316" cy="2123923"/>
            <a:chOff x="2400487" y="2659315"/>
            <a:chExt cx="10255972" cy="2123923"/>
          </a:xfrm>
        </p:grpSpPr>
        <p:sp>
          <p:nvSpPr>
            <p:cNvPr id="4" name="Rectangle: Rounded Corners 13">
              <a:extLst>
                <a:ext uri="{FF2B5EF4-FFF2-40B4-BE49-F238E27FC236}">
                  <a16:creationId xmlns:a16="http://schemas.microsoft.com/office/drawing/2014/main" xmlns="" id="{980DA1F7-AC81-025A-10DA-35DDC09B07C0}"/>
                </a:ext>
              </a:extLst>
            </p:cNvPr>
            <p:cNvSpPr/>
            <p:nvPr/>
          </p:nvSpPr>
          <p:spPr>
            <a:xfrm>
              <a:off x="3096741" y="2799722"/>
              <a:ext cx="9559718" cy="1983516"/>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0" i="1" dirty="0">
                  <a:solidFill>
                    <a:srgbClr val="000000"/>
                  </a:solidFill>
                  <a:effectLst/>
                  <a:latin typeface="Cambria" panose="02040503050406030204" pitchFamily="18" charset="0"/>
                  <a:ea typeface="Cambria" panose="02040503050406030204" pitchFamily="18" charset="0"/>
                </a:rPr>
                <a:t>Lưu ý:</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 Tả việc làm, cử chỉ, lời nói,... của thầy (cô) trong những tình huống mà em nhớ nhất. Ví dụ:</a:t>
              </a:r>
            </a:p>
          </p:txBody>
        </p:sp>
        <p:pic>
          <p:nvPicPr>
            <p:cNvPr id="5" name="Picture 16">
              <a:extLst>
                <a:ext uri="{FF2B5EF4-FFF2-40B4-BE49-F238E27FC236}">
                  <a16:creationId xmlns:a16="http://schemas.microsoft.com/office/drawing/2014/main" xmlns="" id="{C95720F0-C05B-8FA7-A08C-E44805FA25C3}"/>
                </a:ext>
              </a:extLst>
            </p:cNvPr>
            <p:cNvPicPr>
              <a:picLocks noChangeAspect="1"/>
            </p:cNvPicPr>
            <p:nvPr/>
          </p:nvPicPr>
          <p:blipFill>
            <a:blip r:embed="rId3"/>
            <a:stretch>
              <a:fillRect/>
            </a:stretch>
          </p:blipFill>
          <p:spPr>
            <a:xfrm>
              <a:off x="2400487" y="2659315"/>
              <a:ext cx="856527" cy="856527"/>
            </a:xfrm>
            <a:prstGeom prst="rect">
              <a:avLst/>
            </a:prstGeom>
          </p:spPr>
        </p:pic>
      </p:grpSp>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xmlns=""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Hộp Văn bản 34">
            <a:extLst>
              <a:ext uri="{FF2B5EF4-FFF2-40B4-BE49-F238E27FC236}">
                <a16:creationId xmlns:a16="http://schemas.microsoft.com/office/drawing/2014/main" xmlns="" id="{7BE35686-98CF-3DC5-8240-B9E9FF47D839}"/>
              </a:ext>
            </a:extLst>
          </p:cNvPr>
          <p:cNvSpPr txBox="1"/>
          <p:nvPr/>
        </p:nvSpPr>
        <p:spPr>
          <a:xfrm>
            <a:off x="653056" y="641716"/>
            <a:ext cx="11240087" cy="5016758"/>
          </a:xfrm>
          <a:prstGeom prst="rect">
            <a:avLst/>
          </a:prstGeom>
          <a:noFill/>
        </p:spPr>
        <p:txBody>
          <a:bodyPr wrap="square">
            <a:spAutoFit/>
          </a:bodyPr>
          <a:lstStyle/>
          <a:p>
            <a:pPr algn="just"/>
            <a:r>
              <a:rPr lang="vi-VN" sz="4000" dirty="0">
                <a:latin typeface="Cambria" panose="02040503050406030204" pitchFamily="18" charset="0"/>
                <a:ea typeface="Cambria" panose="02040503050406030204" pitchFamily="18" charset="0"/>
              </a:rPr>
              <a:t>Hồi đó, chúng em là học sinh lớp Một, trong giờ tập viết chữ </a:t>
            </a:r>
            <a:r>
              <a:rPr lang="vi-VN" sz="4000" i="1" dirty="0">
                <a:latin typeface="Cambria" panose="02040503050406030204" pitchFamily="18" charset="0"/>
                <a:ea typeface="Cambria" panose="02040503050406030204" pitchFamily="18" charset="0"/>
              </a:rPr>
              <a:t>M</a:t>
            </a:r>
            <a:r>
              <a:rPr lang="vi-VN" sz="4000" dirty="0">
                <a:latin typeface="Cambria" panose="02040503050406030204" pitchFamily="18" charset="0"/>
                <a:ea typeface="Cambria" panose="02040503050406030204" pitchFamily="18" charset="0"/>
              </a:rPr>
              <a:t> hoa, em tập mãi mà chữ vẫn không đẹp. Cô đến bên, hướng dẫn em chia đều khoảng cách giữa các nét, rồi cô cầm tay em uốn từng nét như mẹ em ngày nào dạy em cách cầm đũa và cơm. Em ngước nhìn cô, bắt gặp ánh mắt cô vô cùng hiền dịu và bao dung.</a:t>
            </a:r>
          </a:p>
          <a:p>
            <a:pPr algn="r"/>
            <a:r>
              <a:rPr lang="vi-VN" sz="4000" i="1"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Theo</a:t>
            </a:r>
            <a:r>
              <a:rPr lang="vi-VN" sz="4000" i="1" dirty="0">
                <a:latin typeface="Cambria" panose="02040503050406030204" pitchFamily="18" charset="0"/>
                <a:ea typeface="Cambria" panose="02040503050406030204" pitchFamily="18" charset="0"/>
              </a:rPr>
              <a:t> Văn miêu tả trong nhà trường phổ thông)</a:t>
            </a:r>
            <a:endParaRPr lang="vi-VN"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xmlns=""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xmlns="" id="{76231B0D-6EE5-5182-4EA1-ED6157A1AB41}"/>
              </a:ext>
            </a:extLst>
          </p:cNvPr>
          <p:cNvSpPr txBox="1"/>
          <p:nvPr/>
        </p:nvSpPr>
        <p:spPr>
          <a:xfrm>
            <a:off x="754912" y="528446"/>
            <a:ext cx="1047306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lộ</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đối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thầy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xmlns="" id="{D59C2590-5188-D259-F356-547065CE2595}"/>
              </a:ext>
            </a:extLst>
          </p:cNvPr>
          <p:cNvSpPr/>
          <p:nvPr/>
        </p:nvSpPr>
        <p:spPr>
          <a:xfrm>
            <a:off x="1063256" y="2147777"/>
            <a:ext cx="10111563" cy="370013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Thầy Đuy-sen đã dạy chúng tôi tất cả những gì thầy biết và trong khi dạy bảo chúng tôi, thầy tỏ ra kiên nhẫn lạ thường. Cúi xuống từng học sinh một, thầy hướng dẫn cách cầm bút, rồi về sau thầy lại say sưa giảng cho chúng tôi hiểu những chữ khó... Thầy dạy chúng tôi tất cả những gì thầy cho là thiết thực. Tôi tin chắc như đinh đóng cột rằng lòng nhiệt tình, chân thành của thầy trong việc dạy dỗ chúng tôi chẳng phí hoài.</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Ai-tơ-ma-tốp)</a:t>
            </a:r>
          </a:p>
        </p:txBody>
      </p:sp>
    </p:spTree>
    <p:extLst>
      <p:ext uri="{BB962C8B-B14F-4D97-AF65-F5344CB8AC3E}">
        <p14:creationId xmlns:p14="http://schemas.microsoft.com/office/powerpoint/2010/main" val="35264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FA00B514-9CA3-F14C-C443-01646B3525B2}"/>
              </a:ext>
            </a:extLst>
          </p:cNvPr>
          <p:cNvSpPr/>
          <p:nvPr/>
        </p:nvSpPr>
        <p:spPr>
          <a:xfrm>
            <a:off x="1127051" y="1581575"/>
            <a:ext cx="9638315"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xmlns="" id="{9CB025F3-A4EF-9C86-827E-53594DB79094}"/>
              </a:ext>
            </a:extLst>
          </p:cNvPr>
          <p:cNvPicPr>
            <a:picLocks noChangeAspect="1"/>
          </p:cNvPicPr>
          <p:nvPr/>
        </p:nvPicPr>
        <p:blipFill>
          <a:blip r:embed="rId3"/>
          <a:stretch>
            <a:fillRect/>
          </a:stretch>
        </p:blipFill>
        <p:spPr>
          <a:xfrm>
            <a:off x="8546946" y="4253023"/>
            <a:ext cx="3207015" cy="2604977"/>
          </a:xfrm>
          <a:prstGeom prst="rect">
            <a:avLst/>
          </a:prstGeom>
        </p:spPr>
      </p:pic>
      <p:grpSp>
        <p:nvGrpSpPr>
          <p:cNvPr id="4" name="Nhóm 3">
            <a:extLst>
              <a:ext uri="{FF2B5EF4-FFF2-40B4-BE49-F238E27FC236}">
                <a16:creationId xmlns:a16="http://schemas.microsoft.com/office/drawing/2014/main" xmlns="" id="{45CBE271-FC38-30D0-2B2A-4C8D415E5D1B}"/>
              </a:ext>
            </a:extLst>
          </p:cNvPr>
          <p:cNvGrpSpPr/>
          <p:nvPr/>
        </p:nvGrpSpPr>
        <p:grpSpPr>
          <a:xfrm>
            <a:off x="1673838" y="583355"/>
            <a:ext cx="9301685" cy="998220"/>
            <a:chOff x="712469" y="0"/>
            <a:chExt cx="9301685" cy="998220"/>
          </a:xfrm>
        </p:grpSpPr>
        <p:sp>
          <p:nvSpPr>
            <p:cNvPr id="6" name="Hình chữ nhật 5">
              <a:extLst>
                <a:ext uri="{FF2B5EF4-FFF2-40B4-BE49-F238E27FC236}">
                  <a16:creationId xmlns:a16="http://schemas.microsoft.com/office/drawing/2014/main" xmlns=""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xmln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xmlns="" id="{E2F8C165-9EEE-A228-B7E5-7D27EC40A76E}"/>
                </a:ext>
              </a:extLst>
            </p:cNvPr>
            <p:cNvSpPr txBox="1"/>
            <p:nvPr/>
          </p:nvSpPr>
          <p:spPr>
            <a:xfrm>
              <a:off x="1377794" y="127759"/>
              <a:ext cx="8628305" cy="707886"/>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Đọc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soát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chỉnh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sửa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bài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grpSp>
        <p:nvGrpSpPr>
          <p:cNvPr id="8" name="Nhóm 7">
            <a:extLst>
              <a:ext uri="{FF2B5EF4-FFF2-40B4-BE49-F238E27FC236}">
                <a16:creationId xmlns:a16="http://schemas.microsoft.com/office/drawing/2014/main" xmlns="" id="{2B1249A4-97BF-8EE1-D2DF-2C18DA137900}"/>
              </a:ext>
            </a:extLst>
          </p:cNvPr>
          <p:cNvGrpSpPr/>
          <p:nvPr/>
        </p:nvGrpSpPr>
        <p:grpSpPr>
          <a:xfrm>
            <a:off x="557212" y="524327"/>
            <a:ext cx="1484240" cy="1219413"/>
            <a:chOff x="-88562" y="-57205"/>
            <a:chExt cx="2368545" cy="2228905"/>
          </a:xfrm>
        </p:grpSpPr>
        <p:sp>
          <p:nvSpPr>
            <p:cNvPr id="9" name="Hình Bầu dục 8">
              <a:extLst>
                <a:ext uri="{FF2B5EF4-FFF2-40B4-BE49-F238E27FC236}">
                  <a16:creationId xmlns:a16="http://schemas.microsoft.com/office/drawing/2014/main" xmlns=""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xmlns="" id="{E51227A1-21A0-EFDA-E9FE-9720E4CC16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
        <p:nvSpPr>
          <p:cNvPr id="5" name="TextBox 4">
            <a:extLst>
              <a:ext uri="{FF2B5EF4-FFF2-40B4-BE49-F238E27FC236}">
                <a16:creationId xmlns:a16="http://schemas.microsoft.com/office/drawing/2014/main" xmlns="" id="{8EB33347-E0C5-8AA8-F041-0DF93DF47F2A}"/>
              </a:ext>
            </a:extLst>
          </p:cNvPr>
          <p:cNvSpPr txBox="1"/>
          <p:nvPr/>
        </p:nvSpPr>
        <p:spPr>
          <a:xfrm>
            <a:off x="1329070" y="1956391"/>
            <a:ext cx="9367283" cy="3046988"/>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Tự nhận xét bài làm của em theo yêu cầu dưới đây:</a:t>
            </a:r>
          </a:p>
          <a:p>
            <a:pPr algn="just"/>
            <a:r>
              <a:rPr lang="vi-VN" sz="3200" b="0" i="0" dirty="0">
                <a:solidFill>
                  <a:srgbClr val="000000"/>
                </a:solidFill>
                <a:effectLst/>
                <a:latin typeface="Cambria" panose="02040503050406030204" pitchFamily="18" charset="0"/>
                <a:ea typeface="Cambria" panose="02040503050406030204" pitchFamily="18" charset="0"/>
              </a:rPr>
              <a:t>– Có đủ mở bài, thân bài, kết bài.</a:t>
            </a:r>
          </a:p>
          <a:p>
            <a:pPr algn="just"/>
            <a:r>
              <a:rPr lang="vi-VN" sz="3200" b="0" i="0" dirty="0">
                <a:solidFill>
                  <a:srgbClr val="000000"/>
                </a:solidFill>
                <a:effectLst/>
                <a:latin typeface="Cambria" panose="02040503050406030204" pitchFamily="18" charset="0"/>
                <a:ea typeface="Cambria" panose="02040503050406030204" pitchFamily="18" charset="0"/>
              </a:rPr>
              <a:t>– Miêu tả được đặc điểm nổi bật của thầy (cô).</a:t>
            </a:r>
          </a:p>
          <a:p>
            <a:pPr algn="just"/>
            <a:r>
              <a:rPr lang="vi-VN" sz="3200" b="0" i="0" dirty="0">
                <a:solidFill>
                  <a:srgbClr val="000000"/>
                </a:solidFill>
                <a:effectLst/>
                <a:latin typeface="Cambria" panose="02040503050406030204" pitchFamily="18" charset="0"/>
                <a:ea typeface="Cambria" panose="02040503050406030204" pitchFamily="18" charset="0"/>
              </a:rPr>
              <a:t>– Bộc lộ được suy nghĩ, tình cảm đối với thầy (cô).</a:t>
            </a: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302</TotalTime>
  <Words>199</Words>
  <Application>Microsoft Office PowerPoint</Application>
  <PresentationFormat>Custom</PresentationFormat>
  <Paragraphs>19</Paragraphs>
  <Slides>12</Slides>
  <Notes>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Minhthangpc.VN</cp:lastModifiedBy>
  <cp:revision>20</cp:revision>
  <dcterms:created xsi:type="dcterms:W3CDTF">2023-10-08T03:34:24Z</dcterms:created>
  <dcterms:modified xsi:type="dcterms:W3CDTF">2025-04-08T02:50:57Z</dcterms:modified>
  <cp:category>9Slide.vn</cp:category>
</cp:coreProperties>
</file>