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4"/>
  </p:notesMasterIdLst>
  <p:sldIdLst>
    <p:sldId id="332" r:id="rId2"/>
    <p:sldId id="259" r:id="rId3"/>
    <p:sldId id="257" r:id="rId4"/>
    <p:sldId id="260" r:id="rId5"/>
    <p:sldId id="277" r:id="rId6"/>
    <p:sldId id="263" r:id="rId7"/>
    <p:sldId id="324" r:id="rId8"/>
    <p:sldId id="333" r:id="rId9"/>
    <p:sldId id="266" r:id="rId10"/>
    <p:sldId id="325" r:id="rId11"/>
    <p:sldId id="284" r:id="rId12"/>
    <p:sldId id="326" r:id="rId13"/>
    <p:sldId id="327" r:id="rId14"/>
    <p:sldId id="328" r:id="rId15"/>
    <p:sldId id="276" r:id="rId16"/>
    <p:sldId id="278" r:id="rId17"/>
    <p:sldId id="270" r:id="rId18"/>
    <p:sldId id="329" r:id="rId19"/>
    <p:sldId id="330" r:id="rId20"/>
    <p:sldId id="279" r:id="rId21"/>
    <p:sldId id="275" r:id="rId22"/>
    <p:sldId id="267" r:id="rId23"/>
  </p:sldIdLst>
  <p:sldSz cx="12192000" cy="6858000"/>
  <p:notesSz cx="6858000" cy="9144000"/>
  <p:embeddedFontLst>
    <p:embeddedFont>
      <p:font typeface="#9Slide01 Noi dung ngan" panose="020B0604020202020204" charset="0"/>
      <p:regular r:id="rId25"/>
    </p:embeddedFont>
    <p:embeddedFont>
      <p:font typeface=".VnArial" panose="020B0604020202020204"/>
      <p:regular r:id="rId26"/>
      <p:bold r:id="rId27"/>
      <p:italic r:id="rId28"/>
      <p:boldItalic r:id="rId29"/>
    </p:embeddedFont>
    <p:embeddedFont>
      <p:font typeface="Arial-Rounded" panose="020B0500000000000000" charset="0"/>
      <p:regular r:id="rId30"/>
    </p:embeddedFont>
    <p:embeddedFont>
      <p:font typeface="Circle" panose="020B0604020202020204" charset="0"/>
      <p:regular r:id="rId31"/>
    </p:embeddedFont>
    <p:embeddedFont>
      <p:font typeface="HL Hoctro" panose="020B0604020202020204" charset="0"/>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8"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650"/>
    <a:srgbClr val="FFFFFF"/>
    <a:srgbClr val="F2701F"/>
    <a:srgbClr val="BCD85F"/>
    <a:srgbClr val="E31353"/>
    <a:srgbClr val="06C5F5"/>
    <a:srgbClr val="F15A88"/>
    <a:srgbClr val="F8A9B9"/>
    <a:srgbClr val="3FCA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88719" autoAdjust="0"/>
  </p:normalViewPr>
  <p:slideViewPr>
    <p:cSldViewPr snapToGrid="0" showGuides="1">
      <p:cViewPr>
        <p:scale>
          <a:sx n="80" d="100"/>
          <a:sy n="80" d="100"/>
        </p:scale>
        <p:origin x="978" y="264"/>
      </p:cViewPr>
      <p:guideLst>
        <p:guide orient="horz" pos="2208"/>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129767-F39A-440A-B0F5-B32CBEE2E356}" type="datetimeFigureOut">
              <a:rPr lang="en-US" smtClean="0"/>
              <a:t>4/16/2025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6CA6EE-D120-405B-A31A-77ED0FE27AE5}" type="slidenum">
              <a:rPr lang="en-US" smtClean="0"/>
              <a:t>‹#›</a:t>
            </a:fld>
            <a:endParaRPr lang="en-US"/>
          </a:p>
        </p:txBody>
      </p:sp>
    </p:spTree>
    <p:extLst>
      <p:ext uri="{BB962C8B-B14F-4D97-AF65-F5344CB8AC3E}">
        <p14:creationId xmlns:p14="http://schemas.microsoft.com/office/powerpoint/2010/main" val="3148064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Font typeface="Arial" panose="020B0604020202020204" pitchFamily="34" charset="0"/>
              <a:buNone/>
            </a:pPr>
            <a:r>
              <a:rPr lang="en-US" sz="1800" b="0" i="1" dirty="0" err="1">
                <a:effectLst/>
                <a:latin typeface="#9Slide01 Noi dung ngan" panose="00000600000000000000" pitchFamily="2" charset="0"/>
              </a:rPr>
              <a:t>Cây</a:t>
            </a:r>
            <a:r>
              <a:rPr lang="en-US" sz="1800" b="0" i="1" dirty="0">
                <a:effectLst/>
                <a:latin typeface="#9Slide01 Noi dung ngan" panose="00000600000000000000" pitchFamily="2" charset="0"/>
              </a:rPr>
              <a:t> </a:t>
            </a:r>
            <a:r>
              <a:rPr lang="en-US" sz="1800" b="0" i="1" dirty="0" err="1">
                <a:effectLst/>
                <a:latin typeface="#9Slide01 Noi dung ngan" panose="00000600000000000000" pitchFamily="2" charset="0"/>
              </a:rPr>
              <a:t>bàng</a:t>
            </a:r>
            <a:r>
              <a:rPr lang="en-US" sz="1800" b="0" i="1" dirty="0">
                <a:effectLst/>
                <a:latin typeface="#9Slide01 Noi dung ngan" panose="00000600000000000000" pitchFamily="2" charset="0"/>
              </a:rPr>
              <a:t>: </a:t>
            </a:r>
            <a:r>
              <a:rPr lang="vi-VN" sz="1800" b="0" i="0" dirty="0">
                <a:effectLst/>
                <a:latin typeface="#9Slide01 Noi dung ngan" panose="00000600000000000000" pitchFamily="2" charset="0"/>
              </a:rPr>
              <a:t>Thân cây cao, mọc thẳng</a:t>
            </a:r>
            <a:r>
              <a:rPr lang="en-US" sz="1200" b="0" i="0" dirty="0">
                <a:effectLst/>
                <a:latin typeface="Arial" panose="020B0604020202020204" pitchFamily="34" charset="0"/>
              </a:rPr>
              <a:t>. </a:t>
            </a:r>
            <a:r>
              <a:rPr lang="vi-VN" sz="1800" b="0" i="0" dirty="0">
                <a:effectLst/>
                <a:latin typeface="#9Slide01 Noi dung ngan" panose="00000600000000000000" pitchFamily="2" charset="0"/>
              </a:rPr>
              <a:t>Các cành cây mọc ngang, vươn ra xa nên có thể thấy rõ thân và cành cây</a:t>
            </a:r>
            <a:endParaRPr lang="en-US" sz="1800" b="0" i="0" dirty="0">
              <a:effectLst/>
              <a:latin typeface="#9Slide01 Noi dung ngan" panose="00000600000000000000" pitchFamily="2" charset="0"/>
            </a:endParaRPr>
          </a:p>
          <a:p>
            <a:pPr algn="just">
              <a:buFont typeface="Arial" panose="020B0604020202020204" pitchFamily="34" charset="0"/>
              <a:buNone/>
            </a:pPr>
            <a:r>
              <a:rPr lang="en-US" sz="1800" b="0" i="1" dirty="0" err="1">
                <a:effectLst/>
                <a:latin typeface="#9Slide01 Noi dung ngan" panose="00000600000000000000" pitchFamily="2" charset="0"/>
              </a:rPr>
              <a:t>Cây</a:t>
            </a:r>
            <a:r>
              <a:rPr lang="en-US" sz="1800" b="0" i="1" dirty="0">
                <a:effectLst/>
                <a:latin typeface="#9Slide01 Noi dung ngan" panose="00000600000000000000" pitchFamily="2" charset="0"/>
              </a:rPr>
              <a:t> </a:t>
            </a:r>
            <a:r>
              <a:rPr lang="en-US" sz="1800" b="0" i="1" dirty="0" err="1">
                <a:effectLst/>
                <a:latin typeface="#9Slide01 Noi dung ngan" panose="00000600000000000000" pitchFamily="2" charset="0"/>
              </a:rPr>
              <a:t>liễu</a:t>
            </a:r>
            <a:r>
              <a:rPr lang="en-US" sz="1800" b="0" i="0" dirty="0">
                <a:effectLst/>
                <a:latin typeface="#9Slide01 Noi dung ngan" panose="00000600000000000000" pitchFamily="2" charset="0"/>
              </a:rPr>
              <a:t>: </a:t>
            </a:r>
            <a:r>
              <a:rPr lang="vi-VN" sz="1800" b="0" i="0" dirty="0">
                <a:effectLst/>
                <a:latin typeface="#9Slide01 Noi dung ngan" panose="00000600000000000000" pitchFamily="2" charset="0"/>
              </a:rPr>
              <a:t>Thân mọc hơi nghiêng về phía dòng song</a:t>
            </a:r>
            <a:r>
              <a:rPr lang="en-US" sz="1800" b="0" i="0" dirty="0">
                <a:effectLst/>
                <a:latin typeface="#9Slide01 Noi dung ngan" panose="00000600000000000000" pitchFamily="2" charset="0"/>
              </a:rPr>
              <a:t>. </a:t>
            </a:r>
            <a:r>
              <a:rPr lang="vi-VN" sz="1800" b="0" i="0" dirty="0">
                <a:effectLst/>
                <a:latin typeface="#9Slide01 Noi dung ngan" panose="00000600000000000000" pitchFamily="2" charset="0"/>
              </a:rPr>
              <a:t>Lá dài, rũ xuống che hết thân và cành, chỉ thấy một đoạn thân phía dưới</a:t>
            </a:r>
            <a:endParaRPr lang="vi-VN" b="0" i="0" dirty="0">
              <a:effectLst/>
              <a:latin typeface="Arial" panose="020B0604020202020204" pitchFamily="34" charset="0"/>
            </a:endParaRPr>
          </a:p>
          <a:p>
            <a:pPr marL="0" indent="0" algn="just">
              <a:buFont typeface="Arial" panose="020B0604020202020204" pitchFamily="34" charset="0"/>
              <a:buNone/>
            </a:pPr>
            <a:endParaRPr lang="vi-VN" b="0" i="0" dirty="0">
              <a:effectLst/>
              <a:latin typeface="Arial" panose="020B0604020202020204" pitchFamily="34" charset="0"/>
            </a:endParaRPr>
          </a:p>
          <a:p>
            <a:pPr marL="0" indent="0" algn="l">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3A6CA6EE-D120-405B-A31A-77ED0FE27AE5}" type="slidenum">
              <a:rPr lang="en-US" smtClean="0"/>
              <a:t>4</a:t>
            </a:fld>
            <a:endParaRPr lang="en-US"/>
          </a:p>
        </p:txBody>
      </p:sp>
    </p:spTree>
    <p:extLst>
      <p:ext uri="{BB962C8B-B14F-4D97-AF65-F5344CB8AC3E}">
        <p14:creationId xmlns:p14="http://schemas.microsoft.com/office/powerpoint/2010/main" val="14182103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D818F9-9B63-4163-856F-66C9D561A75A}"/>
              </a:ext>
            </a:extLst>
          </p:cNvPr>
          <p:cNvPicPr>
            <a:picLocks noChangeAspect="1"/>
          </p:cNvPicPr>
          <p:nvPr userDrawn="1"/>
        </p:nvPicPr>
        <p:blipFill>
          <a:blip r:embed="rId2"/>
          <a:stretch>
            <a:fillRect/>
          </a:stretch>
        </p:blipFill>
        <p:spPr>
          <a:xfrm>
            <a:off x="2283992" y="2714743"/>
            <a:ext cx="8858256" cy="1950889"/>
          </a:xfrm>
          <a:prstGeom prst="rect">
            <a:avLst/>
          </a:prstGeom>
        </p:spPr>
      </p:pic>
      <p:sp>
        <p:nvSpPr>
          <p:cNvPr id="8" name="60">
            <a:extLst>
              <a:ext uri="{FF2B5EF4-FFF2-40B4-BE49-F238E27FC236}">
                <a16:creationId xmlns:a16="http://schemas.microsoft.com/office/drawing/2014/main" id="{2596BA64-F4FC-448E-8F9F-6F77C45872A9}"/>
              </a:ext>
            </a:extLst>
          </p:cNvPr>
          <p:cNvSpPr/>
          <p:nvPr userDrawn="1"/>
        </p:nvSpPr>
        <p:spPr>
          <a:xfrm>
            <a:off x="0" y="0"/>
            <a:ext cx="12192000" cy="2853949"/>
          </a:xfrm>
          <a:custGeom>
            <a:avLst/>
            <a:gdLst>
              <a:gd name="connsiteX0" fmla="*/ 0 w 12587678"/>
              <a:gd name="connsiteY0" fmla="*/ 0 h 2853949"/>
              <a:gd name="connsiteX1" fmla="*/ 12586523 w 12587678"/>
              <a:gd name="connsiteY1" fmla="*/ 0 h 2853949"/>
              <a:gd name="connsiteX2" fmla="*/ 12587678 w 12587678"/>
              <a:gd name="connsiteY2" fmla="*/ 15270 h 2853949"/>
              <a:gd name="connsiteX3" fmla="*/ 11524550 w 12587678"/>
              <a:gd name="connsiteY3" fmla="*/ 1078397 h 2853949"/>
              <a:gd name="connsiteX4" fmla="*/ 11246151 w 12587678"/>
              <a:gd name="connsiteY4" fmla="*/ 1041573 h 2853949"/>
              <a:gd name="connsiteX5" fmla="*/ 11172395 w 12587678"/>
              <a:gd name="connsiteY5" fmla="*/ 1018139 h 2853949"/>
              <a:gd name="connsiteX6" fmla="*/ 11125892 w 12587678"/>
              <a:gd name="connsiteY6" fmla="*/ 1167950 h 2853949"/>
              <a:gd name="connsiteX7" fmla="*/ 9831625 w 12587678"/>
              <a:gd name="connsiteY7" fmla="*/ 2025847 h 2853949"/>
              <a:gd name="connsiteX8" fmla="*/ 8938137 w 12587678"/>
              <a:gd name="connsiteY8" fmla="*/ 1705093 h 2853949"/>
              <a:gd name="connsiteX9" fmla="*/ 8925820 w 12587678"/>
              <a:gd name="connsiteY9" fmla="*/ 1693899 h 2853949"/>
              <a:gd name="connsiteX10" fmla="*/ 8807004 w 12587678"/>
              <a:gd name="connsiteY10" fmla="*/ 1858217 h 2853949"/>
              <a:gd name="connsiteX11" fmla="*/ 6577976 w 12587678"/>
              <a:gd name="connsiteY11" fmla="*/ 2853949 h 2853949"/>
              <a:gd name="connsiteX12" fmla="*/ 4503697 w 12587678"/>
              <a:gd name="connsiteY12" fmla="*/ 2032080 h 2853949"/>
              <a:gd name="connsiteX13" fmla="*/ 4479477 w 12587678"/>
              <a:gd name="connsiteY13" fmla="*/ 2004869 h 2853949"/>
              <a:gd name="connsiteX14" fmla="*/ 4460387 w 12587678"/>
              <a:gd name="connsiteY14" fmla="*/ 2019145 h 2853949"/>
              <a:gd name="connsiteX15" fmla="*/ 3675033 w 12587678"/>
              <a:gd name="connsiteY15" fmla="*/ 2259037 h 2853949"/>
              <a:gd name="connsiteX16" fmla="*/ 2380766 w 12587678"/>
              <a:gd name="connsiteY16" fmla="*/ 1401140 h 2853949"/>
              <a:gd name="connsiteX17" fmla="*/ 2379500 w 12587678"/>
              <a:gd name="connsiteY17" fmla="*/ 1397060 h 2853949"/>
              <a:gd name="connsiteX18" fmla="*/ 2325832 w 12587678"/>
              <a:gd name="connsiteY18" fmla="*/ 1405250 h 2853949"/>
              <a:gd name="connsiteX19" fmla="*/ 2217133 w 12587678"/>
              <a:gd name="connsiteY19" fmla="*/ 1410739 h 2853949"/>
              <a:gd name="connsiteX20" fmla="*/ 1237551 w 12587678"/>
              <a:gd name="connsiteY20" fmla="*/ 761429 h 2853949"/>
              <a:gd name="connsiteX21" fmla="*/ 1198211 w 12587678"/>
              <a:gd name="connsiteY21" fmla="*/ 634694 h 2853949"/>
              <a:gd name="connsiteX22" fmla="*/ 1145387 w 12587678"/>
              <a:gd name="connsiteY22" fmla="*/ 654028 h 2853949"/>
              <a:gd name="connsiteX23" fmla="*/ 876748 w 12587678"/>
              <a:gd name="connsiteY23" fmla="*/ 694642 h 2853949"/>
              <a:gd name="connsiteX24" fmla="*/ 44357 w 12587678"/>
              <a:gd name="connsiteY24" fmla="*/ 142897 h 285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587678" h="2853949">
                <a:moveTo>
                  <a:pt x="0" y="0"/>
                </a:moveTo>
                <a:lnTo>
                  <a:pt x="12586523" y="0"/>
                </a:lnTo>
                <a:lnTo>
                  <a:pt x="12587678" y="15270"/>
                </a:lnTo>
                <a:cubicBezTo>
                  <a:pt x="12587678" y="602418"/>
                  <a:pt x="12111699" y="1078397"/>
                  <a:pt x="11524550" y="1078397"/>
                </a:cubicBezTo>
                <a:cubicBezTo>
                  <a:pt x="11428221" y="1078397"/>
                  <a:pt x="11334884" y="1065585"/>
                  <a:pt x="11246151" y="1041573"/>
                </a:cubicBezTo>
                <a:lnTo>
                  <a:pt x="11172395" y="1018139"/>
                </a:lnTo>
                <a:lnTo>
                  <a:pt x="11125892" y="1167950"/>
                </a:lnTo>
                <a:cubicBezTo>
                  <a:pt x="10912654" y="1672100"/>
                  <a:pt x="10413450" y="2025847"/>
                  <a:pt x="9831625" y="2025847"/>
                </a:cubicBezTo>
                <a:cubicBezTo>
                  <a:pt x="9492227" y="2025847"/>
                  <a:pt x="9180943" y="1905475"/>
                  <a:pt x="8938137" y="1705093"/>
                </a:cubicBezTo>
                <a:lnTo>
                  <a:pt x="8925820" y="1693899"/>
                </a:lnTo>
                <a:lnTo>
                  <a:pt x="8807004" y="1858217"/>
                </a:lnTo>
                <a:cubicBezTo>
                  <a:pt x="8323930" y="2458970"/>
                  <a:pt x="7505854" y="2853949"/>
                  <a:pt x="6577976" y="2853949"/>
                </a:cubicBezTo>
                <a:cubicBezTo>
                  <a:pt x="5742886" y="2853949"/>
                  <a:pt x="4996736" y="2534016"/>
                  <a:pt x="4503697" y="2032080"/>
                </a:cubicBezTo>
                <a:lnTo>
                  <a:pt x="4479477" y="2004869"/>
                </a:lnTo>
                <a:lnTo>
                  <a:pt x="4460387" y="2019145"/>
                </a:lnTo>
                <a:cubicBezTo>
                  <a:pt x="4236203" y="2170600"/>
                  <a:pt x="3965945" y="2259037"/>
                  <a:pt x="3675033" y="2259037"/>
                </a:cubicBezTo>
                <a:cubicBezTo>
                  <a:pt x="3093207" y="2259037"/>
                  <a:pt x="2594004" y="1905290"/>
                  <a:pt x="2380766" y="1401140"/>
                </a:cubicBezTo>
                <a:lnTo>
                  <a:pt x="2379500" y="1397060"/>
                </a:lnTo>
                <a:lnTo>
                  <a:pt x="2325832" y="1405250"/>
                </a:lnTo>
                <a:cubicBezTo>
                  <a:pt x="2290093" y="1408880"/>
                  <a:pt x="2253830" y="1410739"/>
                  <a:pt x="2217133" y="1410739"/>
                </a:cubicBezTo>
                <a:cubicBezTo>
                  <a:pt x="1776772" y="1410739"/>
                  <a:pt x="1398943" y="1143001"/>
                  <a:pt x="1237551" y="761429"/>
                </a:cubicBezTo>
                <a:lnTo>
                  <a:pt x="1198211" y="634694"/>
                </a:lnTo>
                <a:lnTo>
                  <a:pt x="1145387" y="654028"/>
                </a:lnTo>
                <a:cubicBezTo>
                  <a:pt x="1060524" y="680423"/>
                  <a:pt x="970297" y="694642"/>
                  <a:pt x="876748" y="694642"/>
                </a:cubicBezTo>
                <a:cubicBezTo>
                  <a:pt x="502554" y="694642"/>
                  <a:pt x="181498" y="467135"/>
                  <a:pt x="44357" y="142897"/>
                </a:cubicBezTo>
                <a:close/>
              </a:path>
            </a:pathLst>
          </a:custGeom>
          <a:solidFill>
            <a:schemeClr val="bg1"/>
          </a:solidFill>
          <a:ln>
            <a:noFill/>
          </a:ln>
          <a:effectLst>
            <a:outerShdw blurRad="457200" dist="152400" dir="48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pic>
        <p:nvPicPr>
          <p:cNvPr id="4" name="Picture 3">
            <a:extLst>
              <a:ext uri="{FF2B5EF4-FFF2-40B4-BE49-F238E27FC236}">
                <a16:creationId xmlns:a16="http://schemas.microsoft.com/office/drawing/2014/main" id="{CFCF82E9-9C11-4367-9512-515F4916D1EF}"/>
              </a:ext>
            </a:extLst>
          </p:cNvPr>
          <p:cNvPicPr>
            <a:picLocks noChangeAspect="1"/>
          </p:cNvPicPr>
          <p:nvPr userDrawn="1"/>
        </p:nvPicPr>
        <p:blipFill>
          <a:blip r:embed="rId3"/>
          <a:stretch>
            <a:fillRect/>
          </a:stretch>
        </p:blipFill>
        <p:spPr>
          <a:xfrm>
            <a:off x="1049752" y="546364"/>
            <a:ext cx="1902117" cy="4151736"/>
          </a:xfrm>
          <a:prstGeom prst="rect">
            <a:avLst/>
          </a:prstGeom>
        </p:spPr>
      </p:pic>
      <p:sp>
        <p:nvSpPr>
          <p:cNvPr id="10" name="PHẠM DUYÊN">
            <a:extLst>
              <a:ext uri="{FF2B5EF4-FFF2-40B4-BE49-F238E27FC236}">
                <a16:creationId xmlns:a16="http://schemas.microsoft.com/office/drawing/2014/main" id="{22958861-AE0B-4C07-AEC7-A19837FC7C1E}"/>
              </a:ext>
            </a:extLst>
          </p:cNvPr>
          <p:cNvSpPr/>
          <p:nvPr userDrawn="1"/>
        </p:nvSpPr>
        <p:spPr>
          <a:xfrm flipH="1">
            <a:off x="0" y="6477317"/>
            <a:ext cx="12192000" cy="38068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00A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11" name="63">
            <a:extLst>
              <a:ext uri="{FF2B5EF4-FFF2-40B4-BE49-F238E27FC236}">
                <a16:creationId xmlns:a16="http://schemas.microsoft.com/office/drawing/2014/main" id="{C8B319CA-02F5-4CCA-B079-C2D7FFC065A8}"/>
              </a:ext>
            </a:extLst>
          </p:cNvPr>
          <p:cNvSpPr/>
          <p:nvPr userDrawn="1"/>
        </p:nvSpPr>
        <p:spPr>
          <a:xfrm>
            <a:off x="5309" y="-1326"/>
            <a:ext cx="12186692" cy="1933626"/>
          </a:xfrm>
          <a:custGeom>
            <a:avLst/>
            <a:gdLst>
              <a:gd name="connsiteX0" fmla="*/ 11228064 w 12305841"/>
              <a:gd name="connsiteY0" fmla="*/ 0 h 1933626"/>
              <a:gd name="connsiteX1" fmla="*/ 12305841 w 12305841"/>
              <a:gd name="connsiteY1" fmla="*/ 0 h 1933626"/>
              <a:gd name="connsiteX2" fmla="*/ 12305841 w 12305841"/>
              <a:gd name="connsiteY2" fmla="*/ 393287 h 1933626"/>
              <a:gd name="connsiteX3" fmla="*/ 12276808 w 12305841"/>
              <a:gd name="connsiteY3" fmla="*/ 402263 h 1933626"/>
              <a:gd name="connsiteX4" fmla="*/ 12049470 w 12305841"/>
              <a:gd name="connsiteY4" fmla="*/ 429815 h 1933626"/>
              <a:gd name="connsiteX5" fmla="*/ 11291005 w 12305841"/>
              <a:gd name="connsiteY5" fmla="*/ 77500 h 1933626"/>
              <a:gd name="connsiteX6" fmla="*/ 0 w 12305841"/>
              <a:gd name="connsiteY6" fmla="*/ 0 h 1933626"/>
              <a:gd name="connsiteX7" fmla="*/ 11211893 w 12305841"/>
              <a:gd name="connsiteY7" fmla="*/ 0 h 1933626"/>
              <a:gd name="connsiteX8" fmla="*/ 11211659 w 12305841"/>
              <a:gd name="connsiteY8" fmla="*/ 2398 h 1933626"/>
              <a:gd name="connsiteX9" fmla="*/ 9665212 w 12305841"/>
              <a:gd name="connsiteY9" fmla="*/ 1306270 h 1933626"/>
              <a:gd name="connsiteX10" fmla="*/ 8447151 w 12305841"/>
              <a:gd name="connsiteY10" fmla="*/ 712019 h 1933626"/>
              <a:gd name="connsiteX11" fmla="*/ 8440912 w 12305841"/>
              <a:gd name="connsiteY11" fmla="*/ 703389 h 1933626"/>
              <a:gd name="connsiteX12" fmla="*/ 8349789 w 12305841"/>
              <a:gd name="connsiteY12" fmla="*/ 936280 h 1933626"/>
              <a:gd name="connsiteX13" fmla="*/ 6453243 w 12305841"/>
              <a:gd name="connsiteY13" fmla="*/ 1933626 h 1933626"/>
              <a:gd name="connsiteX14" fmla="*/ 4436763 w 12305841"/>
              <a:gd name="connsiteY14" fmla="*/ 629754 h 1933626"/>
              <a:gd name="connsiteX15" fmla="*/ 4435336 w 12305841"/>
              <a:gd name="connsiteY15" fmla="*/ 618525 h 1933626"/>
              <a:gd name="connsiteX16" fmla="*/ 4418353 w 12305841"/>
              <a:gd name="connsiteY16" fmla="*/ 650889 h 1933626"/>
              <a:gd name="connsiteX17" fmla="*/ 3109422 w 12305841"/>
              <a:gd name="connsiteY17" fmla="*/ 1370851 h 1933626"/>
              <a:gd name="connsiteX18" fmla="*/ 1654953 w 12305841"/>
              <a:gd name="connsiteY18" fmla="*/ 373505 h 1933626"/>
              <a:gd name="connsiteX19" fmla="*/ 1575302 w 12305841"/>
              <a:gd name="connsiteY19" fmla="*/ 108059 h 1933626"/>
              <a:gd name="connsiteX20" fmla="*/ 1544784 w 12305841"/>
              <a:gd name="connsiteY20" fmla="*/ 152528 h 1933626"/>
              <a:gd name="connsiteX21" fmla="*/ 747142 w 12305841"/>
              <a:gd name="connsiteY21" fmla="*/ 549750 h 1933626"/>
              <a:gd name="connsiteX22" fmla="*/ 29607 w 12305841"/>
              <a:gd name="connsiteY22" fmla="*/ 240060 h 1933626"/>
              <a:gd name="connsiteX23" fmla="*/ 0 w 12305841"/>
              <a:gd name="connsiteY23" fmla="*/ 207709 h 193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305841" h="1933626">
                <a:moveTo>
                  <a:pt x="11228064" y="0"/>
                </a:moveTo>
                <a:lnTo>
                  <a:pt x="12305841" y="0"/>
                </a:lnTo>
                <a:lnTo>
                  <a:pt x="12305841" y="393287"/>
                </a:lnTo>
                <a:lnTo>
                  <a:pt x="12276808" y="402263"/>
                </a:lnTo>
                <a:cubicBezTo>
                  <a:pt x="12203376" y="420327"/>
                  <a:pt x="12127345" y="429815"/>
                  <a:pt x="12049470" y="429815"/>
                </a:cubicBezTo>
                <a:cubicBezTo>
                  <a:pt x="11757441" y="429815"/>
                  <a:pt x="11491330" y="296399"/>
                  <a:pt x="11291005" y="77500"/>
                </a:cubicBezTo>
                <a:close/>
                <a:moveTo>
                  <a:pt x="0" y="0"/>
                </a:moveTo>
                <a:lnTo>
                  <a:pt x="11211893" y="0"/>
                </a:lnTo>
                <a:lnTo>
                  <a:pt x="11211659" y="2398"/>
                </a:lnTo>
                <a:cubicBezTo>
                  <a:pt x="11064468" y="746517"/>
                  <a:pt x="10428028" y="1306270"/>
                  <a:pt x="9665212" y="1306270"/>
                </a:cubicBezTo>
                <a:cubicBezTo>
                  <a:pt x="9174829" y="1306270"/>
                  <a:pt x="8736675" y="1074943"/>
                  <a:pt x="8447151" y="712019"/>
                </a:cubicBezTo>
                <a:lnTo>
                  <a:pt x="8440912" y="703389"/>
                </a:lnTo>
                <a:lnTo>
                  <a:pt x="8349789" y="936280"/>
                </a:lnTo>
                <a:cubicBezTo>
                  <a:pt x="8037322" y="1522378"/>
                  <a:pt x="7305817" y="1933626"/>
                  <a:pt x="6453243" y="1933626"/>
                </a:cubicBezTo>
                <a:cubicBezTo>
                  <a:pt x="5458571" y="1933626"/>
                  <a:pt x="4628691" y="1373871"/>
                  <a:pt x="4436763" y="629754"/>
                </a:cubicBezTo>
                <a:lnTo>
                  <a:pt x="4435336" y="618525"/>
                </a:lnTo>
                <a:lnTo>
                  <a:pt x="4418353" y="650889"/>
                </a:lnTo>
                <a:cubicBezTo>
                  <a:pt x="4134683" y="1085262"/>
                  <a:pt x="3654292" y="1370851"/>
                  <a:pt x="3109422" y="1370851"/>
                </a:cubicBezTo>
                <a:cubicBezTo>
                  <a:pt x="2455579" y="1370851"/>
                  <a:pt x="1894585" y="959603"/>
                  <a:pt x="1654953" y="373505"/>
                </a:cubicBezTo>
                <a:lnTo>
                  <a:pt x="1575302" y="108059"/>
                </a:lnTo>
                <a:lnTo>
                  <a:pt x="1544784" y="152528"/>
                </a:lnTo>
                <a:cubicBezTo>
                  <a:pt x="1340650" y="397952"/>
                  <a:pt x="1058641" y="549750"/>
                  <a:pt x="747142" y="549750"/>
                </a:cubicBezTo>
                <a:cubicBezTo>
                  <a:pt x="474582" y="549750"/>
                  <a:pt x="224598" y="433530"/>
                  <a:pt x="29607" y="240060"/>
                </a:cubicBezTo>
                <a:lnTo>
                  <a:pt x="0" y="207709"/>
                </a:lnTo>
                <a:close/>
              </a:path>
            </a:pathLst>
          </a:custGeom>
          <a:solidFill>
            <a:schemeClr val="bg1"/>
          </a:solidFill>
          <a:ln>
            <a:noFill/>
          </a:ln>
          <a:effectLst>
            <a:outerShdw blurRad="457200" dist="152400" dir="48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12" name="21">
            <a:extLst>
              <a:ext uri="{FF2B5EF4-FFF2-40B4-BE49-F238E27FC236}">
                <a16:creationId xmlns:a16="http://schemas.microsoft.com/office/drawing/2014/main" id="{5C3B308F-3EBB-4FE2-BD0D-4E6DF7B3200A}"/>
              </a:ext>
            </a:extLst>
          </p:cNvPr>
          <p:cNvSpPr/>
          <p:nvPr userDrawn="1"/>
        </p:nvSpPr>
        <p:spPr>
          <a:xfrm>
            <a:off x="1"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BCD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13" name="58">
            <a:extLst>
              <a:ext uri="{FF2B5EF4-FFF2-40B4-BE49-F238E27FC236}">
                <a16:creationId xmlns:a16="http://schemas.microsoft.com/office/drawing/2014/main" id="{D998065D-A73B-4654-8F4A-3C7A00EF1900}"/>
              </a:ext>
            </a:extLst>
          </p:cNvPr>
          <p:cNvSpPr/>
          <p:nvPr userDrawn="1"/>
        </p:nvSpPr>
        <p:spPr>
          <a:xfrm rot="1532284">
            <a:off x="8205933" y="1075397"/>
            <a:ext cx="403104" cy="433137"/>
          </a:xfrm>
          <a:prstGeom prst="star5">
            <a:avLst>
              <a:gd name="adj" fmla="val 30364"/>
              <a:gd name="hf" fmla="val 105146"/>
              <a:gd name="vf" fmla="val 110557"/>
            </a:avLst>
          </a:prstGeom>
          <a:noFill/>
          <a:ln w="69850">
            <a:solidFill>
              <a:srgbClr val="DFD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pic>
        <p:nvPicPr>
          <p:cNvPr id="17" name="Picture 16">
            <a:extLst>
              <a:ext uri="{FF2B5EF4-FFF2-40B4-BE49-F238E27FC236}">
                <a16:creationId xmlns:a16="http://schemas.microsoft.com/office/drawing/2014/main" id="{B8435120-8454-48A9-B0AE-CC3BC92D917C}"/>
              </a:ext>
            </a:extLst>
          </p:cNvPr>
          <p:cNvPicPr>
            <a:picLocks noChangeAspect="1"/>
          </p:cNvPicPr>
          <p:nvPr userDrawn="1"/>
        </p:nvPicPr>
        <p:blipFill rotWithShape="1">
          <a:blip r:embed="rId4"/>
          <a:srcRect r="36145" b="27940"/>
          <a:stretch/>
        </p:blipFill>
        <p:spPr>
          <a:xfrm>
            <a:off x="1957682" y="123033"/>
            <a:ext cx="2059449" cy="659164"/>
          </a:xfrm>
          <a:prstGeom prst="rect">
            <a:avLst/>
          </a:prstGeom>
        </p:spPr>
      </p:pic>
      <p:pic>
        <p:nvPicPr>
          <p:cNvPr id="18" name="Picture 17">
            <a:extLst>
              <a:ext uri="{FF2B5EF4-FFF2-40B4-BE49-F238E27FC236}">
                <a16:creationId xmlns:a16="http://schemas.microsoft.com/office/drawing/2014/main" id="{F766736B-F515-4B19-A4EA-D9B86225B5D0}"/>
              </a:ext>
            </a:extLst>
          </p:cNvPr>
          <p:cNvPicPr>
            <a:picLocks noChangeAspect="1"/>
          </p:cNvPicPr>
          <p:nvPr userDrawn="1"/>
        </p:nvPicPr>
        <p:blipFill rotWithShape="1">
          <a:blip r:embed="rId5"/>
          <a:srcRect l="27653" t="17949" r="23621" b="34735"/>
          <a:stretch/>
        </p:blipFill>
        <p:spPr>
          <a:xfrm>
            <a:off x="2790811" y="624381"/>
            <a:ext cx="635337" cy="791464"/>
          </a:xfrm>
          <a:prstGeom prst="rect">
            <a:avLst/>
          </a:prstGeom>
        </p:spPr>
      </p:pic>
      <p:pic>
        <p:nvPicPr>
          <p:cNvPr id="2" name="Picture 1">
            <a:extLst>
              <a:ext uri="{FF2B5EF4-FFF2-40B4-BE49-F238E27FC236}">
                <a16:creationId xmlns:a16="http://schemas.microsoft.com/office/drawing/2014/main" id="{FD649176-B02D-49B0-8FBE-6F82F1728BBE}"/>
              </a:ext>
            </a:extLst>
          </p:cNvPr>
          <p:cNvPicPr>
            <a:picLocks noChangeAspect="1"/>
          </p:cNvPicPr>
          <p:nvPr userDrawn="1"/>
        </p:nvPicPr>
        <p:blipFill>
          <a:blip r:embed="rId6"/>
          <a:stretch>
            <a:fillRect/>
          </a:stretch>
        </p:blipFill>
        <p:spPr>
          <a:xfrm>
            <a:off x="4702822" y="316523"/>
            <a:ext cx="3312627" cy="1426064"/>
          </a:xfrm>
          <a:prstGeom prst="rect">
            <a:avLst/>
          </a:prstGeom>
        </p:spPr>
      </p:pic>
    </p:spTree>
    <p:extLst>
      <p:ext uri="{BB962C8B-B14F-4D97-AF65-F5344CB8AC3E}">
        <p14:creationId xmlns:p14="http://schemas.microsoft.com/office/powerpoint/2010/main" val="1590811328"/>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5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100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31" presetClass="entr" presetSubtype="0" fill="hold" grpId="0" nodeType="withEffect">
                                      <p:stCondLst>
                                        <p:cond delay="175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 calcmode="lin" valueType="num">
                                          <p:cBhvr>
                                            <p:cTn id="24" dur="500" fill="hold"/>
                                            <p:tgtEl>
                                              <p:spTgt spid="13"/>
                                            </p:tgtEl>
                                            <p:attrNameLst>
                                              <p:attrName>style.rotation</p:attrName>
                                            </p:attrNameLst>
                                          </p:cBhvr>
                                          <p:tavLst>
                                            <p:tav tm="0">
                                              <p:val>
                                                <p:fltVal val="90"/>
                                              </p:val>
                                            </p:tav>
                                            <p:tav tm="100000">
                                              <p:val>
                                                <p:fltVal val="0"/>
                                              </p:val>
                                            </p:tav>
                                          </p:tavLst>
                                        </p:anim>
                                        <p:animEffect transition="in" filter="fade">
                                          <p:cBhvr>
                                            <p:cTn id="25" dur="500"/>
                                            <p:tgtEl>
                                              <p:spTgt spid="13"/>
                                            </p:tgtEl>
                                          </p:cBhvr>
                                        </p:animEffect>
                                      </p:childTnLst>
                                    </p:cTn>
                                  </p:par>
                                  <p:par>
                                    <p:cTn id="26" presetID="22" presetClass="entr" presetSubtype="8" fill="hold" nodeType="withEffect">
                                      <p:stCondLst>
                                        <p:cond delay="200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1000"/>
                                            <p:tgtEl>
                                              <p:spTgt spid="17"/>
                                            </p:tgtEl>
                                          </p:cBhvr>
                                        </p:animEffect>
                                      </p:childTnLst>
                                    </p:cTn>
                                  </p:par>
                                  <p:par>
                                    <p:cTn id="29" presetID="22" presetClass="entr" presetSubtype="8" fill="hold" nodeType="withEffect">
                                      <p:stCondLst>
                                        <p:cond delay="300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par>
                                    <p:cTn id="32" presetID="53" presetClass="entr" presetSubtype="16" fill="hold" nodeType="withEffect">
                                      <p:stCondLst>
                                        <p:cond delay="3500"/>
                                      </p:stCondLst>
                                      <p:childTnLst>
                                        <p:set>
                                          <p:cBhvr>
                                            <p:cTn id="33" dur="1" fill="hold">
                                              <p:stCondLst>
                                                <p:cond delay="0"/>
                                              </p:stCondLst>
                                            </p:cTn>
                                            <p:tgtEl>
                                              <p:spTgt spid="2"/>
                                            </p:tgtEl>
                                            <p:attrNameLst>
                                              <p:attrName>style.visibility</p:attrName>
                                            </p:attrNameLst>
                                          </p:cBhvr>
                                          <p:to>
                                            <p:strVal val="visible"/>
                                          </p:to>
                                        </p:set>
                                        <p:anim calcmode="lin" valueType="num">
                                          <p:cBhvr>
                                            <p:cTn id="34" dur="500" fill="hold"/>
                                            <p:tgtEl>
                                              <p:spTgt spid="2"/>
                                            </p:tgtEl>
                                            <p:attrNameLst>
                                              <p:attrName>ppt_w</p:attrName>
                                            </p:attrNameLst>
                                          </p:cBhvr>
                                          <p:tavLst>
                                            <p:tav tm="0">
                                              <p:val>
                                                <p:fltVal val="0"/>
                                              </p:val>
                                            </p:tav>
                                            <p:tav tm="100000">
                                              <p:val>
                                                <p:strVal val="#ppt_w"/>
                                              </p:val>
                                            </p:tav>
                                          </p:tavLst>
                                        </p:anim>
                                        <p:anim calcmode="lin" valueType="num">
                                          <p:cBhvr>
                                            <p:cTn id="35" dur="500" fill="hold"/>
                                            <p:tgtEl>
                                              <p:spTgt spid="2"/>
                                            </p:tgtEl>
                                            <p:attrNameLst>
                                              <p:attrName>ppt_h</p:attrName>
                                            </p:attrNameLst>
                                          </p:cBhvr>
                                          <p:tavLst>
                                            <p:tav tm="0">
                                              <p:val>
                                                <p:fltVal val="0"/>
                                              </p:val>
                                            </p:tav>
                                            <p:tav tm="100000">
                                              <p:val>
                                                <p:strVal val="#ppt_h"/>
                                              </p:val>
                                            </p:tav>
                                          </p:tavLst>
                                        </p:anim>
                                        <p:animEffect transition="in" filter="fade">
                                          <p:cBhvr>
                                            <p:cTn id="36" dur="500"/>
                                            <p:tgtEl>
                                              <p:spTgt spid="2"/>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1" fill="hold" nodeType="clickEffect" p14:presetBounceEnd="56000">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14:bounceEnd="56000">
                                          <p:cBhvr additive="base">
                                            <p:cTn id="41" dur="1500" fill="hold"/>
                                            <p:tgtEl>
                                              <p:spTgt spid="4"/>
                                            </p:tgtEl>
                                            <p:attrNameLst>
                                              <p:attrName>ppt_x</p:attrName>
                                            </p:attrNameLst>
                                          </p:cBhvr>
                                          <p:tavLst>
                                            <p:tav tm="0">
                                              <p:val>
                                                <p:strVal val="#ppt_x"/>
                                              </p:val>
                                            </p:tav>
                                            <p:tav tm="100000">
                                              <p:val>
                                                <p:strVal val="#ppt_x"/>
                                              </p:val>
                                            </p:tav>
                                          </p:tavLst>
                                        </p:anim>
                                        <p:anim calcmode="lin" valueType="num" p14:bounceEnd="56000">
                                          <p:cBhvr additive="base">
                                            <p:cTn id="42" dur="1500" fill="hold"/>
                                            <p:tgtEl>
                                              <p:spTgt spid="4"/>
                                            </p:tgtEl>
                                            <p:attrNameLst>
                                              <p:attrName>ppt_y</p:attrName>
                                            </p:attrNameLst>
                                          </p:cBhvr>
                                          <p:tavLst>
                                            <p:tav tm="0">
                                              <p:val>
                                                <p:strVal val="0-#ppt_h/2"/>
                                              </p:val>
                                            </p:tav>
                                            <p:tav tm="100000">
                                              <p:val>
                                                <p:strVal val="#ppt_y"/>
                                              </p:val>
                                            </p:tav>
                                          </p:tavLst>
                                        </p:anim>
                                      </p:childTnLst>
                                    </p:cTn>
                                  </p:par>
                                </p:childTnLst>
                              </p:cTn>
                            </p:par>
                            <p:par>
                              <p:cTn id="43" fill="hold">
                                <p:stCondLst>
                                  <p:cond delay="1500"/>
                                </p:stCondLst>
                                <p:childTnLst>
                                  <p:par>
                                    <p:cTn id="44" presetID="22" presetClass="entr" presetSubtype="8" fill="hold" nodeType="after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wipe(left)">
                                          <p:cBhvr>
                                            <p:cTn id="4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5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100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31" presetClass="entr" presetSubtype="0" fill="hold" grpId="0" nodeType="withEffect">
                                      <p:stCondLst>
                                        <p:cond delay="175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 calcmode="lin" valueType="num">
                                          <p:cBhvr>
                                            <p:cTn id="24" dur="500" fill="hold"/>
                                            <p:tgtEl>
                                              <p:spTgt spid="13"/>
                                            </p:tgtEl>
                                            <p:attrNameLst>
                                              <p:attrName>style.rotation</p:attrName>
                                            </p:attrNameLst>
                                          </p:cBhvr>
                                          <p:tavLst>
                                            <p:tav tm="0">
                                              <p:val>
                                                <p:fltVal val="90"/>
                                              </p:val>
                                            </p:tav>
                                            <p:tav tm="100000">
                                              <p:val>
                                                <p:fltVal val="0"/>
                                              </p:val>
                                            </p:tav>
                                          </p:tavLst>
                                        </p:anim>
                                        <p:animEffect transition="in" filter="fade">
                                          <p:cBhvr>
                                            <p:cTn id="25" dur="500"/>
                                            <p:tgtEl>
                                              <p:spTgt spid="13"/>
                                            </p:tgtEl>
                                          </p:cBhvr>
                                        </p:animEffect>
                                      </p:childTnLst>
                                    </p:cTn>
                                  </p:par>
                                  <p:par>
                                    <p:cTn id="26" presetID="22" presetClass="entr" presetSubtype="8" fill="hold" nodeType="withEffect">
                                      <p:stCondLst>
                                        <p:cond delay="200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1000"/>
                                            <p:tgtEl>
                                              <p:spTgt spid="17"/>
                                            </p:tgtEl>
                                          </p:cBhvr>
                                        </p:animEffect>
                                      </p:childTnLst>
                                    </p:cTn>
                                  </p:par>
                                  <p:par>
                                    <p:cTn id="29" presetID="22" presetClass="entr" presetSubtype="8" fill="hold" nodeType="withEffect">
                                      <p:stCondLst>
                                        <p:cond delay="300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par>
                                    <p:cTn id="32" presetID="53" presetClass="entr" presetSubtype="16" fill="hold" nodeType="withEffect">
                                      <p:stCondLst>
                                        <p:cond delay="3500"/>
                                      </p:stCondLst>
                                      <p:childTnLst>
                                        <p:set>
                                          <p:cBhvr>
                                            <p:cTn id="33" dur="1" fill="hold">
                                              <p:stCondLst>
                                                <p:cond delay="0"/>
                                              </p:stCondLst>
                                            </p:cTn>
                                            <p:tgtEl>
                                              <p:spTgt spid="2"/>
                                            </p:tgtEl>
                                            <p:attrNameLst>
                                              <p:attrName>style.visibility</p:attrName>
                                            </p:attrNameLst>
                                          </p:cBhvr>
                                          <p:to>
                                            <p:strVal val="visible"/>
                                          </p:to>
                                        </p:set>
                                        <p:anim calcmode="lin" valueType="num">
                                          <p:cBhvr>
                                            <p:cTn id="34" dur="500" fill="hold"/>
                                            <p:tgtEl>
                                              <p:spTgt spid="2"/>
                                            </p:tgtEl>
                                            <p:attrNameLst>
                                              <p:attrName>ppt_w</p:attrName>
                                            </p:attrNameLst>
                                          </p:cBhvr>
                                          <p:tavLst>
                                            <p:tav tm="0">
                                              <p:val>
                                                <p:fltVal val="0"/>
                                              </p:val>
                                            </p:tav>
                                            <p:tav tm="100000">
                                              <p:val>
                                                <p:strVal val="#ppt_w"/>
                                              </p:val>
                                            </p:tav>
                                          </p:tavLst>
                                        </p:anim>
                                        <p:anim calcmode="lin" valueType="num">
                                          <p:cBhvr>
                                            <p:cTn id="35" dur="500" fill="hold"/>
                                            <p:tgtEl>
                                              <p:spTgt spid="2"/>
                                            </p:tgtEl>
                                            <p:attrNameLst>
                                              <p:attrName>ppt_h</p:attrName>
                                            </p:attrNameLst>
                                          </p:cBhvr>
                                          <p:tavLst>
                                            <p:tav tm="0">
                                              <p:val>
                                                <p:fltVal val="0"/>
                                              </p:val>
                                            </p:tav>
                                            <p:tav tm="100000">
                                              <p:val>
                                                <p:strVal val="#ppt_h"/>
                                              </p:val>
                                            </p:tav>
                                          </p:tavLst>
                                        </p:anim>
                                        <p:animEffect transition="in" filter="fade">
                                          <p:cBhvr>
                                            <p:cTn id="36" dur="500"/>
                                            <p:tgtEl>
                                              <p:spTgt spid="2"/>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1"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additive="base">
                                            <p:cTn id="41" dur="1500" fill="hold"/>
                                            <p:tgtEl>
                                              <p:spTgt spid="4"/>
                                            </p:tgtEl>
                                            <p:attrNameLst>
                                              <p:attrName>ppt_x</p:attrName>
                                            </p:attrNameLst>
                                          </p:cBhvr>
                                          <p:tavLst>
                                            <p:tav tm="0">
                                              <p:val>
                                                <p:strVal val="#ppt_x"/>
                                              </p:val>
                                            </p:tav>
                                            <p:tav tm="100000">
                                              <p:val>
                                                <p:strVal val="#ppt_x"/>
                                              </p:val>
                                            </p:tav>
                                          </p:tavLst>
                                        </p:anim>
                                        <p:anim calcmode="lin" valueType="num">
                                          <p:cBhvr additive="base">
                                            <p:cTn id="42" dur="1500" fill="hold"/>
                                            <p:tgtEl>
                                              <p:spTgt spid="4"/>
                                            </p:tgtEl>
                                            <p:attrNameLst>
                                              <p:attrName>ppt_y</p:attrName>
                                            </p:attrNameLst>
                                          </p:cBhvr>
                                          <p:tavLst>
                                            <p:tav tm="0">
                                              <p:val>
                                                <p:strVal val="0-#ppt_h/2"/>
                                              </p:val>
                                            </p:tav>
                                            <p:tav tm="100000">
                                              <p:val>
                                                <p:strVal val="#ppt_y"/>
                                              </p:val>
                                            </p:tav>
                                          </p:tavLst>
                                        </p:anim>
                                      </p:childTnLst>
                                    </p:cTn>
                                  </p:par>
                                </p:childTnLst>
                              </p:cTn>
                            </p:par>
                            <p:par>
                              <p:cTn id="43" fill="hold">
                                <p:stCondLst>
                                  <p:cond delay="1500"/>
                                </p:stCondLst>
                                <p:childTnLst>
                                  <p:par>
                                    <p:cTn id="44" presetID="22" presetClass="entr" presetSubtype="8" fill="hold" nodeType="after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wipe(left)">
                                          <p:cBhvr>
                                            <p:cTn id="4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Lst>
      </p:timing>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FAAA2-D9F0-4DD3-A893-780D652EAE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12D21B-3BAD-4646-A742-667C014183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2B19284-7DA4-45CE-A0E8-2104D534CB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73E3A4-4037-4797-9C71-4565C6F99416}"/>
              </a:ext>
            </a:extLst>
          </p:cNvPr>
          <p:cNvSpPr>
            <a:spLocks noGrp="1"/>
          </p:cNvSpPr>
          <p:nvPr>
            <p:ph type="dt" sz="half" idx="10"/>
          </p:nvPr>
        </p:nvSpPr>
        <p:spPr/>
        <p:txBody>
          <a:bodyPr/>
          <a:lstStyle/>
          <a:p>
            <a:fld id="{73AF918C-415C-4299-9F97-D5FD12D3444D}" type="datetimeFigureOut">
              <a:rPr lang="en-US" smtClean="0"/>
              <a:t>4/16/2025</a:t>
            </a:fld>
            <a:endParaRPr lang="en-US"/>
          </a:p>
        </p:txBody>
      </p:sp>
      <p:sp>
        <p:nvSpPr>
          <p:cNvPr id="6" name="Footer Placeholder 5">
            <a:extLst>
              <a:ext uri="{FF2B5EF4-FFF2-40B4-BE49-F238E27FC236}">
                <a16:creationId xmlns:a16="http://schemas.microsoft.com/office/drawing/2014/main" id="{9B869AA2-445F-4F20-B535-CB5556EADE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B339E6-E1E9-452C-A1F8-B9E86A51FC96}"/>
              </a:ext>
            </a:extLst>
          </p:cNvPr>
          <p:cNvSpPr>
            <a:spLocks noGrp="1"/>
          </p:cNvSpPr>
          <p:nvPr>
            <p:ph type="sldNum" sz="quarter" idx="12"/>
          </p:nvPr>
        </p:nvSpPr>
        <p:spPr/>
        <p:txBody>
          <a:bodyPr/>
          <a:lstStyle/>
          <a:p>
            <a:fld id="{7CAD753B-A9D4-4EC9-8DC5-93D937E40A9C}" type="slidenum">
              <a:rPr lang="en-US" smtClean="0"/>
              <a:t>‹#›</a:t>
            </a:fld>
            <a:endParaRPr lang="en-US"/>
          </a:p>
        </p:txBody>
      </p:sp>
    </p:spTree>
    <p:extLst>
      <p:ext uri="{BB962C8B-B14F-4D97-AF65-F5344CB8AC3E}">
        <p14:creationId xmlns:p14="http://schemas.microsoft.com/office/powerpoint/2010/main" val="2596075620"/>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4CE9F-D087-43D0-AE23-80035E169E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869F7D-FDDD-4447-A3F0-2A10EF81DB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6D549B-61FA-4E7B-A6AF-CB01539DB263}"/>
              </a:ext>
            </a:extLst>
          </p:cNvPr>
          <p:cNvSpPr>
            <a:spLocks noGrp="1"/>
          </p:cNvSpPr>
          <p:nvPr>
            <p:ph type="dt" sz="half" idx="10"/>
          </p:nvPr>
        </p:nvSpPr>
        <p:spPr/>
        <p:txBody>
          <a:bodyPr/>
          <a:lstStyle/>
          <a:p>
            <a:fld id="{73AF918C-415C-4299-9F97-D5FD12D3444D}" type="datetimeFigureOut">
              <a:rPr lang="en-US" smtClean="0"/>
              <a:t>4/16/2025</a:t>
            </a:fld>
            <a:endParaRPr lang="en-US"/>
          </a:p>
        </p:txBody>
      </p:sp>
      <p:sp>
        <p:nvSpPr>
          <p:cNvPr id="5" name="Footer Placeholder 4">
            <a:extLst>
              <a:ext uri="{FF2B5EF4-FFF2-40B4-BE49-F238E27FC236}">
                <a16:creationId xmlns:a16="http://schemas.microsoft.com/office/drawing/2014/main" id="{67C91E4D-74F7-4634-A937-891B6FE2BE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6C7E7E-4EEA-4297-B048-17BC3C84DE13}"/>
              </a:ext>
            </a:extLst>
          </p:cNvPr>
          <p:cNvSpPr>
            <a:spLocks noGrp="1"/>
          </p:cNvSpPr>
          <p:nvPr>
            <p:ph type="sldNum" sz="quarter" idx="12"/>
          </p:nvPr>
        </p:nvSpPr>
        <p:spPr/>
        <p:txBody>
          <a:bodyPr/>
          <a:lstStyle/>
          <a:p>
            <a:fld id="{7CAD753B-A9D4-4EC9-8DC5-93D937E40A9C}" type="slidenum">
              <a:rPr lang="en-US" smtClean="0"/>
              <a:t>‹#›</a:t>
            </a:fld>
            <a:endParaRPr lang="en-US"/>
          </a:p>
        </p:txBody>
      </p:sp>
    </p:spTree>
    <p:extLst>
      <p:ext uri="{BB962C8B-B14F-4D97-AF65-F5344CB8AC3E}">
        <p14:creationId xmlns:p14="http://schemas.microsoft.com/office/powerpoint/2010/main" val="3448628898"/>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21E6F8-CB17-4D39-96FF-C30B141F3E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E9CA2BA-3309-4647-8E94-BE6BFCA5DFD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AD7510-5D22-47DB-8667-15AE5054B7B6}"/>
              </a:ext>
            </a:extLst>
          </p:cNvPr>
          <p:cNvSpPr>
            <a:spLocks noGrp="1"/>
          </p:cNvSpPr>
          <p:nvPr>
            <p:ph type="dt" sz="half" idx="10"/>
          </p:nvPr>
        </p:nvSpPr>
        <p:spPr/>
        <p:txBody>
          <a:bodyPr/>
          <a:lstStyle/>
          <a:p>
            <a:fld id="{73AF918C-415C-4299-9F97-D5FD12D3444D}" type="datetimeFigureOut">
              <a:rPr lang="en-US" smtClean="0"/>
              <a:t>4/16/2025</a:t>
            </a:fld>
            <a:endParaRPr lang="en-US"/>
          </a:p>
        </p:txBody>
      </p:sp>
      <p:sp>
        <p:nvSpPr>
          <p:cNvPr id="5" name="Footer Placeholder 4">
            <a:extLst>
              <a:ext uri="{FF2B5EF4-FFF2-40B4-BE49-F238E27FC236}">
                <a16:creationId xmlns:a16="http://schemas.microsoft.com/office/drawing/2014/main" id="{92A1698F-76FF-46B6-903E-B774483FB9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FE3B05-96EB-4BDB-A776-C8D5ACD54117}"/>
              </a:ext>
            </a:extLst>
          </p:cNvPr>
          <p:cNvSpPr>
            <a:spLocks noGrp="1"/>
          </p:cNvSpPr>
          <p:nvPr>
            <p:ph type="sldNum" sz="quarter" idx="12"/>
          </p:nvPr>
        </p:nvSpPr>
        <p:spPr/>
        <p:txBody>
          <a:bodyPr/>
          <a:lstStyle/>
          <a:p>
            <a:fld id="{7CAD753B-A9D4-4EC9-8DC5-93D937E40A9C}" type="slidenum">
              <a:rPr lang="en-US" smtClean="0"/>
              <a:t>‹#›</a:t>
            </a:fld>
            <a:endParaRPr lang="en-US"/>
          </a:p>
        </p:txBody>
      </p:sp>
    </p:spTree>
    <p:extLst>
      <p:ext uri="{BB962C8B-B14F-4D97-AF65-F5344CB8AC3E}">
        <p14:creationId xmlns:p14="http://schemas.microsoft.com/office/powerpoint/2010/main" val="2756254666"/>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21">
            <a:extLst>
              <a:ext uri="{FF2B5EF4-FFF2-40B4-BE49-F238E27FC236}">
                <a16:creationId xmlns:a16="http://schemas.microsoft.com/office/drawing/2014/main" id="{1B90A153-0D7E-4326-93F5-B852304F5AF2}"/>
              </a:ext>
            </a:extLst>
          </p:cNvPr>
          <p:cNvSpPr/>
          <p:nvPr userDrawn="1"/>
        </p:nvSpPr>
        <p:spPr>
          <a:xfrm>
            <a:off x="0"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BCD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10" name="PHẠM DUYÊN">
            <a:extLst>
              <a:ext uri="{FF2B5EF4-FFF2-40B4-BE49-F238E27FC236}">
                <a16:creationId xmlns:a16="http://schemas.microsoft.com/office/drawing/2014/main" id="{378B9758-1E6C-45FB-A79E-4C45CD61D00B}"/>
              </a:ext>
            </a:extLst>
          </p:cNvPr>
          <p:cNvSpPr/>
          <p:nvPr userDrawn="1"/>
        </p:nvSpPr>
        <p:spPr>
          <a:xfrm flipH="1">
            <a:off x="0" y="6625087"/>
            <a:ext cx="12192000" cy="2329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00A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Tree>
    <p:extLst>
      <p:ext uri="{BB962C8B-B14F-4D97-AF65-F5344CB8AC3E}">
        <p14:creationId xmlns:p14="http://schemas.microsoft.com/office/powerpoint/2010/main" val="3663100056"/>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21">
            <a:extLst>
              <a:ext uri="{FF2B5EF4-FFF2-40B4-BE49-F238E27FC236}">
                <a16:creationId xmlns:a16="http://schemas.microsoft.com/office/drawing/2014/main" id="{1B90A153-0D7E-4326-93F5-B852304F5AF2}"/>
              </a:ext>
            </a:extLst>
          </p:cNvPr>
          <p:cNvSpPr/>
          <p:nvPr userDrawn="1"/>
        </p:nvSpPr>
        <p:spPr>
          <a:xfrm>
            <a:off x="0"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BCD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10" name="PHẠM DUYÊN">
            <a:extLst>
              <a:ext uri="{FF2B5EF4-FFF2-40B4-BE49-F238E27FC236}">
                <a16:creationId xmlns:a16="http://schemas.microsoft.com/office/drawing/2014/main" id="{378B9758-1E6C-45FB-A79E-4C45CD61D00B}"/>
              </a:ext>
            </a:extLst>
          </p:cNvPr>
          <p:cNvSpPr/>
          <p:nvPr userDrawn="1"/>
        </p:nvSpPr>
        <p:spPr>
          <a:xfrm flipH="1">
            <a:off x="0" y="6625087"/>
            <a:ext cx="12192000" cy="2329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00A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pic>
        <p:nvPicPr>
          <p:cNvPr id="5" name="Picture 4">
            <a:extLst>
              <a:ext uri="{FF2B5EF4-FFF2-40B4-BE49-F238E27FC236}">
                <a16:creationId xmlns:a16="http://schemas.microsoft.com/office/drawing/2014/main" id="{5A1F02B5-E222-4A1C-AF05-0507E87B7433}"/>
              </a:ext>
            </a:extLst>
          </p:cNvPr>
          <p:cNvPicPr>
            <a:picLocks noChangeAspect="1"/>
          </p:cNvPicPr>
          <p:nvPr userDrawn="1"/>
        </p:nvPicPr>
        <p:blipFill>
          <a:blip r:embed="rId2"/>
          <a:stretch>
            <a:fillRect/>
          </a:stretch>
        </p:blipFill>
        <p:spPr>
          <a:xfrm>
            <a:off x="4215942" y="229278"/>
            <a:ext cx="3738085" cy="1064767"/>
          </a:xfrm>
          <a:prstGeom prst="rect">
            <a:avLst/>
          </a:prstGeom>
        </p:spPr>
      </p:pic>
      <p:cxnSp>
        <p:nvCxnSpPr>
          <p:cNvPr id="11" name="97">
            <a:extLst>
              <a:ext uri="{FF2B5EF4-FFF2-40B4-BE49-F238E27FC236}">
                <a16:creationId xmlns:a16="http://schemas.microsoft.com/office/drawing/2014/main" id="{23EAD84B-CA07-4073-9A80-75CD5791E056}"/>
              </a:ext>
            </a:extLst>
          </p:cNvPr>
          <p:cNvCxnSpPr>
            <a:cxnSpLocks/>
          </p:cNvCxnSpPr>
          <p:nvPr userDrawn="1"/>
        </p:nvCxnSpPr>
        <p:spPr>
          <a:xfrm>
            <a:off x="336892" y="683105"/>
            <a:ext cx="394168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01">
            <a:extLst>
              <a:ext uri="{FF2B5EF4-FFF2-40B4-BE49-F238E27FC236}">
                <a16:creationId xmlns:a16="http://schemas.microsoft.com/office/drawing/2014/main" id="{A51429CE-22C6-436F-BB4F-BDE6E1C14ABE}"/>
              </a:ext>
            </a:extLst>
          </p:cNvPr>
          <p:cNvCxnSpPr>
            <a:cxnSpLocks/>
          </p:cNvCxnSpPr>
          <p:nvPr userDrawn="1"/>
        </p:nvCxnSpPr>
        <p:spPr>
          <a:xfrm>
            <a:off x="336892" y="740294"/>
            <a:ext cx="3945093"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97">
            <a:extLst>
              <a:ext uri="{FF2B5EF4-FFF2-40B4-BE49-F238E27FC236}">
                <a16:creationId xmlns:a16="http://schemas.microsoft.com/office/drawing/2014/main" id="{76F5E8FB-E764-4C8A-97D5-BC0EDF6FFBE8}"/>
              </a:ext>
            </a:extLst>
          </p:cNvPr>
          <p:cNvCxnSpPr>
            <a:cxnSpLocks/>
          </p:cNvCxnSpPr>
          <p:nvPr userDrawn="1"/>
        </p:nvCxnSpPr>
        <p:spPr>
          <a:xfrm>
            <a:off x="7892174" y="683105"/>
            <a:ext cx="394168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101">
            <a:extLst>
              <a:ext uri="{FF2B5EF4-FFF2-40B4-BE49-F238E27FC236}">
                <a16:creationId xmlns:a16="http://schemas.microsoft.com/office/drawing/2014/main" id="{DA75C233-071E-4117-9D66-8A70A58EA5C1}"/>
              </a:ext>
            </a:extLst>
          </p:cNvPr>
          <p:cNvCxnSpPr>
            <a:cxnSpLocks/>
          </p:cNvCxnSpPr>
          <p:nvPr userDrawn="1"/>
        </p:nvCxnSpPr>
        <p:spPr>
          <a:xfrm>
            <a:off x="7892174" y="740294"/>
            <a:ext cx="3945093"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7923031"/>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25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25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1+#ppt_w/2"/>
                                          </p:val>
                                        </p:tav>
                                        <p:tav tm="100000">
                                          <p:val>
                                            <p:strVal val="#ppt_x"/>
                                          </p:val>
                                        </p:tav>
                                      </p:tavLst>
                                    </p:anim>
                                    <p:anim calcmode="lin" valueType="num">
                                      <p:cBhvr additive="base">
                                        <p:cTn id="16" dur="500" fill="hold"/>
                                        <p:tgtEl>
                                          <p:spTgt spid="20"/>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25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1+#ppt_w/2"/>
                                          </p:val>
                                        </p:tav>
                                        <p:tav tm="100000">
                                          <p:val>
                                            <p:strVal val="#ppt_x"/>
                                          </p:val>
                                        </p:tav>
                                      </p:tavLst>
                                    </p:anim>
                                    <p:anim calcmode="lin" valueType="num">
                                      <p:cBhvr additive="base">
                                        <p:cTn id="20"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71F72E4D-414F-41BC-8499-F6D1BB041EA8}"/>
              </a:ext>
            </a:extLst>
          </p:cNvPr>
          <p:cNvPicPr>
            <a:picLocks noChangeAspect="1"/>
          </p:cNvPicPr>
          <p:nvPr userDrawn="1"/>
        </p:nvPicPr>
        <p:blipFill>
          <a:blip r:embed="rId2"/>
          <a:stretch>
            <a:fillRect/>
          </a:stretch>
        </p:blipFill>
        <p:spPr>
          <a:xfrm>
            <a:off x="10277430" y="3454895"/>
            <a:ext cx="1767993" cy="2133785"/>
          </a:xfrm>
          <a:prstGeom prst="rect">
            <a:avLst/>
          </a:prstGeom>
        </p:spPr>
      </p:pic>
      <p:sp>
        <p:nvSpPr>
          <p:cNvPr id="8" name="21">
            <a:extLst>
              <a:ext uri="{FF2B5EF4-FFF2-40B4-BE49-F238E27FC236}">
                <a16:creationId xmlns:a16="http://schemas.microsoft.com/office/drawing/2014/main" id="{53EF5745-5E26-4FFA-AAB4-DD5EFADB8AAA}"/>
              </a:ext>
            </a:extLst>
          </p:cNvPr>
          <p:cNvSpPr/>
          <p:nvPr userDrawn="1"/>
        </p:nvSpPr>
        <p:spPr>
          <a:xfrm>
            <a:off x="0"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BCD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grpSp>
        <p:nvGrpSpPr>
          <p:cNvPr id="38" name="90">
            <a:extLst>
              <a:ext uri="{FF2B5EF4-FFF2-40B4-BE49-F238E27FC236}">
                <a16:creationId xmlns:a16="http://schemas.microsoft.com/office/drawing/2014/main" id="{ABAE38F5-1B92-46B2-A177-05FD01B2F60B}"/>
              </a:ext>
            </a:extLst>
          </p:cNvPr>
          <p:cNvGrpSpPr/>
          <p:nvPr userDrawn="1"/>
        </p:nvGrpSpPr>
        <p:grpSpPr>
          <a:xfrm>
            <a:off x="9642732" y="5004862"/>
            <a:ext cx="2308359" cy="1447795"/>
            <a:chOff x="594424" y="1153191"/>
            <a:chExt cx="2605976" cy="1634460"/>
          </a:xfrm>
        </p:grpSpPr>
        <p:sp>
          <p:nvSpPr>
            <p:cNvPr id="39" name="81">
              <a:extLst>
                <a:ext uri="{FF2B5EF4-FFF2-40B4-BE49-F238E27FC236}">
                  <a16:creationId xmlns:a16="http://schemas.microsoft.com/office/drawing/2014/main" id="{963298A1-848A-4AD1-9D91-A4DC5AF4A7B9}"/>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panose="020F0502020204030204" pitchFamily="34" charset="0"/>
              </a:endParaRPr>
            </a:p>
          </p:txBody>
        </p:sp>
        <p:sp>
          <p:nvSpPr>
            <p:cNvPr id="40" name="82">
              <a:extLst>
                <a:ext uri="{FF2B5EF4-FFF2-40B4-BE49-F238E27FC236}">
                  <a16:creationId xmlns:a16="http://schemas.microsoft.com/office/drawing/2014/main" id="{08A817D2-0373-4595-AEB3-00DB0D1356FF}"/>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panose="020F0502020204030204" pitchFamily="34" charset="0"/>
              </a:endParaRPr>
            </a:p>
          </p:txBody>
        </p:sp>
      </p:grpSp>
      <p:sp>
        <p:nvSpPr>
          <p:cNvPr id="41" name="PHẠM DUYÊN">
            <a:extLst>
              <a:ext uri="{FF2B5EF4-FFF2-40B4-BE49-F238E27FC236}">
                <a16:creationId xmlns:a16="http://schemas.microsoft.com/office/drawing/2014/main" id="{0B06B5E6-CCA4-455C-8946-D29B2160D983}"/>
              </a:ext>
            </a:extLst>
          </p:cNvPr>
          <p:cNvSpPr/>
          <p:nvPr userDrawn="1"/>
        </p:nvSpPr>
        <p:spPr>
          <a:xfrm flipH="1">
            <a:off x="0" y="6477317"/>
            <a:ext cx="12192000" cy="38068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00A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pic>
        <p:nvPicPr>
          <p:cNvPr id="2" name="Picture 1">
            <a:extLst>
              <a:ext uri="{FF2B5EF4-FFF2-40B4-BE49-F238E27FC236}">
                <a16:creationId xmlns:a16="http://schemas.microsoft.com/office/drawing/2014/main" id="{165A1F4A-98BC-4E21-9CE2-2060E32BA611}"/>
              </a:ext>
            </a:extLst>
          </p:cNvPr>
          <p:cNvPicPr>
            <a:picLocks noChangeAspect="1"/>
          </p:cNvPicPr>
          <p:nvPr userDrawn="1"/>
        </p:nvPicPr>
        <p:blipFill>
          <a:blip r:embed="rId3"/>
          <a:stretch>
            <a:fillRect/>
          </a:stretch>
        </p:blipFill>
        <p:spPr>
          <a:xfrm>
            <a:off x="967374" y="316523"/>
            <a:ext cx="9443522" cy="6023370"/>
          </a:xfrm>
          <a:prstGeom prst="rect">
            <a:avLst/>
          </a:prstGeom>
        </p:spPr>
      </p:pic>
      <p:pic>
        <p:nvPicPr>
          <p:cNvPr id="3" name="Picture 2">
            <a:extLst>
              <a:ext uri="{FF2B5EF4-FFF2-40B4-BE49-F238E27FC236}">
                <a16:creationId xmlns:a16="http://schemas.microsoft.com/office/drawing/2014/main" id="{DDF38C2E-56F5-4C08-B20A-6FC8B407352E}"/>
              </a:ext>
            </a:extLst>
          </p:cNvPr>
          <p:cNvPicPr>
            <a:picLocks noChangeAspect="1"/>
          </p:cNvPicPr>
          <p:nvPr userDrawn="1"/>
        </p:nvPicPr>
        <p:blipFill>
          <a:blip r:embed="rId4"/>
          <a:stretch>
            <a:fillRect/>
          </a:stretch>
        </p:blipFill>
        <p:spPr>
          <a:xfrm>
            <a:off x="174271" y="405831"/>
            <a:ext cx="899758" cy="907318"/>
          </a:xfrm>
          <a:prstGeom prst="rect">
            <a:avLst/>
          </a:prstGeom>
        </p:spPr>
      </p:pic>
      <p:pic>
        <p:nvPicPr>
          <p:cNvPr id="4" name="Picture 3">
            <a:extLst>
              <a:ext uri="{FF2B5EF4-FFF2-40B4-BE49-F238E27FC236}">
                <a16:creationId xmlns:a16="http://schemas.microsoft.com/office/drawing/2014/main" id="{9E035582-D0BD-4456-92B0-9356853A52B2}"/>
              </a:ext>
            </a:extLst>
          </p:cNvPr>
          <p:cNvPicPr>
            <a:picLocks noChangeAspect="1"/>
          </p:cNvPicPr>
          <p:nvPr userDrawn="1"/>
        </p:nvPicPr>
        <p:blipFill>
          <a:blip r:embed="rId5"/>
          <a:stretch>
            <a:fillRect/>
          </a:stretch>
        </p:blipFill>
        <p:spPr>
          <a:xfrm>
            <a:off x="11556482" y="4856472"/>
            <a:ext cx="621846" cy="615749"/>
          </a:xfrm>
          <a:prstGeom prst="rect">
            <a:avLst/>
          </a:prstGeom>
        </p:spPr>
      </p:pic>
    </p:spTree>
    <p:extLst>
      <p:ext uri="{BB962C8B-B14F-4D97-AF65-F5344CB8AC3E}">
        <p14:creationId xmlns:p14="http://schemas.microsoft.com/office/powerpoint/2010/main" val="1343137580"/>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1000"/>
                                        <p:tgtEl>
                                          <p:spTgt spid="42"/>
                                        </p:tgtEl>
                                      </p:cBhvr>
                                    </p:animEffect>
                                    <p:anim calcmode="lin" valueType="num">
                                      <p:cBhvr>
                                        <p:cTn id="14" dur="1000" fill="hold"/>
                                        <p:tgtEl>
                                          <p:spTgt spid="42"/>
                                        </p:tgtEl>
                                        <p:attrNameLst>
                                          <p:attrName>ppt_x</p:attrName>
                                        </p:attrNameLst>
                                      </p:cBhvr>
                                      <p:tavLst>
                                        <p:tav tm="0">
                                          <p:val>
                                            <p:strVal val="#ppt_x"/>
                                          </p:val>
                                        </p:tav>
                                        <p:tav tm="100000">
                                          <p:val>
                                            <p:strVal val="#ppt_x"/>
                                          </p:val>
                                        </p:tav>
                                      </p:tavLst>
                                    </p:anim>
                                    <p:anim calcmode="lin" valueType="num">
                                      <p:cBhvr>
                                        <p:cTn id="15" dur="1000" fill="hold"/>
                                        <p:tgtEl>
                                          <p:spTgt spid="4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par>
                          <p:cTn id="22" fill="hold">
                            <p:stCondLst>
                              <p:cond delay="2500"/>
                            </p:stCondLst>
                            <p:childTnLst>
                              <p:par>
                                <p:cTn id="23" presetID="8" presetClass="emph" presetSubtype="0" fill="hold" nodeType="afterEffect">
                                  <p:stCondLst>
                                    <p:cond delay="0"/>
                                  </p:stCondLst>
                                  <p:childTnLst>
                                    <p:animRot by="-10800000">
                                      <p:cBhvr>
                                        <p:cTn id="24" dur="2000" fill="hold"/>
                                        <p:tgtEl>
                                          <p:spTgt spid="4"/>
                                        </p:tgtEl>
                                        <p:attrNameLst>
                                          <p:attrName>r</p:attrName>
                                        </p:attrNameLst>
                                      </p:cBhvr>
                                    </p:animRot>
                                  </p:childTnLst>
                                </p:cTn>
                              </p:par>
                            </p:childTnLst>
                          </p:cTn>
                        </p:par>
                        <p:par>
                          <p:cTn id="25" fill="hold">
                            <p:stCondLst>
                              <p:cond delay="4500"/>
                            </p:stCondLst>
                            <p:childTnLst>
                              <p:par>
                                <p:cTn id="26" presetID="53" presetClass="entr" presetSubtype="16"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fltVal val="0"/>
                                          </p:val>
                                        </p:tav>
                                        <p:tav tm="100000">
                                          <p:val>
                                            <p:strVal val="#ppt_w"/>
                                          </p:val>
                                        </p:tav>
                                      </p:tavLst>
                                    </p:anim>
                                    <p:anim calcmode="lin" valueType="num">
                                      <p:cBhvr>
                                        <p:cTn id="29" dur="500" fill="hold"/>
                                        <p:tgtEl>
                                          <p:spTgt spid="3"/>
                                        </p:tgtEl>
                                        <p:attrNameLst>
                                          <p:attrName>ppt_h</p:attrName>
                                        </p:attrNameLst>
                                      </p:cBhvr>
                                      <p:tavLst>
                                        <p:tav tm="0">
                                          <p:val>
                                            <p:fltVal val="0"/>
                                          </p:val>
                                        </p:tav>
                                        <p:tav tm="100000">
                                          <p:val>
                                            <p:strVal val="#ppt_h"/>
                                          </p:val>
                                        </p:tav>
                                      </p:tavLst>
                                    </p:anim>
                                    <p:animEffect transition="in" filter="fade">
                                      <p:cBhvr>
                                        <p:cTn id="30" dur="500"/>
                                        <p:tgtEl>
                                          <p:spTgt spid="3"/>
                                        </p:tgtEl>
                                      </p:cBhvr>
                                    </p:animEffect>
                                  </p:childTnLst>
                                </p:cTn>
                              </p:par>
                            </p:childTnLst>
                          </p:cTn>
                        </p:par>
                        <p:par>
                          <p:cTn id="31" fill="hold">
                            <p:stCondLst>
                              <p:cond delay="5000"/>
                            </p:stCondLst>
                            <p:childTnLst>
                              <p:par>
                                <p:cTn id="32" presetID="8" presetClass="emph" presetSubtype="0" fill="hold" nodeType="afterEffect">
                                  <p:stCondLst>
                                    <p:cond delay="0"/>
                                  </p:stCondLst>
                                  <p:childTnLst>
                                    <p:animRot by="21600000">
                                      <p:cBhvr>
                                        <p:cTn id="33" dur="2250" fill="hold"/>
                                        <p:tgtEl>
                                          <p:spTgt spid="3"/>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 calcmode="lin" valueType="num">
                                      <p:cBhvr>
                                        <p:cTn id="38" dur="500" fill="hold"/>
                                        <p:tgtEl>
                                          <p:spTgt spid="2"/>
                                        </p:tgtEl>
                                        <p:attrNameLst>
                                          <p:attrName>ppt_w</p:attrName>
                                        </p:attrNameLst>
                                      </p:cBhvr>
                                      <p:tavLst>
                                        <p:tav tm="0">
                                          <p:val>
                                            <p:fltVal val="0"/>
                                          </p:val>
                                        </p:tav>
                                        <p:tav tm="100000">
                                          <p:val>
                                            <p:strVal val="#ppt_w"/>
                                          </p:val>
                                        </p:tav>
                                      </p:tavLst>
                                    </p:anim>
                                    <p:anim calcmode="lin" valueType="num">
                                      <p:cBhvr>
                                        <p:cTn id="39" dur="500" fill="hold"/>
                                        <p:tgtEl>
                                          <p:spTgt spid="2"/>
                                        </p:tgtEl>
                                        <p:attrNameLst>
                                          <p:attrName>ppt_h</p:attrName>
                                        </p:attrNameLst>
                                      </p:cBhvr>
                                      <p:tavLst>
                                        <p:tav tm="0">
                                          <p:val>
                                            <p:fltVal val="0"/>
                                          </p:val>
                                        </p:tav>
                                        <p:tav tm="100000">
                                          <p:val>
                                            <p:strVal val="#ppt_h"/>
                                          </p:val>
                                        </p:tav>
                                      </p:tavLst>
                                    </p:anim>
                                    <p:animEffect transition="in" filter="fade">
                                      <p:cBhvr>
                                        <p:cTn id="4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90416-0CCA-44DA-B1DC-D22401BD58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D33592-7E46-417A-BF3A-4007B8FF32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EE41B1-5EA8-4111-A6D3-02FC8C5705F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B094C3-6BF5-4A70-AF11-B06FB7353F3C}"/>
              </a:ext>
            </a:extLst>
          </p:cNvPr>
          <p:cNvSpPr>
            <a:spLocks noGrp="1"/>
          </p:cNvSpPr>
          <p:nvPr>
            <p:ph type="dt" sz="half" idx="10"/>
          </p:nvPr>
        </p:nvSpPr>
        <p:spPr/>
        <p:txBody>
          <a:bodyPr/>
          <a:lstStyle/>
          <a:p>
            <a:fld id="{73AF918C-415C-4299-9F97-D5FD12D3444D}" type="datetimeFigureOut">
              <a:rPr lang="en-US" smtClean="0"/>
              <a:t>4/16/2025</a:t>
            </a:fld>
            <a:endParaRPr lang="en-US"/>
          </a:p>
        </p:txBody>
      </p:sp>
      <p:sp>
        <p:nvSpPr>
          <p:cNvPr id="6" name="Footer Placeholder 5">
            <a:extLst>
              <a:ext uri="{FF2B5EF4-FFF2-40B4-BE49-F238E27FC236}">
                <a16:creationId xmlns:a16="http://schemas.microsoft.com/office/drawing/2014/main" id="{6ADA3FE6-65E1-4DC4-99AE-599BCD99AF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9B1D4C-F4FB-43F4-AB2F-3942B14FF829}"/>
              </a:ext>
            </a:extLst>
          </p:cNvPr>
          <p:cNvSpPr>
            <a:spLocks noGrp="1"/>
          </p:cNvSpPr>
          <p:nvPr>
            <p:ph type="sldNum" sz="quarter" idx="12"/>
          </p:nvPr>
        </p:nvSpPr>
        <p:spPr/>
        <p:txBody>
          <a:bodyPr/>
          <a:lstStyle/>
          <a:p>
            <a:fld id="{7CAD753B-A9D4-4EC9-8DC5-93D937E40A9C}" type="slidenum">
              <a:rPr lang="en-US" smtClean="0"/>
              <a:t>‹#›</a:t>
            </a:fld>
            <a:endParaRPr lang="en-US"/>
          </a:p>
        </p:txBody>
      </p:sp>
    </p:spTree>
    <p:extLst>
      <p:ext uri="{BB962C8B-B14F-4D97-AF65-F5344CB8AC3E}">
        <p14:creationId xmlns:p14="http://schemas.microsoft.com/office/powerpoint/2010/main" val="467830283"/>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43E17-171A-4921-837F-B002B798CB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3DDF7C6-0A52-4EF9-9116-D69D7F85C9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F1C3AC-AB7E-4FFD-BAFE-E37887D6F3F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505F02-AC00-4E75-BE28-A5F08C7768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8C9C6A-CF2B-47F9-80B8-576852036A6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974442-75AA-4FDA-8B00-38F929BDFDF7}"/>
              </a:ext>
            </a:extLst>
          </p:cNvPr>
          <p:cNvSpPr>
            <a:spLocks noGrp="1"/>
          </p:cNvSpPr>
          <p:nvPr>
            <p:ph type="dt" sz="half" idx="10"/>
          </p:nvPr>
        </p:nvSpPr>
        <p:spPr/>
        <p:txBody>
          <a:bodyPr/>
          <a:lstStyle/>
          <a:p>
            <a:fld id="{73AF918C-415C-4299-9F97-D5FD12D3444D}" type="datetimeFigureOut">
              <a:rPr lang="en-US" smtClean="0"/>
              <a:t>4/16/2025</a:t>
            </a:fld>
            <a:endParaRPr lang="en-US"/>
          </a:p>
        </p:txBody>
      </p:sp>
      <p:sp>
        <p:nvSpPr>
          <p:cNvPr id="8" name="Footer Placeholder 7">
            <a:extLst>
              <a:ext uri="{FF2B5EF4-FFF2-40B4-BE49-F238E27FC236}">
                <a16:creationId xmlns:a16="http://schemas.microsoft.com/office/drawing/2014/main" id="{E0B112F9-7649-4726-98FE-6B30FDB54CE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E9556CE-DAD4-44A5-8F7E-6BD5F461EDDE}"/>
              </a:ext>
            </a:extLst>
          </p:cNvPr>
          <p:cNvSpPr>
            <a:spLocks noGrp="1"/>
          </p:cNvSpPr>
          <p:nvPr>
            <p:ph type="sldNum" sz="quarter" idx="12"/>
          </p:nvPr>
        </p:nvSpPr>
        <p:spPr/>
        <p:txBody>
          <a:bodyPr/>
          <a:lstStyle/>
          <a:p>
            <a:fld id="{7CAD753B-A9D4-4EC9-8DC5-93D937E40A9C}" type="slidenum">
              <a:rPr lang="en-US" smtClean="0"/>
              <a:t>‹#›</a:t>
            </a:fld>
            <a:endParaRPr lang="en-US"/>
          </a:p>
        </p:txBody>
      </p:sp>
    </p:spTree>
    <p:extLst>
      <p:ext uri="{BB962C8B-B14F-4D97-AF65-F5344CB8AC3E}">
        <p14:creationId xmlns:p14="http://schemas.microsoft.com/office/powerpoint/2010/main" val="2425122002"/>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64E9D-3143-4ADF-91ED-31FCA4814C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2477072-53A9-44F9-A7AF-7AE4C58FD2CF}"/>
              </a:ext>
            </a:extLst>
          </p:cNvPr>
          <p:cNvSpPr>
            <a:spLocks noGrp="1"/>
          </p:cNvSpPr>
          <p:nvPr>
            <p:ph type="dt" sz="half" idx="10"/>
          </p:nvPr>
        </p:nvSpPr>
        <p:spPr/>
        <p:txBody>
          <a:bodyPr/>
          <a:lstStyle/>
          <a:p>
            <a:fld id="{73AF918C-415C-4299-9F97-D5FD12D3444D}" type="datetimeFigureOut">
              <a:rPr lang="en-US" smtClean="0"/>
              <a:t>4/16/2025</a:t>
            </a:fld>
            <a:endParaRPr lang="en-US"/>
          </a:p>
        </p:txBody>
      </p:sp>
      <p:sp>
        <p:nvSpPr>
          <p:cNvPr id="4" name="Footer Placeholder 3">
            <a:extLst>
              <a:ext uri="{FF2B5EF4-FFF2-40B4-BE49-F238E27FC236}">
                <a16:creationId xmlns:a16="http://schemas.microsoft.com/office/drawing/2014/main" id="{7D5FDBB7-C84A-4E87-8E58-8B8EE8A5AD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99387A0-B2E0-4BE9-95B6-5737A2BC6F14}"/>
              </a:ext>
            </a:extLst>
          </p:cNvPr>
          <p:cNvSpPr>
            <a:spLocks noGrp="1"/>
          </p:cNvSpPr>
          <p:nvPr>
            <p:ph type="sldNum" sz="quarter" idx="12"/>
          </p:nvPr>
        </p:nvSpPr>
        <p:spPr/>
        <p:txBody>
          <a:bodyPr/>
          <a:lstStyle/>
          <a:p>
            <a:fld id="{7CAD753B-A9D4-4EC9-8DC5-93D937E40A9C}" type="slidenum">
              <a:rPr lang="en-US" smtClean="0"/>
              <a:t>‹#›</a:t>
            </a:fld>
            <a:endParaRPr lang="en-US"/>
          </a:p>
        </p:txBody>
      </p:sp>
    </p:spTree>
    <p:extLst>
      <p:ext uri="{BB962C8B-B14F-4D97-AF65-F5344CB8AC3E}">
        <p14:creationId xmlns:p14="http://schemas.microsoft.com/office/powerpoint/2010/main" val="1756147022"/>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CECB1C-A006-436F-8278-8583514CDCF4}"/>
              </a:ext>
            </a:extLst>
          </p:cNvPr>
          <p:cNvSpPr>
            <a:spLocks noGrp="1"/>
          </p:cNvSpPr>
          <p:nvPr>
            <p:ph type="dt" sz="half" idx="10"/>
          </p:nvPr>
        </p:nvSpPr>
        <p:spPr/>
        <p:txBody>
          <a:bodyPr/>
          <a:lstStyle/>
          <a:p>
            <a:fld id="{73AF918C-415C-4299-9F97-D5FD12D3444D}" type="datetimeFigureOut">
              <a:rPr lang="en-US" smtClean="0"/>
              <a:t>4/16/2025</a:t>
            </a:fld>
            <a:endParaRPr lang="en-US"/>
          </a:p>
        </p:txBody>
      </p:sp>
      <p:sp>
        <p:nvSpPr>
          <p:cNvPr id="3" name="Footer Placeholder 2">
            <a:extLst>
              <a:ext uri="{FF2B5EF4-FFF2-40B4-BE49-F238E27FC236}">
                <a16:creationId xmlns:a16="http://schemas.microsoft.com/office/drawing/2014/main" id="{7141B71B-4A29-4790-879A-EF55D69526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79B72B-086E-4108-BB2C-6A06B5CF5F7F}"/>
              </a:ext>
            </a:extLst>
          </p:cNvPr>
          <p:cNvSpPr>
            <a:spLocks noGrp="1"/>
          </p:cNvSpPr>
          <p:nvPr>
            <p:ph type="sldNum" sz="quarter" idx="12"/>
          </p:nvPr>
        </p:nvSpPr>
        <p:spPr/>
        <p:txBody>
          <a:bodyPr/>
          <a:lstStyle/>
          <a:p>
            <a:fld id="{7CAD753B-A9D4-4EC9-8DC5-93D937E40A9C}" type="slidenum">
              <a:rPr lang="en-US" smtClean="0"/>
              <a:t>‹#›</a:t>
            </a:fld>
            <a:endParaRPr lang="en-US"/>
          </a:p>
        </p:txBody>
      </p:sp>
    </p:spTree>
    <p:extLst>
      <p:ext uri="{BB962C8B-B14F-4D97-AF65-F5344CB8AC3E}">
        <p14:creationId xmlns:p14="http://schemas.microsoft.com/office/powerpoint/2010/main" val="459074005"/>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54E88-1621-45AC-9326-520B1E4BA1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0459699-674A-48B4-BF1A-A007A3BC9B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E322A5-9EE7-42D3-9A09-9D095F58E4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BAF5CD-C602-4B32-93AF-B20CBF60983C}"/>
              </a:ext>
            </a:extLst>
          </p:cNvPr>
          <p:cNvSpPr>
            <a:spLocks noGrp="1"/>
          </p:cNvSpPr>
          <p:nvPr>
            <p:ph type="dt" sz="half" idx="10"/>
          </p:nvPr>
        </p:nvSpPr>
        <p:spPr/>
        <p:txBody>
          <a:bodyPr/>
          <a:lstStyle/>
          <a:p>
            <a:fld id="{73AF918C-415C-4299-9F97-D5FD12D3444D}" type="datetimeFigureOut">
              <a:rPr lang="en-US" smtClean="0"/>
              <a:t>4/16/2025</a:t>
            </a:fld>
            <a:endParaRPr lang="en-US"/>
          </a:p>
        </p:txBody>
      </p:sp>
      <p:sp>
        <p:nvSpPr>
          <p:cNvPr id="6" name="Footer Placeholder 5">
            <a:extLst>
              <a:ext uri="{FF2B5EF4-FFF2-40B4-BE49-F238E27FC236}">
                <a16:creationId xmlns:a16="http://schemas.microsoft.com/office/drawing/2014/main" id="{4FCDB590-7050-4477-B834-B10DAB052B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73B764-48A0-4DFB-BEE5-48A5A756A472}"/>
              </a:ext>
            </a:extLst>
          </p:cNvPr>
          <p:cNvSpPr>
            <a:spLocks noGrp="1"/>
          </p:cNvSpPr>
          <p:nvPr>
            <p:ph type="sldNum" sz="quarter" idx="12"/>
          </p:nvPr>
        </p:nvSpPr>
        <p:spPr/>
        <p:txBody>
          <a:bodyPr/>
          <a:lstStyle/>
          <a:p>
            <a:fld id="{7CAD753B-A9D4-4EC9-8DC5-93D937E40A9C}" type="slidenum">
              <a:rPr lang="en-US" smtClean="0"/>
              <a:t>‹#›</a:t>
            </a:fld>
            <a:endParaRPr lang="en-US"/>
          </a:p>
        </p:txBody>
      </p:sp>
    </p:spTree>
    <p:extLst>
      <p:ext uri="{BB962C8B-B14F-4D97-AF65-F5344CB8AC3E}">
        <p14:creationId xmlns:p14="http://schemas.microsoft.com/office/powerpoint/2010/main" val="4135870777"/>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35000"/>
            <a:lum/>
          </a:blip>
          <a:srcRect/>
          <a:stretch>
            <a:fillRect t="-13000" b="-13000"/>
          </a:stretch>
        </a:blipFill>
        <a:effectLst/>
      </p:bgPr>
    </p:bg>
    <p:spTree>
      <p:nvGrpSpPr>
        <p:cNvPr id="1" name=""/>
        <p:cNvGrpSpPr/>
        <p:nvPr/>
      </p:nvGrpSpPr>
      <p:grpSpPr>
        <a:xfrm>
          <a:off x="0" y="0"/>
          <a:ext cx="0" cy="0"/>
          <a:chOff x="0" y="0"/>
          <a:chExt cx="0" cy="0"/>
        </a:xfrm>
      </p:grpSpPr>
      <p:sp>
        <p:nvSpPr>
          <p:cNvPr id="13" name="9Slide.vn - 2019">
            <a:extLst>
              <a:ext uri="{FF2B5EF4-FFF2-40B4-BE49-F238E27FC236}">
                <a16:creationId xmlns:a16="http://schemas.microsoft.com/office/drawing/2014/main" id="{32236BA1-DABD-49D8-8F84-13FB1CBB180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ECCF764-E5F8-4985-8CA5-6B44000F3A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0621B5-79FC-4B38-86F6-37FFD3F288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B4906C-6B6D-457A-9B0D-D0E3FF697B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AF918C-415C-4299-9F97-D5FD12D3444D}" type="datetimeFigureOut">
              <a:rPr lang="en-US" smtClean="0"/>
              <a:t>4/16/2025</a:t>
            </a:fld>
            <a:endParaRPr lang="en-US"/>
          </a:p>
        </p:txBody>
      </p:sp>
      <p:sp>
        <p:nvSpPr>
          <p:cNvPr id="5" name="Footer Placeholder 4">
            <a:extLst>
              <a:ext uri="{FF2B5EF4-FFF2-40B4-BE49-F238E27FC236}">
                <a16:creationId xmlns:a16="http://schemas.microsoft.com/office/drawing/2014/main" id="{0E6B0A12-9D9C-4C2E-BD38-CA115F9EC4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69EC5B7-FBD3-4184-A73A-C0916646E5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AD753B-A9D4-4EC9-8DC5-93D937E40A9C}" type="slidenum">
              <a:rPr lang="en-US" smtClean="0"/>
              <a:t>‹#›</a:t>
            </a:fld>
            <a:endParaRPr lang="en-US"/>
          </a:p>
        </p:txBody>
      </p:sp>
      <p:pic>
        <p:nvPicPr>
          <p:cNvPr id="7" name="Picture 6">
            <a:extLst>
              <a:ext uri="{FF2B5EF4-FFF2-40B4-BE49-F238E27FC236}">
                <a16:creationId xmlns:a16="http://schemas.microsoft.com/office/drawing/2014/main" id="{7E41046C-0EA5-431E-B783-D8D8DEBC86D2}"/>
              </a:ext>
            </a:extLst>
          </p:cNvPr>
          <p:cNvPicPr>
            <a:picLocks noChangeAspect="1"/>
          </p:cNvPicPr>
          <p:nvPr userDrawn="1"/>
        </p:nvPicPr>
        <p:blipFill>
          <a:blip r:embed="rId15"/>
          <a:stretch>
            <a:fillRect/>
          </a:stretch>
        </p:blipFill>
        <p:spPr>
          <a:xfrm>
            <a:off x="-11683019" y="2999195"/>
            <a:ext cx="810838" cy="859611"/>
          </a:xfrm>
          <a:prstGeom prst="rect">
            <a:avLst/>
          </a:prstGeom>
        </p:spPr>
      </p:pic>
      <p:pic>
        <p:nvPicPr>
          <p:cNvPr id="8" name="Picture 7">
            <a:extLst>
              <a:ext uri="{FF2B5EF4-FFF2-40B4-BE49-F238E27FC236}">
                <a16:creationId xmlns:a16="http://schemas.microsoft.com/office/drawing/2014/main" id="{C1818B08-3E26-4350-9848-7C5951A8E15F}"/>
              </a:ext>
            </a:extLst>
          </p:cNvPr>
          <p:cNvPicPr>
            <a:picLocks noChangeAspect="1"/>
          </p:cNvPicPr>
          <p:nvPr userDrawn="1"/>
        </p:nvPicPr>
        <p:blipFill>
          <a:blip r:embed="rId15"/>
          <a:stretch>
            <a:fillRect/>
          </a:stretch>
        </p:blipFill>
        <p:spPr>
          <a:xfrm>
            <a:off x="5690581" y="13534721"/>
            <a:ext cx="810838" cy="859611"/>
          </a:xfrm>
          <a:prstGeom prst="rect">
            <a:avLst/>
          </a:prstGeom>
        </p:spPr>
      </p:pic>
      <p:pic>
        <p:nvPicPr>
          <p:cNvPr id="9" name="Picture 8">
            <a:extLst>
              <a:ext uri="{FF2B5EF4-FFF2-40B4-BE49-F238E27FC236}">
                <a16:creationId xmlns:a16="http://schemas.microsoft.com/office/drawing/2014/main" id="{BBF47B7B-BCA2-4E31-A253-420F3D349FA2}"/>
              </a:ext>
            </a:extLst>
          </p:cNvPr>
          <p:cNvPicPr>
            <a:picLocks noChangeAspect="1"/>
          </p:cNvPicPr>
          <p:nvPr userDrawn="1"/>
        </p:nvPicPr>
        <p:blipFill>
          <a:blip r:embed="rId15"/>
          <a:stretch>
            <a:fillRect/>
          </a:stretch>
        </p:blipFill>
        <p:spPr>
          <a:xfrm>
            <a:off x="23064181" y="2999195"/>
            <a:ext cx="810838" cy="859611"/>
          </a:xfrm>
          <a:prstGeom prst="rect">
            <a:avLst/>
          </a:prstGeom>
        </p:spPr>
      </p:pic>
      <p:pic>
        <p:nvPicPr>
          <p:cNvPr id="10" name="Picture 9">
            <a:extLst>
              <a:ext uri="{FF2B5EF4-FFF2-40B4-BE49-F238E27FC236}">
                <a16:creationId xmlns:a16="http://schemas.microsoft.com/office/drawing/2014/main" id="{F74560EF-B19B-44B9-9E2F-7962B55870FC}"/>
              </a:ext>
            </a:extLst>
          </p:cNvPr>
          <p:cNvPicPr>
            <a:picLocks noChangeAspect="1"/>
          </p:cNvPicPr>
          <p:nvPr userDrawn="1"/>
        </p:nvPicPr>
        <p:blipFill>
          <a:blip r:embed="rId15"/>
          <a:stretch>
            <a:fillRect/>
          </a:stretch>
        </p:blipFill>
        <p:spPr>
          <a:xfrm>
            <a:off x="5690581" y="-7536333"/>
            <a:ext cx="810838" cy="859611"/>
          </a:xfrm>
          <a:prstGeom prst="rect">
            <a:avLst/>
          </a:prstGeom>
        </p:spPr>
      </p:pic>
    </p:spTree>
    <p:extLst>
      <p:ext uri="{BB962C8B-B14F-4D97-AF65-F5344CB8AC3E}">
        <p14:creationId xmlns:p14="http://schemas.microsoft.com/office/powerpoint/2010/main" val="13085148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0C8828D8-E465-7203-C960-FBE930C66C73}"/>
              </a:ext>
            </a:extLst>
          </p:cNvPr>
          <p:cNvSpPr/>
          <p:nvPr/>
        </p:nvSpPr>
        <p:spPr>
          <a:xfrm>
            <a:off x="2011680" y="304800"/>
            <a:ext cx="2087880" cy="1036320"/>
          </a:xfrm>
          <a:prstGeom prst="ellipse">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1D5BEAA3-B304-A781-1548-14D1F8BD3E9D}"/>
              </a:ext>
            </a:extLst>
          </p:cNvPr>
          <p:cNvSpPr/>
          <p:nvPr/>
        </p:nvSpPr>
        <p:spPr>
          <a:xfrm>
            <a:off x="4739640" y="426720"/>
            <a:ext cx="3246120" cy="1371600"/>
          </a:xfrm>
          <a:prstGeom prst="ellipse">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20CABCD-3823-B908-BA42-D5980D29AD73}"/>
              </a:ext>
            </a:extLst>
          </p:cNvPr>
          <p:cNvSpPr/>
          <p:nvPr/>
        </p:nvSpPr>
        <p:spPr>
          <a:xfrm>
            <a:off x="4739640" y="365760"/>
            <a:ext cx="3246120" cy="79248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F826605-1A0C-1D73-A17F-1E6F57551558}"/>
              </a:ext>
            </a:extLst>
          </p:cNvPr>
          <p:cNvSpPr/>
          <p:nvPr/>
        </p:nvSpPr>
        <p:spPr>
          <a:xfrm>
            <a:off x="2103120" y="365760"/>
            <a:ext cx="1996440" cy="4572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1C275087-FDCF-1539-A1B7-E2E4A954326F}"/>
              </a:ext>
            </a:extLst>
          </p:cNvPr>
          <p:cNvSpPr/>
          <p:nvPr/>
        </p:nvSpPr>
        <p:spPr>
          <a:xfrm rot="15753820">
            <a:off x="3468226" y="159800"/>
            <a:ext cx="502920" cy="624840"/>
          </a:xfrm>
          <a:prstGeom prst="rightArrow">
            <a:avLst>
              <a:gd name="adj1" fmla="val 50000"/>
              <a:gd name="adj2" fmla="val 77273"/>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24DA4AB-6BB1-91E0-046E-B4EFE5A934F4}"/>
              </a:ext>
            </a:extLst>
          </p:cNvPr>
          <p:cNvSpPr/>
          <p:nvPr/>
        </p:nvSpPr>
        <p:spPr>
          <a:xfrm>
            <a:off x="3301148" y="3276600"/>
            <a:ext cx="6263640" cy="79248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C7562D5-A066-A477-5582-D86C7B36B25B}"/>
              </a:ext>
            </a:extLst>
          </p:cNvPr>
          <p:cNvSpPr/>
          <p:nvPr/>
        </p:nvSpPr>
        <p:spPr>
          <a:xfrm>
            <a:off x="1402080" y="3002280"/>
            <a:ext cx="1219200" cy="1341120"/>
          </a:xfrm>
          <a:prstGeom prst="ellipse">
            <a:avLst/>
          </a:prstGeom>
          <a:solidFill>
            <a:srgbClr val="00A650"/>
          </a:solidFill>
          <a:ln>
            <a:solidFill>
              <a:srgbClr val="00A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5A1E68E1-7E2C-645C-2E37-E7FDBACF735E}"/>
              </a:ext>
            </a:extLst>
          </p:cNvPr>
          <p:cNvPicPr>
            <a:picLocks noChangeAspect="1"/>
          </p:cNvPicPr>
          <p:nvPr/>
        </p:nvPicPr>
        <p:blipFill>
          <a:blip r:embed="rId2"/>
          <a:stretch>
            <a:fillRect/>
          </a:stretch>
        </p:blipFill>
        <p:spPr>
          <a:xfrm>
            <a:off x="0" y="-23461"/>
            <a:ext cx="12192000" cy="6879880"/>
          </a:xfrm>
          <a:prstGeom prst="rect">
            <a:avLst/>
          </a:prstGeom>
        </p:spPr>
      </p:pic>
      <p:sp>
        <p:nvSpPr>
          <p:cNvPr id="9" name="矩形 7">
            <a:extLst>
              <a:ext uri="{FF2B5EF4-FFF2-40B4-BE49-F238E27FC236}">
                <a16:creationId xmlns:a16="http://schemas.microsoft.com/office/drawing/2014/main" id="{6B6316EF-337C-4624-FB95-DC3A1B9A9FF6}"/>
              </a:ext>
            </a:extLst>
          </p:cNvPr>
          <p:cNvSpPr/>
          <p:nvPr/>
        </p:nvSpPr>
        <p:spPr>
          <a:xfrm>
            <a:off x="1860463" y="2994623"/>
            <a:ext cx="8655297" cy="1323439"/>
          </a:xfrm>
          <a:prstGeom prst="rect">
            <a:avLst/>
          </a:prstGeom>
        </p:spPr>
        <p:txBody>
          <a:bodyPr wrap="square">
            <a:spAutoFit/>
            <a:scene3d>
              <a:camera prst="orthographicFront"/>
              <a:lightRig rig="threePt" dir="t"/>
            </a:scene3d>
            <a:sp3d contourW="12700"/>
          </a:bodyPr>
          <a:lstStyle/>
          <a:p>
            <a:pPr algn="ctr"/>
            <a:r>
              <a:rPr lang="en-US" altLang="zh-CN" sz="8000" b="1" dirty="0">
                <a:ln w="15875">
                  <a:noFill/>
                </a:ln>
                <a:solidFill>
                  <a:srgbClr val="FF0000"/>
                </a:solidFill>
                <a:effectLst>
                  <a:glow rad="228600">
                    <a:schemeClr val="bg1">
                      <a:alpha val="40000"/>
                    </a:schemeClr>
                  </a:glow>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TIẾNG VIỆT 1</a:t>
            </a:r>
          </a:p>
        </p:txBody>
      </p:sp>
    </p:spTree>
    <p:extLst>
      <p:ext uri="{BB962C8B-B14F-4D97-AF65-F5344CB8AC3E}">
        <p14:creationId xmlns:p14="http://schemas.microsoft.com/office/powerpoint/2010/main" val="126447702"/>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D3B9090-C968-414C-A589-C890CAF1632A}"/>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0" y="334347"/>
            <a:ext cx="12192000" cy="6189306"/>
          </a:xfrm>
          <a:prstGeom prst="rect">
            <a:avLst/>
          </a:prstGeom>
          <a:ln>
            <a:noFill/>
          </a:ln>
          <a:effectLst>
            <a:softEdge rad="112500"/>
          </a:effectLst>
        </p:spPr>
      </p:pic>
      <p:sp>
        <p:nvSpPr>
          <p:cNvPr id="2" name="1">
            <a:extLst>
              <a:ext uri="{FF2B5EF4-FFF2-40B4-BE49-F238E27FC236}">
                <a16:creationId xmlns:a16="http://schemas.microsoft.com/office/drawing/2014/main" id="{1E51AA76-D3AE-49E8-9922-3ECE0EE39C18}"/>
              </a:ext>
            </a:extLst>
          </p:cNvPr>
          <p:cNvSpPr/>
          <p:nvPr/>
        </p:nvSpPr>
        <p:spPr>
          <a:xfrm>
            <a:off x="0" y="372070"/>
            <a:ext cx="12192000" cy="6207002"/>
          </a:xfrm>
          <a:prstGeom prst="rect">
            <a:avLst/>
          </a:prstGeom>
          <a:solidFill>
            <a:schemeClr val="bg1">
              <a:alpha val="87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55AD8543-9F8F-4276-9B81-62C5FE12A420}"/>
              </a:ext>
            </a:extLst>
          </p:cNvPr>
          <p:cNvSpPr/>
          <p:nvPr/>
        </p:nvSpPr>
        <p:spPr>
          <a:xfrm>
            <a:off x="128690" y="1248537"/>
            <a:ext cx="11923501" cy="5509200"/>
          </a:xfrm>
          <a:prstGeom prst="rect">
            <a:avLst/>
          </a:prstGeom>
        </p:spPr>
        <p:txBody>
          <a:bodyPr wrap="square">
            <a:spAutoFit/>
          </a:bodyPr>
          <a:lstStyle/>
          <a:p>
            <a:pPr indent="461963" algn="just"/>
            <a:r>
              <a:rPr lang="vi-VN" sz="3200" dirty="0">
                <a:latin typeface="Arial-Rounded" panose="020B0500000000000000" pitchFamily="34" charset="0"/>
                <a:ea typeface="Arial-Rounded" panose="020B0500000000000000" pitchFamily="34" charset="0"/>
                <a:cs typeface="Arial-Rounded" panose="020B0500000000000000" pitchFamily="34" charset="0"/>
              </a:rPr>
              <a:t>Trời nổi gió to. Cây liễu không ngừng lắc lư. Thấy vậy, Nam rất lo cây liễu sẽ bị gãy. Nam hỏi mẹ:</a:t>
            </a:r>
          </a:p>
          <a:p>
            <a:pPr indent="461963" algn="just"/>
            <a:r>
              <a:rPr lang="vi-VN" sz="3200" dirty="0">
                <a:latin typeface="Arial-Rounded" panose="020B0500000000000000" pitchFamily="34" charset="0"/>
                <a:ea typeface="Arial-Rounded" panose="020B0500000000000000" pitchFamily="34" charset="0"/>
                <a:cs typeface="Arial-Rounded" panose="020B0500000000000000" pitchFamily="34" charset="0"/>
              </a:rPr>
              <a:t>- Mẹ ơi, cây liễu mềm yếu thế, </a:t>
            </a:r>
            <a:r>
              <a:rPr lang="en-US" sz="3200" dirty="0" err="1">
                <a:latin typeface="Arial-Rounded" panose="020B0500000000000000" pitchFamily="34" charset="0"/>
                <a:ea typeface="Arial-Rounded" panose="020B0500000000000000" pitchFamily="34" charset="0"/>
                <a:cs typeface="Arial-Rounded" panose="020B0500000000000000" pitchFamily="34" charset="0"/>
              </a:rPr>
              <a:t>liệu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có bị gió làm gãy không ạ?</a:t>
            </a:r>
          </a:p>
          <a:p>
            <a:pPr indent="461963" algn="just"/>
            <a:r>
              <a:rPr lang="vi-VN" sz="3200" dirty="0">
                <a:latin typeface="Arial-Rounded" panose="020B0500000000000000" pitchFamily="34" charset="0"/>
                <a:ea typeface="Arial-Rounded" panose="020B0500000000000000" pitchFamily="34" charset="0"/>
                <a:cs typeface="Arial-Rounded" panose="020B0500000000000000" pitchFamily="34" charset="0"/>
              </a:rPr>
              <a:t>Mẹ mỉm cười đáp:</a:t>
            </a:r>
          </a:p>
          <a:p>
            <a:pPr indent="461963" algn="just"/>
            <a:r>
              <a:rPr lang="vi-VN" sz="3200" dirty="0">
                <a:latin typeface="Arial-Rounded" panose="020B0500000000000000" pitchFamily="34" charset="0"/>
                <a:ea typeface="Arial-Rounded" panose="020B0500000000000000" pitchFamily="34" charset="0"/>
                <a:cs typeface="Arial-Rounded" panose="020B0500000000000000" pitchFamily="34" charset="0"/>
              </a:rPr>
              <a:t>- Con yên tâm, cây liễu sẽ không sao đâu!</a:t>
            </a:r>
          </a:p>
          <a:p>
            <a:pPr indent="461963" algn="just"/>
            <a:r>
              <a:rPr lang="vi-VN" sz="3200" dirty="0">
                <a:latin typeface="Arial-Rounded" panose="020B0500000000000000" pitchFamily="34" charset="0"/>
                <a:ea typeface="Arial-Rounded" panose="020B0500000000000000" pitchFamily="34" charset="0"/>
                <a:cs typeface="Arial-Rounded" panose="020B0500000000000000" pitchFamily="34" charset="0"/>
              </a:rPr>
              <a:t>Mẹ giải thích thêm:</a:t>
            </a:r>
          </a:p>
          <a:p>
            <a:pPr indent="461963" algn="just"/>
            <a:r>
              <a:rPr lang="vi-VN" sz="3200" dirty="0">
                <a:latin typeface="Arial-Rounded" panose="020B0500000000000000" pitchFamily="34" charset="0"/>
                <a:ea typeface="Arial-Rounded" panose="020B0500000000000000" pitchFamily="34" charset="0"/>
                <a:cs typeface="Arial-Rounded" panose="020B0500000000000000" pitchFamily="34" charset="0"/>
              </a:rPr>
              <a:t>- Thân cây liễu tuy không to nhưng dẻo dai. Cành liễu mềm mại</a:t>
            </a:r>
            <a:r>
              <a:rPr lang="en-US" sz="3200" dirty="0">
                <a:latin typeface="Arial-Rounded" panose="020B0500000000000000" pitchFamily="34" charset="0"/>
                <a:ea typeface="Arial-Rounded" panose="020B0500000000000000" pitchFamily="34" charset="0"/>
                <a:cs typeface="Arial-Rounded" panose="020B0500000000000000" pitchFamily="34" charset="0"/>
              </a:rPr>
              <a:t>,</a:t>
            </a:r>
            <a:r>
              <a:rPr lang="vi-VN" sz="3200" dirty="0">
                <a:latin typeface="Arial-Rounded" panose="020B0500000000000000" pitchFamily="34" charset="0"/>
                <a:ea typeface="Arial-Rounded" panose="020B0500000000000000" pitchFamily="34" charset="0"/>
                <a:cs typeface="Arial-Rounded" panose="020B0500000000000000" pitchFamily="34" charset="0"/>
              </a:rPr>
              <a:t> có thể chuyển động theo chiều gió. Vì vậy, cây không dễ bị gãy. Liễu còn là loài cây dễ trồng. Chỉ cần cắm cành xuống đất, nó có thể nhanh chóng mọc lên cây non.</a:t>
            </a:r>
          </a:p>
          <a:p>
            <a:r>
              <a:rPr lang="en-US" sz="2800" i="1" dirty="0">
                <a:latin typeface="Arial-Rounded" panose="020B0500000000000000" pitchFamily="34" charset="0"/>
                <a:ea typeface="Arial-Rounded" panose="020B0500000000000000" pitchFamily="34" charset="0"/>
                <a:cs typeface="Arial-Rounded" panose="020B0500000000000000" pitchFamily="34" charset="0"/>
              </a:rPr>
              <a:t>										</a:t>
            </a:r>
            <a:r>
              <a:rPr lang="vi-VN" sz="2800" i="1" dirty="0">
                <a:latin typeface="Arial-Rounded" panose="020B0500000000000000" pitchFamily="34" charset="0"/>
                <a:ea typeface="Arial-Rounded" panose="020B0500000000000000" pitchFamily="34" charset="0"/>
                <a:cs typeface="Arial-Rounded" panose="020B0500000000000000" pitchFamily="34" charset="0"/>
              </a:rPr>
              <a:t>(Hải An)</a:t>
            </a:r>
            <a:endParaRPr lang="vi-VN"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392006D1-E7EF-4103-8D30-5AEB2B53B4DD}"/>
              </a:ext>
            </a:extLst>
          </p:cNvPr>
          <p:cNvSpPr txBox="1"/>
          <p:nvPr/>
        </p:nvSpPr>
        <p:spPr>
          <a:xfrm>
            <a:off x="3023717" y="603834"/>
            <a:ext cx="6144566" cy="707886"/>
          </a:xfrm>
          <a:prstGeom prst="rect">
            <a:avLst/>
          </a:prstGeom>
          <a:noFill/>
        </p:spPr>
        <p:txBody>
          <a:bodyPr wrap="square">
            <a:spAutoFit/>
          </a:bodyPr>
          <a:lstStyle/>
          <a:p>
            <a:pPr algn="ct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Cây</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liễu</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dẻo</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dai</a:t>
            </a:r>
            <a:endPar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467360A8-4377-42D0-8738-B551CA97ADEE}"/>
              </a:ext>
            </a:extLst>
          </p:cNvPr>
          <p:cNvGrpSpPr/>
          <p:nvPr/>
        </p:nvGrpSpPr>
        <p:grpSpPr>
          <a:xfrm>
            <a:off x="139809" y="198518"/>
            <a:ext cx="863972" cy="1015663"/>
            <a:chOff x="426137" y="277174"/>
            <a:chExt cx="863972" cy="1015663"/>
          </a:xfrm>
        </p:grpSpPr>
        <p:sp>
          <p:nvSpPr>
            <p:cNvPr id="6" name="Oval 5">
              <a:extLst>
                <a:ext uri="{FF2B5EF4-FFF2-40B4-BE49-F238E27FC236}">
                  <a16:creationId xmlns:a16="http://schemas.microsoft.com/office/drawing/2014/main" id="{5F0365AB-FC42-48F5-90AB-2258FF6E6DCC}"/>
                </a:ext>
              </a:extLst>
            </p:cNvPr>
            <p:cNvSpPr/>
            <p:nvPr/>
          </p:nvSpPr>
          <p:spPr>
            <a:xfrm>
              <a:off x="426137" y="413003"/>
              <a:ext cx="863972" cy="816586"/>
            </a:xfrm>
            <a:prstGeom prst="ellipse">
              <a:avLst/>
            </a:prstGeom>
            <a:solidFill>
              <a:srgbClr val="00A6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7" name="Rectangle 6">
              <a:extLst>
                <a:ext uri="{FF2B5EF4-FFF2-40B4-BE49-F238E27FC236}">
                  <a16:creationId xmlns:a16="http://schemas.microsoft.com/office/drawing/2014/main" id="{30840238-5162-4E4B-8FF3-4FDA082B0E8B}"/>
                </a:ext>
              </a:extLst>
            </p:cNvPr>
            <p:cNvSpPr/>
            <p:nvPr/>
          </p:nvSpPr>
          <p:spPr>
            <a:xfrm>
              <a:off x="554827" y="27717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2</a:t>
              </a:r>
            </a:p>
          </p:txBody>
        </p:sp>
      </p:grpSp>
      <p:sp>
        <p:nvSpPr>
          <p:cNvPr id="8" name="8">
            <a:extLst>
              <a:ext uri="{FF2B5EF4-FFF2-40B4-BE49-F238E27FC236}">
                <a16:creationId xmlns:a16="http://schemas.microsoft.com/office/drawing/2014/main" id="{4C7EBB1F-6091-4279-84D1-FD57338A4FEF}"/>
              </a:ext>
            </a:extLst>
          </p:cNvPr>
          <p:cNvSpPr/>
          <p:nvPr/>
        </p:nvSpPr>
        <p:spPr>
          <a:xfrm>
            <a:off x="1003781" y="372070"/>
            <a:ext cx="1223741" cy="707886"/>
          </a:xfrm>
          <a:prstGeom prst="rect">
            <a:avLst/>
          </a:prstGeom>
        </p:spPr>
        <p:txBody>
          <a:bodyPr wrap="square">
            <a:spAutoFit/>
          </a:bodyPr>
          <a:lstStyle/>
          <a:p>
            <a:r>
              <a:rPr lang="en-US" altLang="zh-CN" sz="4000" dirty="0">
                <a:solidFill>
                  <a:srgbClr val="F2701F"/>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000" dirty="0">
              <a:solidFill>
                <a:srgbClr val="F2701F"/>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10" name="Picture 9">
            <a:extLst>
              <a:ext uri="{FF2B5EF4-FFF2-40B4-BE49-F238E27FC236}">
                <a16:creationId xmlns:a16="http://schemas.microsoft.com/office/drawing/2014/main" id="{72978989-1A48-4C71-98D5-FEE9AE1572A4}"/>
              </a:ext>
            </a:extLst>
          </p:cNvPr>
          <p:cNvPicPr>
            <a:picLocks noChangeAspect="1"/>
          </p:cNvPicPr>
          <p:nvPr/>
        </p:nvPicPr>
        <p:blipFill rotWithShape="1">
          <a:blip r:embed="rId4"/>
          <a:srcRect l="20762" t="12636" r="18835" b="29239"/>
          <a:stretch/>
        </p:blipFill>
        <p:spPr>
          <a:xfrm>
            <a:off x="149857" y="1268633"/>
            <a:ext cx="504497" cy="549267"/>
          </a:xfrm>
          <a:prstGeom prst="rect">
            <a:avLst/>
          </a:prstGeom>
        </p:spPr>
      </p:pic>
      <p:pic>
        <p:nvPicPr>
          <p:cNvPr id="12" name="Picture 11">
            <a:extLst>
              <a:ext uri="{FF2B5EF4-FFF2-40B4-BE49-F238E27FC236}">
                <a16:creationId xmlns:a16="http://schemas.microsoft.com/office/drawing/2014/main" id="{B4164FFA-4508-483E-95B3-ACE668FF17BE}"/>
              </a:ext>
            </a:extLst>
          </p:cNvPr>
          <p:cNvPicPr>
            <a:picLocks noChangeAspect="1"/>
          </p:cNvPicPr>
          <p:nvPr/>
        </p:nvPicPr>
        <p:blipFill rotWithShape="1">
          <a:blip r:embed="rId5"/>
          <a:srcRect l="19799" t="15984" r="19799" b="25890"/>
          <a:stretch/>
        </p:blipFill>
        <p:spPr>
          <a:xfrm>
            <a:off x="141238" y="2746474"/>
            <a:ext cx="504497" cy="549268"/>
          </a:xfrm>
          <a:prstGeom prst="rect">
            <a:avLst/>
          </a:prstGeom>
        </p:spPr>
      </p:pic>
    </p:spTree>
    <p:extLst>
      <p:ext uri="{BB962C8B-B14F-4D97-AF65-F5344CB8AC3E}">
        <p14:creationId xmlns:p14="http://schemas.microsoft.com/office/powerpoint/2010/main" val="2101883819"/>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80">
                                          <p:stCondLst>
                                            <p:cond delay="0"/>
                                          </p:stCondLst>
                                        </p:cTn>
                                        <p:tgtEl>
                                          <p:spTgt spid="12"/>
                                        </p:tgtEl>
                                      </p:cBhvr>
                                    </p:animEffect>
                                    <p:anim calcmode="lin" valueType="num">
                                      <p:cBhvr>
                                        <p:cTn id="26"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1" dur="26">
                                          <p:stCondLst>
                                            <p:cond delay="650"/>
                                          </p:stCondLst>
                                        </p:cTn>
                                        <p:tgtEl>
                                          <p:spTgt spid="12"/>
                                        </p:tgtEl>
                                      </p:cBhvr>
                                      <p:to x="100000" y="60000"/>
                                    </p:animScale>
                                    <p:animScale>
                                      <p:cBhvr>
                                        <p:cTn id="32" dur="166" decel="50000">
                                          <p:stCondLst>
                                            <p:cond delay="676"/>
                                          </p:stCondLst>
                                        </p:cTn>
                                        <p:tgtEl>
                                          <p:spTgt spid="12"/>
                                        </p:tgtEl>
                                      </p:cBhvr>
                                      <p:to x="100000" y="100000"/>
                                    </p:animScale>
                                    <p:animScale>
                                      <p:cBhvr>
                                        <p:cTn id="33" dur="26">
                                          <p:stCondLst>
                                            <p:cond delay="1312"/>
                                          </p:stCondLst>
                                        </p:cTn>
                                        <p:tgtEl>
                                          <p:spTgt spid="12"/>
                                        </p:tgtEl>
                                      </p:cBhvr>
                                      <p:to x="100000" y="80000"/>
                                    </p:animScale>
                                    <p:animScale>
                                      <p:cBhvr>
                                        <p:cTn id="34" dur="166" decel="50000">
                                          <p:stCondLst>
                                            <p:cond delay="1338"/>
                                          </p:stCondLst>
                                        </p:cTn>
                                        <p:tgtEl>
                                          <p:spTgt spid="12"/>
                                        </p:tgtEl>
                                      </p:cBhvr>
                                      <p:to x="100000" y="100000"/>
                                    </p:animScale>
                                    <p:animScale>
                                      <p:cBhvr>
                                        <p:cTn id="35" dur="26">
                                          <p:stCondLst>
                                            <p:cond delay="1642"/>
                                          </p:stCondLst>
                                        </p:cTn>
                                        <p:tgtEl>
                                          <p:spTgt spid="12"/>
                                        </p:tgtEl>
                                      </p:cBhvr>
                                      <p:to x="100000" y="90000"/>
                                    </p:animScale>
                                    <p:animScale>
                                      <p:cBhvr>
                                        <p:cTn id="36" dur="166" decel="50000">
                                          <p:stCondLst>
                                            <p:cond delay="1668"/>
                                          </p:stCondLst>
                                        </p:cTn>
                                        <p:tgtEl>
                                          <p:spTgt spid="12"/>
                                        </p:tgtEl>
                                      </p:cBhvr>
                                      <p:to x="100000" y="100000"/>
                                    </p:animScale>
                                    <p:animScale>
                                      <p:cBhvr>
                                        <p:cTn id="37" dur="26">
                                          <p:stCondLst>
                                            <p:cond delay="1808"/>
                                          </p:stCondLst>
                                        </p:cTn>
                                        <p:tgtEl>
                                          <p:spTgt spid="12"/>
                                        </p:tgtEl>
                                      </p:cBhvr>
                                      <p:to x="100000" y="95000"/>
                                    </p:animScale>
                                    <p:animScale>
                                      <p:cBhvr>
                                        <p:cTn id="38"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C2E9D4E1-2240-4862-9731-F1BC67C864D7}"/>
              </a:ext>
            </a:extLst>
          </p:cNvPr>
          <p:cNvSpPr/>
          <p:nvPr/>
        </p:nvSpPr>
        <p:spPr>
          <a:xfrm>
            <a:off x="7514419" y="1952682"/>
            <a:ext cx="3768594" cy="576869"/>
          </a:xfrm>
          <a:prstGeom prst="roundRect">
            <a:avLst>
              <a:gd name="adj" fmla="val 50000"/>
            </a:avLst>
          </a:prstGeom>
          <a:blipFill dpi="0" rotWithShape="1">
            <a:blip r:embed="rId2">
              <a:extLst>
                <a:ext uri="{28A0092B-C50C-407E-A947-70E740481C1C}">
                  <a14:useLocalDpi xmlns:a14="http://schemas.microsoft.com/office/drawing/2010/main" val="0"/>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sz="3600" dirty="0" err="1">
                <a:latin typeface="Arial-Rounded" panose="020B0500000000000000" pitchFamily="34" charset="0"/>
                <a:ea typeface="Arial-Rounded" panose="020B0500000000000000" pitchFamily="34" charset="0"/>
                <a:cs typeface="Arial-Rounded" panose="020B0500000000000000" pitchFamily="34" charset="0"/>
                <a:sym typeface="+mn-lt"/>
              </a:rPr>
              <a:t>dẻo</a:t>
            </a:r>
            <a:r>
              <a:rPr lang="en-US" altLang="zh-CN" sz="3600" dirty="0">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600" dirty="0" err="1">
                <a:latin typeface="Arial-Rounded" panose="020B0500000000000000" pitchFamily="34" charset="0"/>
                <a:ea typeface="Arial-Rounded" panose="020B0500000000000000" pitchFamily="34" charset="0"/>
                <a:cs typeface="Arial-Rounded" panose="020B0500000000000000" pitchFamily="34" charset="0"/>
                <a:sym typeface="+mn-lt"/>
              </a:rPr>
              <a:t>dai</a:t>
            </a:r>
            <a:endParaRPr lang="zh-CN" altLang="en-US" sz="3600" dirty="0">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5" name="Oval 4">
            <a:extLst>
              <a:ext uri="{FF2B5EF4-FFF2-40B4-BE49-F238E27FC236}">
                <a16:creationId xmlns:a16="http://schemas.microsoft.com/office/drawing/2014/main" id="{74F190DB-8C5A-4BDD-BB30-4A0A64C97B2D}"/>
              </a:ext>
            </a:extLst>
          </p:cNvPr>
          <p:cNvSpPr/>
          <p:nvPr/>
        </p:nvSpPr>
        <p:spPr>
          <a:xfrm>
            <a:off x="10730295" y="1990782"/>
            <a:ext cx="497757" cy="4977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Autofit/>
          </a:bodyPr>
          <a:lstStyle/>
          <a:p>
            <a:pPr algn="ctr"/>
            <a:r>
              <a:rPr lang="en-US" sz="3600" b="1" dirty="0">
                <a:solidFill>
                  <a:schemeClr val="tx1">
                    <a:lumMod val="75000"/>
                    <a:lumOff val="25000"/>
                  </a:schemeClr>
                </a:solidFill>
                <a:cs typeface="+mn-ea"/>
                <a:sym typeface="+mn-lt"/>
              </a:rPr>
              <a:t>1</a:t>
            </a:r>
            <a:endParaRPr lang="ar-SA" sz="3600" b="1" dirty="0">
              <a:solidFill>
                <a:schemeClr val="tx1">
                  <a:lumMod val="75000"/>
                  <a:lumOff val="25000"/>
                </a:schemeClr>
              </a:solidFill>
              <a:cs typeface="+mn-ea"/>
              <a:sym typeface="+mn-lt"/>
            </a:endParaRPr>
          </a:p>
        </p:txBody>
      </p:sp>
      <p:grpSp>
        <p:nvGrpSpPr>
          <p:cNvPr id="16" name="Group 81">
            <a:extLst>
              <a:ext uri="{FF2B5EF4-FFF2-40B4-BE49-F238E27FC236}">
                <a16:creationId xmlns:a16="http://schemas.microsoft.com/office/drawing/2014/main" id="{94AC1F3E-BC00-4AF1-AA6C-422EFC4B9146}"/>
              </a:ext>
            </a:extLst>
          </p:cNvPr>
          <p:cNvGrpSpPr/>
          <p:nvPr/>
        </p:nvGrpSpPr>
        <p:grpSpPr>
          <a:xfrm flipH="1">
            <a:off x="3973020" y="1514810"/>
            <a:ext cx="2127918" cy="481040"/>
            <a:chOff x="5170018" y="1564582"/>
            <a:chExt cx="2006989" cy="555110"/>
          </a:xfrm>
        </p:grpSpPr>
        <p:cxnSp>
          <p:nvCxnSpPr>
            <p:cNvPr id="17" name="Straight Connector 82">
              <a:extLst>
                <a:ext uri="{FF2B5EF4-FFF2-40B4-BE49-F238E27FC236}">
                  <a16:creationId xmlns:a16="http://schemas.microsoft.com/office/drawing/2014/main" id="{DBEC060F-5A2A-46A8-A09C-AC5F017ACDEB}"/>
                </a:ext>
              </a:extLst>
            </p:cNvPr>
            <p:cNvCxnSpPr/>
            <p:nvPr/>
          </p:nvCxnSpPr>
          <p:spPr>
            <a:xfrm flipV="1">
              <a:off x="5170018" y="1564582"/>
              <a:ext cx="542842" cy="555110"/>
            </a:xfrm>
            <a:prstGeom prst="line">
              <a:avLst/>
            </a:prstGeom>
            <a:ln w="1905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83">
              <a:extLst>
                <a:ext uri="{FF2B5EF4-FFF2-40B4-BE49-F238E27FC236}">
                  <a16:creationId xmlns:a16="http://schemas.microsoft.com/office/drawing/2014/main" id="{5C75603C-52D2-4872-8C50-944BD5CFB467}"/>
                </a:ext>
              </a:extLst>
            </p:cNvPr>
            <p:cNvCxnSpPr/>
            <p:nvPr/>
          </p:nvCxnSpPr>
          <p:spPr>
            <a:xfrm>
              <a:off x="5704923" y="1566961"/>
              <a:ext cx="1472084" cy="0"/>
            </a:xfrm>
            <a:prstGeom prst="line">
              <a:avLst/>
            </a:prstGeom>
            <a:ln w="19050">
              <a:solidFill>
                <a:schemeClr val="tx1">
                  <a:lumMod val="50000"/>
                  <a:lumOff val="50000"/>
                </a:schemeClr>
              </a:solidFill>
              <a:prstDash val="dash"/>
              <a:tailEnd type="oval"/>
            </a:ln>
          </p:spPr>
          <p:style>
            <a:lnRef idx="1">
              <a:schemeClr val="accent1"/>
            </a:lnRef>
            <a:fillRef idx="0">
              <a:schemeClr val="accent1"/>
            </a:fillRef>
            <a:effectRef idx="0">
              <a:schemeClr val="accent1"/>
            </a:effectRef>
            <a:fontRef idx="minor">
              <a:schemeClr val="tx1"/>
            </a:fontRef>
          </p:style>
        </p:cxnSp>
      </p:grpSp>
      <p:grpSp>
        <p:nvGrpSpPr>
          <p:cNvPr id="19" name="26">
            <a:extLst>
              <a:ext uri="{FF2B5EF4-FFF2-40B4-BE49-F238E27FC236}">
                <a16:creationId xmlns:a16="http://schemas.microsoft.com/office/drawing/2014/main" id="{119C3FB5-7F4B-4820-AC40-014A166562CA}"/>
              </a:ext>
            </a:extLst>
          </p:cNvPr>
          <p:cNvGrpSpPr/>
          <p:nvPr/>
        </p:nvGrpSpPr>
        <p:grpSpPr>
          <a:xfrm>
            <a:off x="6366254" y="1035439"/>
            <a:ext cx="2374382" cy="3909558"/>
            <a:chOff x="4531243" y="1645621"/>
            <a:chExt cx="1759638" cy="2897346"/>
          </a:xfrm>
        </p:grpSpPr>
        <p:grpSp>
          <p:nvGrpSpPr>
            <p:cNvPr id="20" name="Group 64">
              <a:extLst>
                <a:ext uri="{FF2B5EF4-FFF2-40B4-BE49-F238E27FC236}">
                  <a16:creationId xmlns:a16="http://schemas.microsoft.com/office/drawing/2014/main" id="{B289A9F3-438C-4713-951F-35B982FF9AFE}"/>
                </a:ext>
              </a:extLst>
            </p:cNvPr>
            <p:cNvGrpSpPr/>
            <p:nvPr/>
          </p:nvGrpSpPr>
          <p:grpSpPr>
            <a:xfrm rot="19891913">
              <a:off x="4531243" y="1645621"/>
              <a:ext cx="1759638" cy="2897346"/>
              <a:chOff x="170364" y="949888"/>
              <a:chExt cx="1945268" cy="3203011"/>
            </a:xfrm>
          </p:grpSpPr>
          <p:sp>
            <p:nvSpPr>
              <p:cNvPr id="22" name="Rectangle 69">
                <a:extLst>
                  <a:ext uri="{FF2B5EF4-FFF2-40B4-BE49-F238E27FC236}">
                    <a16:creationId xmlns:a16="http://schemas.microsoft.com/office/drawing/2014/main" id="{C1FA39B3-2056-432B-97AF-EEF7B7A5D201}"/>
                  </a:ext>
                </a:extLst>
              </p:cNvPr>
              <p:cNvSpPr/>
              <p:nvPr/>
            </p:nvSpPr>
            <p:spPr>
              <a:xfrm>
                <a:off x="975357" y="2854550"/>
                <a:ext cx="335282" cy="132489"/>
              </a:xfrm>
              <a:prstGeom prst="rect">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23" name="Oval 70">
                <a:extLst>
                  <a:ext uri="{FF2B5EF4-FFF2-40B4-BE49-F238E27FC236}">
                    <a16:creationId xmlns:a16="http://schemas.microsoft.com/office/drawing/2014/main" id="{FC4FE44D-72C5-4F5E-98AD-EE6ACBF3DFDC}"/>
                  </a:ext>
                </a:extLst>
              </p:cNvPr>
              <p:cNvSpPr/>
              <p:nvPr/>
            </p:nvSpPr>
            <p:spPr>
              <a:xfrm>
                <a:off x="170364" y="949888"/>
                <a:ext cx="1945268" cy="1945273"/>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24" name="Oval 71">
                <a:extLst>
                  <a:ext uri="{FF2B5EF4-FFF2-40B4-BE49-F238E27FC236}">
                    <a16:creationId xmlns:a16="http://schemas.microsoft.com/office/drawing/2014/main" id="{4B41E64E-3F95-4B00-AF3F-0197E5F383BD}"/>
                  </a:ext>
                </a:extLst>
              </p:cNvPr>
              <p:cNvSpPr/>
              <p:nvPr/>
            </p:nvSpPr>
            <p:spPr>
              <a:xfrm>
                <a:off x="368693" y="1148217"/>
                <a:ext cx="1548613" cy="15486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25" name="Rectangle: Top Corners Rounded 72">
                <a:extLst>
                  <a:ext uri="{FF2B5EF4-FFF2-40B4-BE49-F238E27FC236}">
                    <a16:creationId xmlns:a16="http://schemas.microsoft.com/office/drawing/2014/main" id="{FDD9A67D-807D-45B0-BAB4-6641BC93E6C5}"/>
                  </a:ext>
                </a:extLst>
              </p:cNvPr>
              <p:cNvSpPr/>
              <p:nvPr/>
            </p:nvSpPr>
            <p:spPr>
              <a:xfrm>
                <a:off x="944878" y="2984657"/>
                <a:ext cx="396241" cy="185829"/>
              </a:xfrm>
              <a:prstGeom prst="round2SameRect">
                <a:avLst>
                  <a:gd name="adj1" fmla="val 15385"/>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26" name="Rectangle: Top Corners Rounded 73">
                <a:extLst>
                  <a:ext uri="{FF2B5EF4-FFF2-40B4-BE49-F238E27FC236}">
                    <a16:creationId xmlns:a16="http://schemas.microsoft.com/office/drawing/2014/main" id="{57F2DF08-47F2-4171-9A23-7DEE5C9DD730}"/>
                  </a:ext>
                </a:extLst>
              </p:cNvPr>
              <p:cNvSpPr/>
              <p:nvPr/>
            </p:nvSpPr>
            <p:spPr>
              <a:xfrm flipV="1">
                <a:off x="923924" y="3151246"/>
                <a:ext cx="438151" cy="1001653"/>
              </a:xfrm>
              <a:prstGeom prst="round2SameRect">
                <a:avLst>
                  <a:gd name="adj1" fmla="val 15385"/>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grpSp>
        <p:sp>
          <p:nvSpPr>
            <p:cNvPr id="21" name="Freeform: Shape 40">
              <a:extLst>
                <a:ext uri="{FF2B5EF4-FFF2-40B4-BE49-F238E27FC236}">
                  <a16:creationId xmlns:a16="http://schemas.microsoft.com/office/drawing/2014/main" id="{9C856B6E-FCDB-4F1E-B499-8D3CD73ECDCD}"/>
                </a:ext>
              </a:extLst>
            </p:cNvPr>
            <p:cNvSpPr>
              <a:spLocks/>
            </p:cNvSpPr>
            <p:nvPr/>
          </p:nvSpPr>
          <p:spPr bwMode="auto">
            <a:xfrm>
              <a:off x="4797832" y="2237982"/>
              <a:ext cx="702465" cy="702465"/>
            </a:xfrm>
            <a:custGeom>
              <a:avLst/>
              <a:gdLst>
                <a:gd name="T0" fmla="*/ 223 w 228"/>
                <a:gd name="T1" fmla="*/ 95 h 228"/>
                <a:gd name="T2" fmla="*/ 196 w 228"/>
                <a:gd name="T3" fmla="*/ 90 h 228"/>
                <a:gd name="T4" fmla="*/ 189 w 228"/>
                <a:gd name="T5" fmla="*/ 74 h 228"/>
                <a:gd name="T6" fmla="*/ 205 w 228"/>
                <a:gd name="T7" fmla="*/ 50 h 228"/>
                <a:gd name="T8" fmla="*/ 205 w 228"/>
                <a:gd name="T9" fmla="*/ 43 h 228"/>
                <a:gd name="T10" fmla="*/ 185 w 228"/>
                <a:gd name="T11" fmla="*/ 24 h 228"/>
                <a:gd name="T12" fmla="*/ 178 w 228"/>
                <a:gd name="T13" fmla="*/ 23 h 228"/>
                <a:gd name="T14" fmla="*/ 155 w 228"/>
                <a:gd name="T15" fmla="*/ 39 h 228"/>
                <a:gd name="T16" fmla="*/ 138 w 228"/>
                <a:gd name="T17" fmla="*/ 32 h 228"/>
                <a:gd name="T18" fmla="*/ 133 w 228"/>
                <a:gd name="T19" fmla="*/ 5 h 228"/>
                <a:gd name="T20" fmla="*/ 127 w 228"/>
                <a:gd name="T21" fmla="*/ 0 h 228"/>
                <a:gd name="T22" fmla="*/ 100 w 228"/>
                <a:gd name="T23" fmla="*/ 0 h 228"/>
                <a:gd name="T24" fmla="*/ 94 w 228"/>
                <a:gd name="T25" fmla="*/ 5 h 228"/>
                <a:gd name="T26" fmla="*/ 89 w 228"/>
                <a:gd name="T27" fmla="*/ 32 h 228"/>
                <a:gd name="T28" fmla="*/ 73 w 228"/>
                <a:gd name="T29" fmla="*/ 39 h 228"/>
                <a:gd name="T30" fmla="*/ 50 w 228"/>
                <a:gd name="T31" fmla="*/ 23 h 228"/>
                <a:gd name="T32" fmla="*/ 43 w 228"/>
                <a:gd name="T33" fmla="*/ 24 h 228"/>
                <a:gd name="T34" fmla="*/ 23 w 228"/>
                <a:gd name="T35" fmla="*/ 43 h 228"/>
                <a:gd name="T36" fmla="*/ 23 w 228"/>
                <a:gd name="T37" fmla="*/ 51 h 228"/>
                <a:gd name="T38" fmla="*/ 39 w 228"/>
                <a:gd name="T39" fmla="*/ 74 h 228"/>
                <a:gd name="T40" fmla="*/ 32 w 228"/>
                <a:gd name="T41" fmla="*/ 90 h 228"/>
                <a:gd name="T42" fmla="*/ 5 w 228"/>
                <a:gd name="T43" fmla="*/ 95 h 228"/>
                <a:gd name="T44" fmla="*/ 0 w 228"/>
                <a:gd name="T45" fmla="*/ 100 h 228"/>
                <a:gd name="T46" fmla="*/ 0 w 228"/>
                <a:gd name="T47" fmla="*/ 128 h 228"/>
                <a:gd name="T48" fmla="*/ 5 w 228"/>
                <a:gd name="T49" fmla="*/ 134 h 228"/>
                <a:gd name="T50" fmla="*/ 32 w 228"/>
                <a:gd name="T51" fmla="*/ 139 h 228"/>
                <a:gd name="T52" fmla="*/ 39 w 228"/>
                <a:gd name="T53" fmla="*/ 155 h 228"/>
                <a:gd name="T54" fmla="*/ 23 w 228"/>
                <a:gd name="T55" fmla="*/ 178 h 228"/>
                <a:gd name="T56" fmla="*/ 24 w 228"/>
                <a:gd name="T57" fmla="*/ 185 h 228"/>
                <a:gd name="T58" fmla="*/ 43 w 228"/>
                <a:gd name="T59" fmla="*/ 204 h 228"/>
                <a:gd name="T60" fmla="*/ 51 w 228"/>
                <a:gd name="T61" fmla="*/ 205 h 228"/>
                <a:gd name="T62" fmla="*/ 73 w 228"/>
                <a:gd name="T63" fmla="*/ 189 h 228"/>
                <a:gd name="T64" fmla="*/ 89 w 228"/>
                <a:gd name="T65" fmla="*/ 196 h 228"/>
                <a:gd name="T66" fmla="*/ 94 w 228"/>
                <a:gd name="T67" fmla="*/ 223 h 228"/>
                <a:gd name="T68" fmla="*/ 100 w 228"/>
                <a:gd name="T69" fmla="*/ 228 h 228"/>
                <a:gd name="T70" fmla="*/ 127 w 228"/>
                <a:gd name="T71" fmla="*/ 228 h 228"/>
                <a:gd name="T72" fmla="*/ 133 w 228"/>
                <a:gd name="T73" fmla="*/ 223 h 228"/>
                <a:gd name="T74" fmla="*/ 138 w 228"/>
                <a:gd name="T75" fmla="*/ 196 h 228"/>
                <a:gd name="T76" fmla="*/ 154 w 228"/>
                <a:gd name="T77" fmla="*/ 190 h 228"/>
                <a:gd name="T78" fmla="*/ 177 w 228"/>
                <a:gd name="T79" fmla="*/ 205 h 228"/>
                <a:gd name="T80" fmla="*/ 185 w 228"/>
                <a:gd name="T81" fmla="*/ 205 h 228"/>
                <a:gd name="T82" fmla="*/ 204 w 228"/>
                <a:gd name="T83" fmla="*/ 185 h 228"/>
                <a:gd name="T84" fmla="*/ 205 w 228"/>
                <a:gd name="T85" fmla="*/ 178 h 228"/>
                <a:gd name="T86" fmla="*/ 189 w 228"/>
                <a:gd name="T87" fmla="*/ 155 h 228"/>
                <a:gd name="T88" fmla="*/ 196 w 228"/>
                <a:gd name="T89" fmla="*/ 139 h 228"/>
                <a:gd name="T90" fmla="*/ 223 w 228"/>
                <a:gd name="T91" fmla="*/ 134 h 228"/>
                <a:gd name="T92" fmla="*/ 228 w 228"/>
                <a:gd name="T93" fmla="*/ 128 h 228"/>
                <a:gd name="T94" fmla="*/ 228 w 228"/>
                <a:gd name="T95" fmla="*/ 100 h 228"/>
                <a:gd name="T96" fmla="*/ 223 w 228"/>
                <a:gd name="T97" fmla="*/ 95 h 228"/>
                <a:gd name="T98" fmla="*/ 114 w 228"/>
                <a:gd name="T99" fmla="*/ 149 h 228"/>
                <a:gd name="T100" fmla="*/ 79 w 228"/>
                <a:gd name="T101" fmla="*/ 114 h 228"/>
                <a:gd name="T102" fmla="*/ 114 w 228"/>
                <a:gd name="T103" fmla="*/ 79 h 228"/>
                <a:gd name="T104" fmla="*/ 149 w 228"/>
                <a:gd name="T105" fmla="*/ 114 h 228"/>
                <a:gd name="T106" fmla="*/ 114 w 228"/>
                <a:gd name="T107" fmla="*/ 149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8" h="228">
                  <a:moveTo>
                    <a:pt x="223" y="95"/>
                  </a:moveTo>
                  <a:cubicBezTo>
                    <a:pt x="196" y="90"/>
                    <a:pt x="196" y="90"/>
                    <a:pt x="196" y="90"/>
                  </a:cubicBezTo>
                  <a:cubicBezTo>
                    <a:pt x="194" y="84"/>
                    <a:pt x="192" y="79"/>
                    <a:pt x="189" y="74"/>
                  </a:cubicBezTo>
                  <a:cubicBezTo>
                    <a:pt x="205" y="50"/>
                    <a:pt x="205" y="50"/>
                    <a:pt x="205" y="50"/>
                  </a:cubicBezTo>
                  <a:cubicBezTo>
                    <a:pt x="207" y="48"/>
                    <a:pt x="206" y="45"/>
                    <a:pt x="205" y="43"/>
                  </a:cubicBezTo>
                  <a:cubicBezTo>
                    <a:pt x="185" y="24"/>
                    <a:pt x="185" y="24"/>
                    <a:pt x="185" y="24"/>
                  </a:cubicBezTo>
                  <a:cubicBezTo>
                    <a:pt x="183" y="22"/>
                    <a:pt x="180" y="21"/>
                    <a:pt x="178" y="23"/>
                  </a:cubicBezTo>
                  <a:cubicBezTo>
                    <a:pt x="155" y="39"/>
                    <a:pt x="155" y="39"/>
                    <a:pt x="155" y="39"/>
                  </a:cubicBezTo>
                  <a:cubicBezTo>
                    <a:pt x="149" y="36"/>
                    <a:pt x="144" y="34"/>
                    <a:pt x="138" y="32"/>
                  </a:cubicBezTo>
                  <a:cubicBezTo>
                    <a:pt x="133" y="5"/>
                    <a:pt x="133" y="5"/>
                    <a:pt x="133" y="5"/>
                  </a:cubicBezTo>
                  <a:cubicBezTo>
                    <a:pt x="133" y="2"/>
                    <a:pt x="130" y="0"/>
                    <a:pt x="127" y="0"/>
                  </a:cubicBezTo>
                  <a:cubicBezTo>
                    <a:pt x="100" y="0"/>
                    <a:pt x="100" y="0"/>
                    <a:pt x="100" y="0"/>
                  </a:cubicBezTo>
                  <a:cubicBezTo>
                    <a:pt x="97" y="0"/>
                    <a:pt x="95" y="2"/>
                    <a:pt x="94" y="5"/>
                  </a:cubicBezTo>
                  <a:cubicBezTo>
                    <a:pt x="89" y="32"/>
                    <a:pt x="89" y="32"/>
                    <a:pt x="89" y="32"/>
                  </a:cubicBezTo>
                  <a:cubicBezTo>
                    <a:pt x="83" y="34"/>
                    <a:pt x="78" y="36"/>
                    <a:pt x="73" y="39"/>
                  </a:cubicBezTo>
                  <a:cubicBezTo>
                    <a:pt x="50" y="23"/>
                    <a:pt x="50" y="23"/>
                    <a:pt x="50" y="23"/>
                  </a:cubicBezTo>
                  <a:cubicBezTo>
                    <a:pt x="48" y="22"/>
                    <a:pt x="45" y="22"/>
                    <a:pt x="43" y="24"/>
                  </a:cubicBezTo>
                  <a:cubicBezTo>
                    <a:pt x="23" y="43"/>
                    <a:pt x="23" y="43"/>
                    <a:pt x="23" y="43"/>
                  </a:cubicBezTo>
                  <a:cubicBezTo>
                    <a:pt x="22" y="45"/>
                    <a:pt x="21" y="49"/>
                    <a:pt x="23" y="51"/>
                  </a:cubicBezTo>
                  <a:cubicBezTo>
                    <a:pt x="39" y="74"/>
                    <a:pt x="39" y="74"/>
                    <a:pt x="39" y="74"/>
                  </a:cubicBezTo>
                  <a:cubicBezTo>
                    <a:pt x="36" y="79"/>
                    <a:pt x="34" y="84"/>
                    <a:pt x="32" y="90"/>
                  </a:cubicBezTo>
                  <a:cubicBezTo>
                    <a:pt x="5" y="95"/>
                    <a:pt x="5" y="95"/>
                    <a:pt x="5" y="95"/>
                  </a:cubicBezTo>
                  <a:cubicBezTo>
                    <a:pt x="2" y="95"/>
                    <a:pt x="0" y="98"/>
                    <a:pt x="0" y="100"/>
                  </a:cubicBezTo>
                  <a:cubicBezTo>
                    <a:pt x="0" y="128"/>
                    <a:pt x="0" y="128"/>
                    <a:pt x="0" y="128"/>
                  </a:cubicBezTo>
                  <a:cubicBezTo>
                    <a:pt x="0" y="131"/>
                    <a:pt x="2" y="133"/>
                    <a:pt x="5" y="134"/>
                  </a:cubicBezTo>
                  <a:cubicBezTo>
                    <a:pt x="32" y="139"/>
                    <a:pt x="32" y="139"/>
                    <a:pt x="32" y="139"/>
                  </a:cubicBezTo>
                  <a:cubicBezTo>
                    <a:pt x="34" y="144"/>
                    <a:pt x="36" y="150"/>
                    <a:pt x="39" y="155"/>
                  </a:cubicBezTo>
                  <a:cubicBezTo>
                    <a:pt x="23" y="178"/>
                    <a:pt x="23" y="178"/>
                    <a:pt x="23" y="178"/>
                  </a:cubicBezTo>
                  <a:cubicBezTo>
                    <a:pt x="22" y="180"/>
                    <a:pt x="22" y="183"/>
                    <a:pt x="24" y="185"/>
                  </a:cubicBezTo>
                  <a:cubicBezTo>
                    <a:pt x="43" y="204"/>
                    <a:pt x="43" y="204"/>
                    <a:pt x="43" y="204"/>
                  </a:cubicBezTo>
                  <a:cubicBezTo>
                    <a:pt x="45" y="206"/>
                    <a:pt x="48" y="207"/>
                    <a:pt x="51" y="205"/>
                  </a:cubicBezTo>
                  <a:cubicBezTo>
                    <a:pt x="73" y="189"/>
                    <a:pt x="73" y="189"/>
                    <a:pt x="73" y="189"/>
                  </a:cubicBezTo>
                  <a:cubicBezTo>
                    <a:pt x="78" y="192"/>
                    <a:pt x="84" y="194"/>
                    <a:pt x="89" y="196"/>
                  </a:cubicBezTo>
                  <a:cubicBezTo>
                    <a:pt x="94" y="223"/>
                    <a:pt x="94" y="223"/>
                    <a:pt x="94" y="223"/>
                  </a:cubicBezTo>
                  <a:cubicBezTo>
                    <a:pt x="95" y="226"/>
                    <a:pt x="97" y="228"/>
                    <a:pt x="100" y="228"/>
                  </a:cubicBezTo>
                  <a:cubicBezTo>
                    <a:pt x="127" y="228"/>
                    <a:pt x="127" y="228"/>
                    <a:pt x="127" y="228"/>
                  </a:cubicBezTo>
                  <a:cubicBezTo>
                    <a:pt x="130" y="228"/>
                    <a:pt x="133" y="226"/>
                    <a:pt x="133" y="223"/>
                  </a:cubicBezTo>
                  <a:cubicBezTo>
                    <a:pt x="138" y="196"/>
                    <a:pt x="138" y="196"/>
                    <a:pt x="138" y="196"/>
                  </a:cubicBezTo>
                  <a:cubicBezTo>
                    <a:pt x="144" y="194"/>
                    <a:pt x="149" y="192"/>
                    <a:pt x="154" y="190"/>
                  </a:cubicBezTo>
                  <a:cubicBezTo>
                    <a:pt x="177" y="205"/>
                    <a:pt x="177" y="205"/>
                    <a:pt x="177" y="205"/>
                  </a:cubicBezTo>
                  <a:cubicBezTo>
                    <a:pt x="180" y="207"/>
                    <a:pt x="183" y="207"/>
                    <a:pt x="185" y="205"/>
                  </a:cubicBezTo>
                  <a:cubicBezTo>
                    <a:pt x="204" y="185"/>
                    <a:pt x="204" y="185"/>
                    <a:pt x="204" y="185"/>
                  </a:cubicBezTo>
                  <a:cubicBezTo>
                    <a:pt x="206" y="183"/>
                    <a:pt x="206" y="180"/>
                    <a:pt x="205" y="178"/>
                  </a:cubicBezTo>
                  <a:cubicBezTo>
                    <a:pt x="189" y="155"/>
                    <a:pt x="189" y="155"/>
                    <a:pt x="189" y="155"/>
                  </a:cubicBezTo>
                  <a:cubicBezTo>
                    <a:pt x="192" y="150"/>
                    <a:pt x="194" y="144"/>
                    <a:pt x="196" y="139"/>
                  </a:cubicBezTo>
                  <a:cubicBezTo>
                    <a:pt x="223" y="134"/>
                    <a:pt x="223" y="134"/>
                    <a:pt x="223" y="134"/>
                  </a:cubicBezTo>
                  <a:cubicBezTo>
                    <a:pt x="226" y="133"/>
                    <a:pt x="228" y="131"/>
                    <a:pt x="228" y="128"/>
                  </a:cubicBezTo>
                  <a:cubicBezTo>
                    <a:pt x="228" y="100"/>
                    <a:pt x="228" y="100"/>
                    <a:pt x="228" y="100"/>
                  </a:cubicBezTo>
                  <a:cubicBezTo>
                    <a:pt x="228" y="98"/>
                    <a:pt x="226" y="95"/>
                    <a:pt x="223" y="95"/>
                  </a:cubicBezTo>
                  <a:close/>
                  <a:moveTo>
                    <a:pt x="114" y="149"/>
                  </a:moveTo>
                  <a:cubicBezTo>
                    <a:pt x="95" y="149"/>
                    <a:pt x="79" y="133"/>
                    <a:pt x="79" y="114"/>
                  </a:cubicBezTo>
                  <a:cubicBezTo>
                    <a:pt x="79" y="95"/>
                    <a:pt x="95" y="79"/>
                    <a:pt x="114" y="79"/>
                  </a:cubicBezTo>
                  <a:cubicBezTo>
                    <a:pt x="133" y="79"/>
                    <a:pt x="149" y="95"/>
                    <a:pt x="149" y="114"/>
                  </a:cubicBezTo>
                  <a:cubicBezTo>
                    <a:pt x="149" y="133"/>
                    <a:pt x="133" y="149"/>
                    <a:pt x="114" y="149"/>
                  </a:cubicBezTo>
                  <a:close/>
                </a:path>
              </a:pathLst>
            </a:custGeom>
            <a:solidFill>
              <a:schemeClr val="tx1">
                <a:lumMod val="60000"/>
                <a:lumOff val="40000"/>
              </a:schemeClr>
            </a:solidFill>
            <a:ln>
              <a:noFill/>
            </a:ln>
          </p:spPr>
          <p:txBody>
            <a:bodyPr anchor="ctr"/>
            <a:lstStyle/>
            <a:p>
              <a:pPr algn="ctr"/>
              <a:endParaRPr>
                <a:cs typeface="+mn-ea"/>
                <a:sym typeface="+mn-lt"/>
              </a:endParaRPr>
            </a:p>
          </p:txBody>
        </p:sp>
      </p:grpSp>
      <p:sp>
        <p:nvSpPr>
          <p:cNvPr id="27" name="TextBox 32">
            <a:extLst>
              <a:ext uri="{FF2B5EF4-FFF2-40B4-BE49-F238E27FC236}">
                <a16:creationId xmlns:a16="http://schemas.microsoft.com/office/drawing/2014/main" id="{3226A85F-63D1-4919-861B-0E56BD54BC7E}"/>
              </a:ext>
            </a:extLst>
          </p:cNvPr>
          <p:cNvSpPr txBox="1">
            <a:spLocks/>
          </p:cNvSpPr>
          <p:nvPr/>
        </p:nvSpPr>
        <p:spPr bwMode="auto">
          <a:xfrm>
            <a:off x="390818" y="1545820"/>
            <a:ext cx="5705182" cy="451759"/>
          </a:xfrm>
          <a:prstGeom prst="rect">
            <a:avLst/>
          </a:prstGeom>
          <a:noFill/>
        </p:spPr>
        <p:txBody>
          <a:bodyPr wrap="square" lIns="90000" tIns="46800" rIns="540000" bIns="46800">
            <a:noAutofit/>
          </a:bodyPr>
          <a:lstStyle/>
          <a:p>
            <a:pPr algn="just"/>
            <a:r>
              <a:rPr lang="vi-VN" sz="44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có khả năng chịu đựng trong khoảng thời gian dài</a:t>
            </a:r>
            <a:endParaRPr lang="zh-CN" altLang="en-US" sz="4400" b="0" dirty="0">
              <a:effectLst/>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29" name="Picture 28">
            <a:extLst>
              <a:ext uri="{FF2B5EF4-FFF2-40B4-BE49-F238E27FC236}">
                <a16:creationId xmlns:a16="http://schemas.microsoft.com/office/drawing/2014/main" id="{1F37B5FF-9D45-4251-91F3-DCC784D98F3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390818" y="3769774"/>
            <a:ext cx="5187204" cy="2829043"/>
          </a:xfrm>
          <a:prstGeom prst="rect">
            <a:avLst/>
          </a:prstGeom>
          <a:ln>
            <a:noFill/>
          </a:ln>
          <a:effectLst>
            <a:softEdge rad="112500"/>
          </a:effectLst>
        </p:spPr>
      </p:pic>
    </p:spTree>
    <p:extLst>
      <p:ext uri="{BB962C8B-B14F-4D97-AF65-F5344CB8AC3E}">
        <p14:creationId xmlns:p14="http://schemas.microsoft.com/office/powerpoint/2010/main" val="845480133"/>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right)">
                                      <p:cBhvr>
                                        <p:cTn id="1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C2E9D4E1-2240-4862-9731-F1BC67C864D7}"/>
              </a:ext>
            </a:extLst>
          </p:cNvPr>
          <p:cNvSpPr/>
          <p:nvPr/>
        </p:nvSpPr>
        <p:spPr>
          <a:xfrm>
            <a:off x="7514419" y="1952682"/>
            <a:ext cx="3768594" cy="576869"/>
          </a:xfrm>
          <a:prstGeom prst="roundRect">
            <a:avLst>
              <a:gd name="adj" fmla="val 50000"/>
            </a:avLst>
          </a:prstGeom>
          <a:blipFill dpi="0" rotWithShape="1">
            <a:blip r:embed="rId2">
              <a:extLst>
                <a:ext uri="{28A0092B-C50C-407E-A947-70E740481C1C}">
                  <a14:useLocalDpi xmlns:a14="http://schemas.microsoft.com/office/drawing/2010/main" val="0"/>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sz="3600" dirty="0" err="1">
                <a:latin typeface="Arial-Rounded" panose="020B0500000000000000" pitchFamily="34" charset="0"/>
                <a:ea typeface="Arial-Rounded" panose="020B0500000000000000" pitchFamily="34" charset="0"/>
                <a:cs typeface="Arial-Rounded" panose="020B0500000000000000" pitchFamily="34" charset="0"/>
                <a:sym typeface="+mn-lt"/>
              </a:rPr>
              <a:t>lắc</a:t>
            </a:r>
            <a:r>
              <a:rPr lang="en-US" altLang="zh-CN" sz="3600" dirty="0">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600" dirty="0" err="1">
                <a:latin typeface="Arial-Rounded" panose="020B0500000000000000" pitchFamily="34" charset="0"/>
                <a:ea typeface="Arial-Rounded" panose="020B0500000000000000" pitchFamily="34" charset="0"/>
                <a:cs typeface="Arial-Rounded" panose="020B0500000000000000" pitchFamily="34" charset="0"/>
                <a:sym typeface="+mn-lt"/>
              </a:rPr>
              <a:t>lư</a:t>
            </a:r>
            <a:endParaRPr lang="zh-CN" altLang="en-US" sz="3600" dirty="0">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5" name="Oval 4">
            <a:extLst>
              <a:ext uri="{FF2B5EF4-FFF2-40B4-BE49-F238E27FC236}">
                <a16:creationId xmlns:a16="http://schemas.microsoft.com/office/drawing/2014/main" id="{74F190DB-8C5A-4BDD-BB30-4A0A64C97B2D}"/>
              </a:ext>
            </a:extLst>
          </p:cNvPr>
          <p:cNvSpPr/>
          <p:nvPr/>
        </p:nvSpPr>
        <p:spPr>
          <a:xfrm>
            <a:off x="10730295" y="1990782"/>
            <a:ext cx="497757" cy="4977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Autofit/>
          </a:bodyPr>
          <a:lstStyle/>
          <a:p>
            <a:pPr algn="ctr"/>
            <a:r>
              <a:rPr lang="en-US" sz="3600" b="1" dirty="0">
                <a:solidFill>
                  <a:schemeClr val="tx1">
                    <a:lumMod val="75000"/>
                    <a:lumOff val="25000"/>
                  </a:schemeClr>
                </a:solidFill>
                <a:cs typeface="+mn-ea"/>
                <a:sym typeface="+mn-lt"/>
              </a:rPr>
              <a:t>1</a:t>
            </a:r>
            <a:endParaRPr lang="ar-SA" sz="3600" b="1" dirty="0">
              <a:solidFill>
                <a:schemeClr val="tx1">
                  <a:lumMod val="75000"/>
                  <a:lumOff val="25000"/>
                </a:schemeClr>
              </a:solidFill>
              <a:cs typeface="+mn-ea"/>
              <a:sym typeface="+mn-lt"/>
            </a:endParaRPr>
          </a:p>
        </p:txBody>
      </p:sp>
      <p:grpSp>
        <p:nvGrpSpPr>
          <p:cNvPr id="16" name="Group 81">
            <a:extLst>
              <a:ext uri="{FF2B5EF4-FFF2-40B4-BE49-F238E27FC236}">
                <a16:creationId xmlns:a16="http://schemas.microsoft.com/office/drawing/2014/main" id="{94AC1F3E-BC00-4AF1-AA6C-422EFC4B9146}"/>
              </a:ext>
            </a:extLst>
          </p:cNvPr>
          <p:cNvGrpSpPr/>
          <p:nvPr/>
        </p:nvGrpSpPr>
        <p:grpSpPr>
          <a:xfrm flipH="1">
            <a:off x="3973020" y="1514810"/>
            <a:ext cx="2127918" cy="481040"/>
            <a:chOff x="5170018" y="1564582"/>
            <a:chExt cx="2006989" cy="555110"/>
          </a:xfrm>
        </p:grpSpPr>
        <p:cxnSp>
          <p:nvCxnSpPr>
            <p:cNvPr id="17" name="Straight Connector 82">
              <a:extLst>
                <a:ext uri="{FF2B5EF4-FFF2-40B4-BE49-F238E27FC236}">
                  <a16:creationId xmlns:a16="http://schemas.microsoft.com/office/drawing/2014/main" id="{DBEC060F-5A2A-46A8-A09C-AC5F017ACDEB}"/>
                </a:ext>
              </a:extLst>
            </p:cNvPr>
            <p:cNvCxnSpPr/>
            <p:nvPr/>
          </p:nvCxnSpPr>
          <p:spPr>
            <a:xfrm flipV="1">
              <a:off x="5170018" y="1564582"/>
              <a:ext cx="542842" cy="555110"/>
            </a:xfrm>
            <a:prstGeom prst="line">
              <a:avLst/>
            </a:prstGeom>
            <a:ln w="1905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83">
              <a:extLst>
                <a:ext uri="{FF2B5EF4-FFF2-40B4-BE49-F238E27FC236}">
                  <a16:creationId xmlns:a16="http://schemas.microsoft.com/office/drawing/2014/main" id="{5C75603C-52D2-4872-8C50-944BD5CFB467}"/>
                </a:ext>
              </a:extLst>
            </p:cNvPr>
            <p:cNvCxnSpPr/>
            <p:nvPr/>
          </p:nvCxnSpPr>
          <p:spPr>
            <a:xfrm>
              <a:off x="5704923" y="1566961"/>
              <a:ext cx="1472084" cy="0"/>
            </a:xfrm>
            <a:prstGeom prst="line">
              <a:avLst/>
            </a:prstGeom>
            <a:ln w="19050">
              <a:solidFill>
                <a:schemeClr val="tx1">
                  <a:lumMod val="50000"/>
                  <a:lumOff val="50000"/>
                </a:schemeClr>
              </a:solidFill>
              <a:prstDash val="dash"/>
              <a:tailEnd type="oval"/>
            </a:ln>
          </p:spPr>
          <p:style>
            <a:lnRef idx="1">
              <a:schemeClr val="accent1"/>
            </a:lnRef>
            <a:fillRef idx="0">
              <a:schemeClr val="accent1"/>
            </a:fillRef>
            <a:effectRef idx="0">
              <a:schemeClr val="accent1"/>
            </a:effectRef>
            <a:fontRef idx="minor">
              <a:schemeClr val="tx1"/>
            </a:fontRef>
          </p:style>
        </p:cxnSp>
      </p:grpSp>
      <p:grpSp>
        <p:nvGrpSpPr>
          <p:cNvPr id="19" name="26">
            <a:extLst>
              <a:ext uri="{FF2B5EF4-FFF2-40B4-BE49-F238E27FC236}">
                <a16:creationId xmlns:a16="http://schemas.microsoft.com/office/drawing/2014/main" id="{119C3FB5-7F4B-4820-AC40-014A166562CA}"/>
              </a:ext>
            </a:extLst>
          </p:cNvPr>
          <p:cNvGrpSpPr/>
          <p:nvPr/>
        </p:nvGrpSpPr>
        <p:grpSpPr>
          <a:xfrm>
            <a:off x="6366254" y="1035439"/>
            <a:ext cx="2374382" cy="3909558"/>
            <a:chOff x="4531243" y="1645621"/>
            <a:chExt cx="1759638" cy="2897346"/>
          </a:xfrm>
        </p:grpSpPr>
        <p:grpSp>
          <p:nvGrpSpPr>
            <p:cNvPr id="20" name="Group 64">
              <a:extLst>
                <a:ext uri="{FF2B5EF4-FFF2-40B4-BE49-F238E27FC236}">
                  <a16:creationId xmlns:a16="http://schemas.microsoft.com/office/drawing/2014/main" id="{B289A9F3-438C-4713-951F-35B982FF9AFE}"/>
                </a:ext>
              </a:extLst>
            </p:cNvPr>
            <p:cNvGrpSpPr/>
            <p:nvPr/>
          </p:nvGrpSpPr>
          <p:grpSpPr>
            <a:xfrm rot="19891913">
              <a:off x="4531243" y="1645621"/>
              <a:ext cx="1759638" cy="2897346"/>
              <a:chOff x="170364" y="949888"/>
              <a:chExt cx="1945268" cy="3203011"/>
            </a:xfrm>
          </p:grpSpPr>
          <p:sp>
            <p:nvSpPr>
              <p:cNvPr id="22" name="Rectangle 69">
                <a:extLst>
                  <a:ext uri="{FF2B5EF4-FFF2-40B4-BE49-F238E27FC236}">
                    <a16:creationId xmlns:a16="http://schemas.microsoft.com/office/drawing/2014/main" id="{C1FA39B3-2056-432B-97AF-EEF7B7A5D201}"/>
                  </a:ext>
                </a:extLst>
              </p:cNvPr>
              <p:cNvSpPr/>
              <p:nvPr/>
            </p:nvSpPr>
            <p:spPr>
              <a:xfrm>
                <a:off x="975357" y="2854550"/>
                <a:ext cx="335282" cy="132489"/>
              </a:xfrm>
              <a:prstGeom prst="rect">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23" name="Oval 70">
                <a:extLst>
                  <a:ext uri="{FF2B5EF4-FFF2-40B4-BE49-F238E27FC236}">
                    <a16:creationId xmlns:a16="http://schemas.microsoft.com/office/drawing/2014/main" id="{FC4FE44D-72C5-4F5E-98AD-EE6ACBF3DFDC}"/>
                  </a:ext>
                </a:extLst>
              </p:cNvPr>
              <p:cNvSpPr/>
              <p:nvPr/>
            </p:nvSpPr>
            <p:spPr>
              <a:xfrm>
                <a:off x="170364" y="949888"/>
                <a:ext cx="1945268" cy="1945273"/>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24" name="Oval 71">
                <a:extLst>
                  <a:ext uri="{FF2B5EF4-FFF2-40B4-BE49-F238E27FC236}">
                    <a16:creationId xmlns:a16="http://schemas.microsoft.com/office/drawing/2014/main" id="{4B41E64E-3F95-4B00-AF3F-0197E5F383BD}"/>
                  </a:ext>
                </a:extLst>
              </p:cNvPr>
              <p:cNvSpPr/>
              <p:nvPr/>
            </p:nvSpPr>
            <p:spPr>
              <a:xfrm>
                <a:off x="368693" y="1148217"/>
                <a:ext cx="1548613" cy="15486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25" name="Rectangle: Top Corners Rounded 72">
                <a:extLst>
                  <a:ext uri="{FF2B5EF4-FFF2-40B4-BE49-F238E27FC236}">
                    <a16:creationId xmlns:a16="http://schemas.microsoft.com/office/drawing/2014/main" id="{FDD9A67D-807D-45B0-BAB4-6641BC93E6C5}"/>
                  </a:ext>
                </a:extLst>
              </p:cNvPr>
              <p:cNvSpPr/>
              <p:nvPr/>
            </p:nvSpPr>
            <p:spPr>
              <a:xfrm>
                <a:off x="944878" y="2984657"/>
                <a:ext cx="396241" cy="185829"/>
              </a:xfrm>
              <a:prstGeom prst="round2SameRect">
                <a:avLst>
                  <a:gd name="adj1" fmla="val 15385"/>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26" name="Rectangle: Top Corners Rounded 73">
                <a:extLst>
                  <a:ext uri="{FF2B5EF4-FFF2-40B4-BE49-F238E27FC236}">
                    <a16:creationId xmlns:a16="http://schemas.microsoft.com/office/drawing/2014/main" id="{57F2DF08-47F2-4171-9A23-7DEE5C9DD730}"/>
                  </a:ext>
                </a:extLst>
              </p:cNvPr>
              <p:cNvSpPr/>
              <p:nvPr/>
            </p:nvSpPr>
            <p:spPr>
              <a:xfrm flipV="1">
                <a:off x="923924" y="3151246"/>
                <a:ext cx="438151" cy="1001653"/>
              </a:xfrm>
              <a:prstGeom prst="round2SameRect">
                <a:avLst>
                  <a:gd name="adj1" fmla="val 15385"/>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grpSp>
        <p:sp>
          <p:nvSpPr>
            <p:cNvPr id="21" name="Freeform: Shape 40">
              <a:extLst>
                <a:ext uri="{FF2B5EF4-FFF2-40B4-BE49-F238E27FC236}">
                  <a16:creationId xmlns:a16="http://schemas.microsoft.com/office/drawing/2014/main" id="{9C856B6E-FCDB-4F1E-B499-8D3CD73ECDCD}"/>
                </a:ext>
              </a:extLst>
            </p:cNvPr>
            <p:cNvSpPr>
              <a:spLocks/>
            </p:cNvSpPr>
            <p:nvPr/>
          </p:nvSpPr>
          <p:spPr bwMode="auto">
            <a:xfrm>
              <a:off x="4797832" y="2237982"/>
              <a:ext cx="702465" cy="702465"/>
            </a:xfrm>
            <a:custGeom>
              <a:avLst/>
              <a:gdLst>
                <a:gd name="T0" fmla="*/ 223 w 228"/>
                <a:gd name="T1" fmla="*/ 95 h 228"/>
                <a:gd name="T2" fmla="*/ 196 w 228"/>
                <a:gd name="T3" fmla="*/ 90 h 228"/>
                <a:gd name="T4" fmla="*/ 189 w 228"/>
                <a:gd name="T5" fmla="*/ 74 h 228"/>
                <a:gd name="T6" fmla="*/ 205 w 228"/>
                <a:gd name="T7" fmla="*/ 50 h 228"/>
                <a:gd name="T8" fmla="*/ 205 w 228"/>
                <a:gd name="T9" fmla="*/ 43 h 228"/>
                <a:gd name="T10" fmla="*/ 185 w 228"/>
                <a:gd name="T11" fmla="*/ 24 h 228"/>
                <a:gd name="T12" fmla="*/ 178 w 228"/>
                <a:gd name="T13" fmla="*/ 23 h 228"/>
                <a:gd name="T14" fmla="*/ 155 w 228"/>
                <a:gd name="T15" fmla="*/ 39 h 228"/>
                <a:gd name="T16" fmla="*/ 138 w 228"/>
                <a:gd name="T17" fmla="*/ 32 h 228"/>
                <a:gd name="T18" fmla="*/ 133 w 228"/>
                <a:gd name="T19" fmla="*/ 5 h 228"/>
                <a:gd name="T20" fmla="*/ 127 w 228"/>
                <a:gd name="T21" fmla="*/ 0 h 228"/>
                <a:gd name="T22" fmla="*/ 100 w 228"/>
                <a:gd name="T23" fmla="*/ 0 h 228"/>
                <a:gd name="T24" fmla="*/ 94 w 228"/>
                <a:gd name="T25" fmla="*/ 5 h 228"/>
                <a:gd name="T26" fmla="*/ 89 w 228"/>
                <a:gd name="T27" fmla="*/ 32 h 228"/>
                <a:gd name="T28" fmla="*/ 73 w 228"/>
                <a:gd name="T29" fmla="*/ 39 h 228"/>
                <a:gd name="T30" fmla="*/ 50 w 228"/>
                <a:gd name="T31" fmla="*/ 23 h 228"/>
                <a:gd name="T32" fmla="*/ 43 w 228"/>
                <a:gd name="T33" fmla="*/ 24 h 228"/>
                <a:gd name="T34" fmla="*/ 23 w 228"/>
                <a:gd name="T35" fmla="*/ 43 h 228"/>
                <a:gd name="T36" fmla="*/ 23 w 228"/>
                <a:gd name="T37" fmla="*/ 51 h 228"/>
                <a:gd name="T38" fmla="*/ 39 w 228"/>
                <a:gd name="T39" fmla="*/ 74 h 228"/>
                <a:gd name="T40" fmla="*/ 32 w 228"/>
                <a:gd name="T41" fmla="*/ 90 h 228"/>
                <a:gd name="T42" fmla="*/ 5 w 228"/>
                <a:gd name="T43" fmla="*/ 95 h 228"/>
                <a:gd name="T44" fmla="*/ 0 w 228"/>
                <a:gd name="T45" fmla="*/ 100 h 228"/>
                <a:gd name="T46" fmla="*/ 0 w 228"/>
                <a:gd name="T47" fmla="*/ 128 h 228"/>
                <a:gd name="T48" fmla="*/ 5 w 228"/>
                <a:gd name="T49" fmla="*/ 134 h 228"/>
                <a:gd name="T50" fmla="*/ 32 w 228"/>
                <a:gd name="T51" fmla="*/ 139 h 228"/>
                <a:gd name="T52" fmla="*/ 39 w 228"/>
                <a:gd name="T53" fmla="*/ 155 h 228"/>
                <a:gd name="T54" fmla="*/ 23 w 228"/>
                <a:gd name="T55" fmla="*/ 178 h 228"/>
                <a:gd name="T56" fmla="*/ 24 w 228"/>
                <a:gd name="T57" fmla="*/ 185 h 228"/>
                <a:gd name="T58" fmla="*/ 43 w 228"/>
                <a:gd name="T59" fmla="*/ 204 h 228"/>
                <a:gd name="T60" fmla="*/ 51 w 228"/>
                <a:gd name="T61" fmla="*/ 205 h 228"/>
                <a:gd name="T62" fmla="*/ 73 w 228"/>
                <a:gd name="T63" fmla="*/ 189 h 228"/>
                <a:gd name="T64" fmla="*/ 89 w 228"/>
                <a:gd name="T65" fmla="*/ 196 h 228"/>
                <a:gd name="T66" fmla="*/ 94 w 228"/>
                <a:gd name="T67" fmla="*/ 223 h 228"/>
                <a:gd name="T68" fmla="*/ 100 w 228"/>
                <a:gd name="T69" fmla="*/ 228 h 228"/>
                <a:gd name="T70" fmla="*/ 127 w 228"/>
                <a:gd name="T71" fmla="*/ 228 h 228"/>
                <a:gd name="T72" fmla="*/ 133 w 228"/>
                <a:gd name="T73" fmla="*/ 223 h 228"/>
                <a:gd name="T74" fmla="*/ 138 w 228"/>
                <a:gd name="T75" fmla="*/ 196 h 228"/>
                <a:gd name="T76" fmla="*/ 154 w 228"/>
                <a:gd name="T77" fmla="*/ 190 h 228"/>
                <a:gd name="T78" fmla="*/ 177 w 228"/>
                <a:gd name="T79" fmla="*/ 205 h 228"/>
                <a:gd name="T80" fmla="*/ 185 w 228"/>
                <a:gd name="T81" fmla="*/ 205 h 228"/>
                <a:gd name="T82" fmla="*/ 204 w 228"/>
                <a:gd name="T83" fmla="*/ 185 h 228"/>
                <a:gd name="T84" fmla="*/ 205 w 228"/>
                <a:gd name="T85" fmla="*/ 178 h 228"/>
                <a:gd name="T86" fmla="*/ 189 w 228"/>
                <a:gd name="T87" fmla="*/ 155 h 228"/>
                <a:gd name="T88" fmla="*/ 196 w 228"/>
                <a:gd name="T89" fmla="*/ 139 h 228"/>
                <a:gd name="T90" fmla="*/ 223 w 228"/>
                <a:gd name="T91" fmla="*/ 134 h 228"/>
                <a:gd name="T92" fmla="*/ 228 w 228"/>
                <a:gd name="T93" fmla="*/ 128 h 228"/>
                <a:gd name="T94" fmla="*/ 228 w 228"/>
                <a:gd name="T95" fmla="*/ 100 h 228"/>
                <a:gd name="T96" fmla="*/ 223 w 228"/>
                <a:gd name="T97" fmla="*/ 95 h 228"/>
                <a:gd name="T98" fmla="*/ 114 w 228"/>
                <a:gd name="T99" fmla="*/ 149 h 228"/>
                <a:gd name="T100" fmla="*/ 79 w 228"/>
                <a:gd name="T101" fmla="*/ 114 h 228"/>
                <a:gd name="T102" fmla="*/ 114 w 228"/>
                <a:gd name="T103" fmla="*/ 79 h 228"/>
                <a:gd name="T104" fmla="*/ 149 w 228"/>
                <a:gd name="T105" fmla="*/ 114 h 228"/>
                <a:gd name="T106" fmla="*/ 114 w 228"/>
                <a:gd name="T107" fmla="*/ 149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8" h="228">
                  <a:moveTo>
                    <a:pt x="223" y="95"/>
                  </a:moveTo>
                  <a:cubicBezTo>
                    <a:pt x="196" y="90"/>
                    <a:pt x="196" y="90"/>
                    <a:pt x="196" y="90"/>
                  </a:cubicBezTo>
                  <a:cubicBezTo>
                    <a:pt x="194" y="84"/>
                    <a:pt x="192" y="79"/>
                    <a:pt x="189" y="74"/>
                  </a:cubicBezTo>
                  <a:cubicBezTo>
                    <a:pt x="205" y="50"/>
                    <a:pt x="205" y="50"/>
                    <a:pt x="205" y="50"/>
                  </a:cubicBezTo>
                  <a:cubicBezTo>
                    <a:pt x="207" y="48"/>
                    <a:pt x="206" y="45"/>
                    <a:pt x="205" y="43"/>
                  </a:cubicBezTo>
                  <a:cubicBezTo>
                    <a:pt x="185" y="24"/>
                    <a:pt x="185" y="24"/>
                    <a:pt x="185" y="24"/>
                  </a:cubicBezTo>
                  <a:cubicBezTo>
                    <a:pt x="183" y="22"/>
                    <a:pt x="180" y="21"/>
                    <a:pt x="178" y="23"/>
                  </a:cubicBezTo>
                  <a:cubicBezTo>
                    <a:pt x="155" y="39"/>
                    <a:pt x="155" y="39"/>
                    <a:pt x="155" y="39"/>
                  </a:cubicBezTo>
                  <a:cubicBezTo>
                    <a:pt x="149" y="36"/>
                    <a:pt x="144" y="34"/>
                    <a:pt x="138" y="32"/>
                  </a:cubicBezTo>
                  <a:cubicBezTo>
                    <a:pt x="133" y="5"/>
                    <a:pt x="133" y="5"/>
                    <a:pt x="133" y="5"/>
                  </a:cubicBezTo>
                  <a:cubicBezTo>
                    <a:pt x="133" y="2"/>
                    <a:pt x="130" y="0"/>
                    <a:pt x="127" y="0"/>
                  </a:cubicBezTo>
                  <a:cubicBezTo>
                    <a:pt x="100" y="0"/>
                    <a:pt x="100" y="0"/>
                    <a:pt x="100" y="0"/>
                  </a:cubicBezTo>
                  <a:cubicBezTo>
                    <a:pt x="97" y="0"/>
                    <a:pt x="95" y="2"/>
                    <a:pt x="94" y="5"/>
                  </a:cubicBezTo>
                  <a:cubicBezTo>
                    <a:pt x="89" y="32"/>
                    <a:pt x="89" y="32"/>
                    <a:pt x="89" y="32"/>
                  </a:cubicBezTo>
                  <a:cubicBezTo>
                    <a:pt x="83" y="34"/>
                    <a:pt x="78" y="36"/>
                    <a:pt x="73" y="39"/>
                  </a:cubicBezTo>
                  <a:cubicBezTo>
                    <a:pt x="50" y="23"/>
                    <a:pt x="50" y="23"/>
                    <a:pt x="50" y="23"/>
                  </a:cubicBezTo>
                  <a:cubicBezTo>
                    <a:pt x="48" y="22"/>
                    <a:pt x="45" y="22"/>
                    <a:pt x="43" y="24"/>
                  </a:cubicBezTo>
                  <a:cubicBezTo>
                    <a:pt x="23" y="43"/>
                    <a:pt x="23" y="43"/>
                    <a:pt x="23" y="43"/>
                  </a:cubicBezTo>
                  <a:cubicBezTo>
                    <a:pt x="22" y="45"/>
                    <a:pt x="21" y="49"/>
                    <a:pt x="23" y="51"/>
                  </a:cubicBezTo>
                  <a:cubicBezTo>
                    <a:pt x="39" y="74"/>
                    <a:pt x="39" y="74"/>
                    <a:pt x="39" y="74"/>
                  </a:cubicBezTo>
                  <a:cubicBezTo>
                    <a:pt x="36" y="79"/>
                    <a:pt x="34" y="84"/>
                    <a:pt x="32" y="90"/>
                  </a:cubicBezTo>
                  <a:cubicBezTo>
                    <a:pt x="5" y="95"/>
                    <a:pt x="5" y="95"/>
                    <a:pt x="5" y="95"/>
                  </a:cubicBezTo>
                  <a:cubicBezTo>
                    <a:pt x="2" y="95"/>
                    <a:pt x="0" y="98"/>
                    <a:pt x="0" y="100"/>
                  </a:cubicBezTo>
                  <a:cubicBezTo>
                    <a:pt x="0" y="128"/>
                    <a:pt x="0" y="128"/>
                    <a:pt x="0" y="128"/>
                  </a:cubicBezTo>
                  <a:cubicBezTo>
                    <a:pt x="0" y="131"/>
                    <a:pt x="2" y="133"/>
                    <a:pt x="5" y="134"/>
                  </a:cubicBezTo>
                  <a:cubicBezTo>
                    <a:pt x="32" y="139"/>
                    <a:pt x="32" y="139"/>
                    <a:pt x="32" y="139"/>
                  </a:cubicBezTo>
                  <a:cubicBezTo>
                    <a:pt x="34" y="144"/>
                    <a:pt x="36" y="150"/>
                    <a:pt x="39" y="155"/>
                  </a:cubicBezTo>
                  <a:cubicBezTo>
                    <a:pt x="23" y="178"/>
                    <a:pt x="23" y="178"/>
                    <a:pt x="23" y="178"/>
                  </a:cubicBezTo>
                  <a:cubicBezTo>
                    <a:pt x="22" y="180"/>
                    <a:pt x="22" y="183"/>
                    <a:pt x="24" y="185"/>
                  </a:cubicBezTo>
                  <a:cubicBezTo>
                    <a:pt x="43" y="204"/>
                    <a:pt x="43" y="204"/>
                    <a:pt x="43" y="204"/>
                  </a:cubicBezTo>
                  <a:cubicBezTo>
                    <a:pt x="45" y="206"/>
                    <a:pt x="48" y="207"/>
                    <a:pt x="51" y="205"/>
                  </a:cubicBezTo>
                  <a:cubicBezTo>
                    <a:pt x="73" y="189"/>
                    <a:pt x="73" y="189"/>
                    <a:pt x="73" y="189"/>
                  </a:cubicBezTo>
                  <a:cubicBezTo>
                    <a:pt x="78" y="192"/>
                    <a:pt x="84" y="194"/>
                    <a:pt x="89" y="196"/>
                  </a:cubicBezTo>
                  <a:cubicBezTo>
                    <a:pt x="94" y="223"/>
                    <a:pt x="94" y="223"/>
                    <a:pt x="94" y="223"/>
                  </a:cubicBezTo>
                  <a:cubicBezTo>
                    <a:pt x="95" y="226"/>
                    <a:pt x="97" y="228"/>
                    <a:pt x="100" y="228"/>
                  </a:cubicBezTo>
                  <a:cubicBezTo>
                    <a:pt x="127" y="228"/>
                    <a:pt x="127" y="228"/>
                    <a:pt x="127" y="228"/>
                  </a:cubicBezTo>
                  <a:cubicBezTo>
                    <a:pt x="130" y="228"/>
                    <a:pt x="133" y="226"/>
                    <a:pt x="133" y="223"/>
                  </a:cubicBezTo>
                  <a:cubicBezTo>
                    <a:pt x="138" y="196"/>
                    <a:pt x="138" y="196"/>
                    <a:pt x="138" y="196"/>
                  </a:cubicBezTo>
                  <a:cubicBezTo>
                    <a:pt x="144" y="194"/>
                    <a:pt x="149" y="192"/>
                    <a:pt x="154" y="190"/>
                  </a:cubicBezTo>
                  <a:cubicBezTo>
                    <a:pt x="177" y="205"/>
                    <a:pt x="177" y="205"/>
                    <a:pt x="177" y="205"/>
                  </a:cubicBezTo>
                  <a:cubicBezTo>
                    <a:pt x="180" y="207"/>
                    <a:pt x="183" y="207"/>
                    <a:pt x="185" y="205"/>
                  </a:cubicBezTo>
                  <a:cubicBezTo>
                    <a:pt x="204" y="185"/>
                    <a:pt x="204" y="185"/>
                    <a:pt x="204" y="185"/>
                  </a:cubicBezTo>
                  <a:cubicBezTo>
                    <a:pt x="206" y="183"/>
                    <a:pt x="206" y="180"/>
                    <a:pt x="205" y="178"/>
                  </a:cubicBezTo>
                  <a:cubicBezTo>
                    <a:pt x="189" y="155"/>
                    <a:pt x="189" y="155"/>
                    <a:pt x="189" y="155"/>
                  </a:cubicBezTo>
                  <a:cubicBezTo>
                    <a:pt x="192" y="150"/>
                    <a:pt x="194" y="144"/>
                    <a:pt x="196" y="139"/>
                  </a:cubicBezTo>
                  <a:cubicBezTo>
                    <a:pt x="223" y="134"/>
                    <a:pt x="223" y="134"/>
                    <a:pt x="223" y="134"/>
                  </a:cubicBezTo>
                  <a:cubicBezTo>
                    <a:pt x="226" y="133"/>
                    <a:pt x="228" y="131"/>
                    <a:pt x="228" y="128"/>
                  </a:cubicBezTo>
                  <a:cubicBezTo>
                    <a:pt x="228" y="100"/>
                    <a:pt x="228" y="100"/>
                    <a:pt x="228" y="100"/>
                  </a:cubicBezTo>
                  <a:cubicBezTo>
                    <a:pt x="228" y="98"/>
                    <a:pt x="226" y="95"/>
                    <a:pt x="223" y="95"/>
                  </a:cubicBezTo>
                  <a:close/>
                  <a:moveTo>
                    <a:pt x="114" y="149"/>
                  </a:moveTo>
                  <a:cubicBezTo>
                    <a:pt x="95" y="149"/>
                    <a:pt x="79" y="133"/>
                    <a:pt x="79" y="114"/>
                  </a:cubicBezTo>
                  <a:cubicBezTo>
                    <a:pt x="79" y="95"/>
                    <a:pt x="95" y="79"/>
                    <a:pt x="114" y="79"/>
                  </a:cubicBezTo>
                  <a:cubicBezTo>
                    <a:pt x="133" y="79"/>
                    <a:pt x="149" y="95"/>
                    <a:pt x="149" y="114"/>
                  </a:cubicBezTo>
                  <a:cubicBezTo>
                    <a:pt x="149" y="133"/>
                    <a:pt x="133" y="149"/>
                    <a:pt x="114" y="149"/>
                  </a:cubicBezTo>
                  <a:close/>
                </a:path>
              </a:pathLst>
            </a:custGeom>
            <a:solidFill>
              <a:schemeClr val="tx1">
                <a:lumMod val="60000"/>
                <a:lumOff val="40000"/>
              </a:schemeClr>
            </a:solidFill>
            <a:ln>
              <a:noFill/>
            </a:ln>
          </p:spPr>
          <p:txBody>
            <a:bodyPr anchor="ctr"/>
            <a:lstStyle/>
            <a:p>
              <a:pPr algn="ctr"/>
              <a:endParaRPr>
                <a:cs typeface="+mn-ea"/>
                <a:sym typeface="+mn-lt"/>
              </a:endParaRPr>
            </a:p>
          </p:txBody>
        </p:sp>
      </p:grpSp>
      <p:sp>
        <p:nvSpPr>
          <p:cNvPr id="27" name="TextBox 32">
            <a:extLst>
              <a:ext uri="{FF2B5EF4-FFF2-40B4-BE49-F238E27FC236}">
                <a16:creationId xmlns:a16="http://schemas.microsoft.com/office/drawing/2014/main" id="{3226A85F-63D1-4919-861B-0E56BD54BC7E}"/>
              </a:ext>
            </a:extLst>
          </p:cNvPr>
          <p:cNvSpPr txBox="1">
            <a:spLocks/>
          </p:cNvSpPr>
          <p:nvPr/>
        </p:nvSpPr>
        <p:spPr bwMode="auto">
          <a:xfrm>
            <a:off x="1082756" y="1608866"/>
            <a:ext cx="4191230" cy="451759"/>
          </a:xfrm>
          <a:prstGeom prst="rect">
            <a:avLst/>
          </a:prstGeom>
          <a:noFill/>
        </p:spPr>
        <p:txBody>
          <a:bodyPr wrap="square" lIns="90000" tIns="46800" rIns="540000" bIns="46800">
            <a:noAutofit/>
          </a:bodyPr>
          <a:lstStyle/>
          <a:p>
            <a:pPr algn="just"/>
            <a:r>
              <a:rPr lang="vi-VN" sz="40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nghiêng bên nọ, nghiêng bên kia</a:t>
            </a:r>
            <a:endParaRPr lang="zh-CN" altLang="en-US" sz="4000" b="0" dirty="0">
              <a:effectLst/>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29" name="Picture 28">
            <a:extLst>
              <a:ext uri="{FF2B5EF4-FFF2-40B4-BE49-F238E27FC236}">
                <a16:creationId xmlns:a16="http://schemas.microsoft.com/office/drawing/2014/main" id="{1F37B5FF-9D45-4251-91F3-DCC784D98F3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390818" y="3769774"/>
            <a:ext cx="5187204" cy="2829043"/>
          </a:xfrm>
          <a:prstGeom prst="rect">
            <a:avLst/>
          </a:prstGeom>
          <a:ln>
            <a:noFill/>
          </a:ln>
          <a:effectLst>
            <a:softEdge rad="112500"/>
          </a:effectLst>
        </p:spPr>
      </p:pic>
    </p:spTree>
    <p:extLst>
      <p:ext uri="{BB962C8B-B14F-4D97-AF65-F5344CB8AC3E}">
        <p14:creationId xmlns:p14="http://schemas.microsoft.com/office/powerpoint/2010/main" val="4291569518"/>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arn(inVertical)">
                                      <p:cBhvr>
                                        <p:cTn id="1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C2E9D4E1-2240-4862-9731-F1BC67C864D7}"/>
              </a:ext>
            </a:extLst>
          </p:cNvPr>
          <p:cNvSpPr/>
          <p:nvPr/>
        </p:nvSpPr>
        <p:spPr>
          <a:xfrm>
            <a:off x="7514419" y="1952682"/>
            <a:ext cx="3768594" cy="576869"/>
          </a:xfrm>
          <a:prstGeom prst="roundRect">
            <a:avLst>
              <a:gd name="adj" fmla="val 50000"/>
            </a:avLst>
          </a:prstGeom>
          <a:blipFill dpi="0" rotWithShape="1">
            <a:blip r:embed="rId2">
              <a:extLst>
                <a:ext uri="{28A0092B-C50C-407E-A947-70E740481C1C}">
                  <a14:useLocalDpi xmlns:a14="http://schemas.microsoft.com/office/drawing/2010/main" val="0"/>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sz="3600" dirty="0" err="1">
                <a:latin typeface="Arial-Rounded" panose="020B0500000000000000" pitchFamily="34" charset="0"/>
                <a:ea typeface="Arial-Rounded" panose="020B0500000000000000" pitchFamily="34" charset="0"/>
                <a:cs typeface="Arial-Rounded" panose="020B0500000000000000" pitchFamily="34" charset="0"/>
                <a:sym typeface="+mn-lt"/>
              </a:rPr>
              <a:t>mềm</a:t>
            </a:r>
            <a:r>
              <a:rPr lang="en-US" altLang="zh-CN" sz="3600" dirty="0">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600" dirty="0" err="1">
                <a:latin typeface="Arial-Rounded" panose="020B0500000000000000" pitchFamily="34" charset="0"/>
                <a:ea typeface="Arial-Rounded" panose="020B0500000000000000" pitchFamily="34" charset="0"/>
                <a:cs typeface="Arial-Rounded" panose="020B0500000000000000" pitchFamily="34" charset="0"/>
                <a:sym typeface="+mn-lt"/>
              </a:rPr>
              <a:t>mại</a:t>
            </a:r>
            <a:endParaRPr lang="zh-CN" altLang="en-US" sz="3600" dirty="0">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5" name="Oval 4">
            <a:extLst>
              <a:ext uri="{FF2B5EF4-FFF2-40B4-BE49-F238E27FC236}">
                <a16:creationId xmlns:a16="http://schemas.microsoft.com/office/drawing/2014/main" id="{74F190DB-8C5A-4BDD-BB30-4A0A64C97B2D}"/>
              </a:ext>
            </a:extLst>
          </p:cNvPr>
          <p:cNvSpPr/>
          <p:nvPr/>
        </p:nvSpPr>
        <p:spPr>
          <a:xfrm>
            <a:off x="10730295" y="1990782"/>
            <a:ext cx="497757" cy="4977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Autofit/>
          </a:bodyPr>
          <a:lstStyle/>
          <a:p>
            <a:pPr algn="ctr"/>
            <a:r>
              <a:rPr lang="en-US" sz="3600" b="1" dirty="0">
                <a:solidFill>
                  <a:schemeClr val="tx1">
                    <a:lumMod val="75000"/>
                    <a:lumOff val="25000"/>
                  </a:schemeClr>
                </a:solidFill>
                <a:cs typeface="+mn-ea"/>
                <a:sym typeface="+mn-lt"/>
              </a:rPr>
              <a:t>1</a:t>
            </a:r>
            <a:endParaRPr lang="ar-SA" sz="3600" b="1" dirty="0">
              <a:solidFill>
                <a:schemeClr val="tx1">
                  <a:lumMod val="75000"/>
                  <a:lumOff val="25000"/>
                </a:schemeClr>
              </a:solidFill>
              <a:cs typeface="+mn-ea"/>
              <a:sym typeface="+mn-lt"/>
            </a:endParaRPr>
          </a:p>
        </p:txBody>
      </p:sp>
      <p:grpSp>
        <p:nvGrpSpPr>
          <p:cNvPr id="16" name="Group 81">
            <a:extLst>
              <a:ext uri="{FF2B5EF4-FFF2-40B4-BE49-F238E27FC236}">
                <a16:creationId xmlns:a16="http://schemas.microsoft.com/office/drawing/2014/main" id="{94AC1F3E-BC00-4AF1-AA6C-422EFC4B9146}"/>
              </a:ext>
            </a:extLst>
          </p:cNvPr>
          <p:cNvGrpSpPr/>
          <p:nvPr/>
        </p:nvGrpSpPr>
        <p:grpSpPr>
          <a:xfrm flipH="1">
            <a:off x="3973020" y="1514810"/>
            <a:ext cx="2127918" cy="481040"/>
            <a:chOff x="5170018" y="1564582"/>
            <a:chExt cx="2006989" cy="555110"/>
          </a:xfrm>
        </p:grpSpPr>
        <p:cxnSp>
          <p:nvCxnSpPr>
            <p:cNvPr id="17" name="Straight Connector 82">
              <a:extLst>
                <a:ext uri="{FF2B5EF4-FFF2-40B4-BE49-F238E27FC236}">
                  <a16:creationId xmlns:a16="http://schemas.microsoft.com/office/drawing/2014/main" id="{DBEC060F-5A2A-46A8-A09C-AC5F017ACDEB}"/>
                </a:ext>
              </a:extLst>
            </p:cNvPr>
            <p:cNvCxnSpPr/>
            <p:nvPr/>
          </p:nvCxnSpPr>
          <p:spPr>
            <a:xfrm flipV="1">
              <a:off x="5170018" y="1564582"/>
              <a:ext cx="542842" cy="555110"/>
            </a:xfrm>
            <a:prstGeom prst="line">
              <a:avLst/>
            </a:prstGeom>
            <a:ln w="1905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83">
              <a:extLst>
                <a:ext uri="{FF2B5EF4-FFF2-40B4-BE49-F238E27FC236}">
                  <a16:creationId xmlns:a16="http://schemas.microsoft.com/office/drawing/2014/main" id="{5C75603C-52D2-4872-8C50-944BD5CFB467}"/>
                </a:ext>
              </a:extLst>
            </p:cNvPr>
            <p:cNvCxnSpPr/>
            <p:nvPr/>
          </p:nvCxnSpPr>
          <p:spPr>
            <a:xfrm>
              <a:off x="5704923" y="1566961"/>
              <a:ext cx="1472084" cy="0"/>
            </a:xfrm>
            <a:prstGeom prst="line">
              <a:avLst/>
            </a:prstGeom>
            <a:ln w="19050">
              <a:solidFill>
                <a:schemeClr val="tx1">
                  <a:lumMod val="50000"/>
                  <a:lumOff val="50000"/>
                </a:schemeClr>
              </a:solidFill>
              <a:prstDash val="dash"/>
              <a:tailEnd type="oval"/>
            </a:ln>
          </p:spPr>
          <p:style>
            <a:lnRef idx="1">
              <a:schemeClr val="accent1"/>
            </a:lnRef>
            <a:fillRef idx="0">
              <a:schemeClr val="accent1"/>
            </a:fillRef>
            <a:effectRef idx="0">
              <a:schemeClr val="accent1"/>
            </a:effectRef>
            <a:fontRef idx="minor">
              <a:schemeClr val="tx1"/>
            </a:fontRef>
          </p:style>
        </p:cxnSp>
      </p:grpSp>
      <p:grpSp>
        <p:nvGrpSpPr>
          <p:cNvPr id="19" name="26">
            <a:extLst>
              <a:ext uri="{FF2B5EF4-FFF2-40B4-BE49-F238E27FC236}">
                <a16:creationId xmlns:a16="http://schemas.microsoft.com/office/drawing/2014/main" id="{119C3FB5-7F4B-4820-AC40-014A166562CA}"/>
              </a:ext>
            </a:extLst>
          </p:cNvPr>
          <p:cNvGrpSpPr/>
          <p:nvPr/>
        </p:nvGrpSpPr>
        <p:grpSpPr>
          <a:xfrm>
            <a:off x="6366254" y="1035439"/>
            <a:ext cx="2374382" cy="3909558"/>
            <a:chOff x="4531243" y="1645621"/>
            <a:chExt cx="1759638" cy="2897346"/>
          </a:xfrm>
        </p:grpSpPr>
        <p:grpSp>
          <p:nvGrpSpPr>
            <p:cNvPr id="20" name="Group 64">
              <a:extLst>
                <a:ext uri="{FF2B5EF4-FFF2-40B4-BE49-F238E27FC236}">
                  <a16:creationId xmlns:a16="http://schemas.microsoft.com/office/drawing/2014/main" id="{B289A9F3-438C-4713-951F-35B982FF9AFE}"/>
                </a:ext>
              </a:extLst>
            </p:cNvPr>
            <p:cNvGrpSpPr/>
            <p:nvPr/>
          </p:nvGrpSpPr>
          <p:grpSpPr>
            <a:xfrm rot="19891913">
              <a:off x="4531243" y="1645621"/>
              <a:ext cx="1759638" cy="2897346"/>
              <a:chOff x="170364" y="949888"/>
              <a:chExt cx="1945268" cy="3203011"/>
            </a:xfrm>
          </p:grpSpPr>
          <p:sp>
            <p:nvSpPr>
              <p:cNvPr id="22" name="Rectangle 69">
                <a:extLst>
                  <a:ext uri="{FF2B5EF4-FFF2-40B4-BE49-F238E27FC236}">
                    <a16:creationId xmlns:a16="http://schemas.microsoft.com/office/drawing/2014/main" id="{C1FA39B3-2056-432B-97AF-EEF7B7A5D201}"/>
                  </a:ext>
                </a:extLst>
              </p:cNvPr>
              <p:cNvSpPr/>
              <p:nvPr/>
            </p:nvSpPr>
            <p:spPr>
              <a:xfrm>
                <a:off x="975357" y="2854550"/>
                <a:ext cx="335282" cy="132489"/>
              </a:xfrm>
              <a:prstGeom prst="rect">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23" name="Oval 70">
                <a:extLst>
                  <a:ext uri="{FF2B5EF4-FFF2-40B4-BE49-F238E27FC236}">
                    <a16:creationId xmlns:a16="http://schemas.microsoft.com/office/drawing/2014/main" id="{FC4FE44D-72C5-4F5E-98AD-EE6ACBF3DFDC}"/>
                  </a:ext>
                </a:extLst>
              </p:cNvPr>
              <p:cNvSpPr/>
              <p:nvPr/>
            </p:nvSpPr>
            <p:spPr>
              <a:xfrm>
                <a:off x="170364" y="949888"/>
                <a:ext cx="1945268" cy="1945273"/>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24" name="Oval 71">
                <a:extLst>
                  <a:ext uri="{FF2B5EF4-FFF2-40B4-BE49-F238E27FC236}">
                    <a16:creationId xmlns:a16="http://schemas.microsoft.com/office/drawing/2014/main" id="{4B41E64E-3F95-4B00-AF3F-0197E5F383BD}"/>
                  </a:ext>
                </a:extLst>
              </p:cNvPr>
              <p:cNvSpPr/>
              <p:nvPr/>
            </p:nvSpPr>
            <p:spPr>
              <a:xfrm>
                <a:off x="368693" y="1148217"/>
                <a:ext cx="1548613" cy="15486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25" name="Rectangle: Top Corners Rounded 72">
                <a:extLst>
                  <a:ext uri="{FF2B5EF4-FFF2-40B4-BE49-F238E27FC236}">
                    <a16:creationId xmlns:a16="http://schemas.microsoft.com/office/drawing/2014/main" id="{FDD9A67D-807D-45B0-BAB4-6641BC93E6C5}"/>
                  </a:ext>
                </a:extLst>
              </p:cNvPr>
              <p:cNvSpPr/>
              <p:nvPr/>
            </p:nvSpPr>
            <p:spPr>
              <a:xfrm>
                <a:off x="944878" y="2984657"/>
                <a:ext cx="396241" cy="185829"/>
              </a:xfrm>
              <a:prstGeom prst="round2SameRect">
                <a:avLst>
                  <a:gd name="adj1" fmla="val 15385"/>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26" name="Rectangle: Top Corners Rounded 73">
                <a:extLst>
                  <a:ext uri="{FF2B5EF4-FFF2-40B4-BE49-F238E27FC236}">
                    <a16:creationId xmlns:a16="http://schemas.microsoft.com/office/drawing/2014/main" id="{57F2DF08-47F2-4171-9A23-7DEE5C9DD730}"/>
                  </a:ext>
                </a:extLst>
              </p:cNvPr>
              <p:cNvSpPr/>
              <p:nvPr/>
            </p:nvSpPr>
            <p:spPr>
              <a:xfrm flipV="1">
                <a:off x="923924" y="3151246"/>
                <a:ext cx="438151" cy="1001653"/>
              </a:xfrm>
              <a:prstGeom prst="round2SameRect">
                <a:avLst>
                  <a:gd name="adj1" fmla="val 15385"/>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grpSp>
        <p:sp>
          <p:nvSpPr>
            <p:cNvPr id="21" name="Freeform: Shape 40">
              <a:extLst>
                <a:ext uri="{FF2B5EF4-FFF2-40B4-BE49-F238E27FC236}">
                  <a16:creationId xmlns:a16="http://schemas.microsoft.com/office/drawing/2014/main" id="{9C856B6E-FCDB-4F1E-B499-8D3CD73ECDCD}"/>
                </a:ext>
              </a:extLst>
            </p:cNvPr>
            <p:cNvSpPr>
              <a:spLocks/>
            </p:cNvSpPr>
            <p:nvPr/>
          </p:nvSpPr>
          <p:spPr bwMode="auto">
            <a:xfrm>
              <a:off x="4797832" y="2237982"/>
              <a:ext cx="702465" cy="702465"/>
            </a:xfrm>
            <a:custGeom>
              <a:avLst/>
              <a:gdLst>
                <a:gd name="T0" fmla="*/ 223 w 228"/>
                <a:gd name="T1" fmla="*/ 95 h 228"/>
                <a:gd name="T2" fmla="*/ 196 w 228"/>
                <a:gd name="T3" fmla="*/ 90 h 228"/>
                <a:gd name="T4" fmla="*/ 189 w 228"/>
                <a:gd name="T5" fmla="*/ 74 h 228"/>
                <a:gd name="T6" fmla="*/ 205 w 228"/>
                <a:gd name="T7" fmla="*/ 50 h 228"/>
                <a:gd name="T8" fmla="*/ 205 w 228"/>
                <a:gd name="T9" fmla="*/ 43 h 228"/>
                <a:gd name="T10" fmla="*/ 185 w 228"/>
                <a:gd name="T11" fmla="*/ 24 h 228"/>
                <a:gd name="T12" fmla="*/ 178 w 228"/>
                <a:gd name="T13" fmla="*/ 23 h 228"/>
                <a:gd name="T14" fmla="*/ 155 w 228"/>
                <a:gd name="T15" fmla="*/ 39 h 228"/>
                <a:gd name="T16" fmla="*/ 138 w 228"/>
                <a:gd name="T17" fmla="*/ 32 h 228"/>
                <a:gd name="T18" fmla="*/ 133 w 228"/>
                <a:gd name="T19" fmla="*/ 5 h 228"/>
                <a:gd name="T20" fmla="*/ 127 w 228"/>
                <a:gd name="T21" fmla="*/ 0 h 228"/>
                <a:gd name="T22" fmla="*/ 100 w 228"/>
                <a:gd name="T23" fmla="*/ 0 h 228"/>
                <a:gd name="T24" fmla="*/ 94 w 228"/>
                <a:gd name="T25" fmla="*/ 5 h 228"/>
                <a:gd name="T26" fmla="*/ 89 w 228"/>
                <a:gd name="T27" fmla="*/ 32 h 228"/>
                <a:gd name="T28" fmla="*/ 73 w 228"/>
                <a:gd name="T29" fmla="*/ 39 h 228"/>
                <a:gd name="T30" fmla="*/ 50 w 228"/>
                <a:gd name="T31" fmla="*/ 23 h 228"/>
                <a:gd name="T32" fmla="*/ 43 w 228"/>
                <a:gd name="T33" fmla="*/ 24 h 228"/>
                <a:gd name="T34" fmla="*/ 23 w 228"/>
                <a:gd name="T35" fmla="*/ 43 h 228"/>
                <a:gd name="T36" fmla="*/ 23 w 228"/>
                <a:gd name="T37" fmla="*/ 51 h 228"/>
                <a:gd name="T38" fmla="*/ 39 w 228"/>
                <a:gd name="T39" fmla="*/ 74 h 228"/>
                <a:gd name="T40" fmla="*/ 32 w 228"/>
                <a:gd name="T41" fmla="*/ 90 h 228"/>
                <a:gd name="T42" fmla="*/ 5 w 228"/>
                <a:gd name="T43" fmla="*/ 95 h 228"/>
                <a:gd name="T44" fmla="*/ 0 w 228"/>
                <a:gd name="T45" fmla="*/ 100 h 228"/>
                <a:gd name="T46" fmla="*/ 0 w 228"/>
                <a:gd name="T47" fmla="*/ 128 h 228"/>
                <a:gd name="T48" fmla="*/ 5 w 228"/>
                <a:gd name="T49" fmla="*/ 134 h 228"/>
                <a:gd name="T50" fmla="*/ 32 w 228"/>
                <a:gd name="T51" fmla="*/ 139 h 228"/>
                <a:gd name="T52" fmla="*/ 39 w 228"/>
                <a:gd name="T53" fmla="*/ 155 h 228"/>
                <a:gd name="T54" fmla="*/ 23 w 228"/>
                <a:gd name="T55" fmla="*/ 178 h 228"/>
                <a:gd name="T56" fmla="*/ 24 w 228"/>
                <a:gd name="T57" fmla="*/ 185 h 228"/>
                <a:gd name="T58" fmla="*/ 43 w 228"/>
                <a:gd name="T59" fmla="*/ 204 h 228"/>
                <a:gd name="T60" fmla="*/ 51 w 228"/>
                <a:gd name="T61" fmla="*/ 205 h 228"/>
                <a:gd name="T62" fmla="*/ 73 w 228"/>
                <a:gd name="T63" fmla="*/ 189 h 228"/>
                <a:gd name="T64" fmla="*/ 89 w 228"/>
                <a:gd name="T65" fmla="*/ 196 h 228"/>
                <a:gd name="T66" fmla="*/ 94 w 228"/>
                <a:gd name="T67" fmla="*/ 223 h 228"/>
                <a:gd name="T68" fmla="*/ 100 w 228"/>
                <a:gd name="T69" fmla="*/ 228 h 228"/>
                <a:gd name="T70" fmla="*/ 127 w 228"/>
                <a:gd name="T71" fmla="*/ 228 h 228"/>
                <a:gd name="T72" fmla="*/ 133 w 228"/>
                <a:gd name="T73" fmla="*/ 223 h 228"/>
                <a:gd name="T74" fmla="*/ 138 w 228"/>
                <a:gd name="T75" fmla="*/ 196 h 228"/>
                <a:gd name="T76" fmla="*/ 154 w 228"/>
                <a:gd name="T77" fmla="*/ 190 h 228"/>
                <a:gd name="T78" fmla="*/ 177 w 228"/>
                <a:gd name="T79" fmla="*/ 205 h 228"/>
                <a:gd name="T80" fmla="*/ 185 w 228"/>
                <a:gd name="T81" fmla="*/ 205 h 228"/>
                <a:gd name="T82" fmla="*/ 204 w 228"/>
                <a:gd name="T83" fmla="*/ 185 h 228"/>
                <a:gd name="T84" fmla="*/ 205 w 228"/>
                <a:gd name="T85" fmla="*/ 178 h 228"/>
                <a:gd name="T86" fmla="*/ 189 w 228"/>
                <a:gd name="T87" fmla="*/ 155 h 228"/>
                <a:gd name="T88" fmla="*/ 196 w 228"/>
                <a:gd name="T89" fmla="*/ 139 h 228"/>
                <a:gd name="T90" fmla="*/ 223 w 228"/>
                <a:gd name="T91" fmla="*/ 134 h 228"/>
                <a:gd name="T92" fmla="*/ 228 w 228"/>
                <a:gd name="T93" fmla="*/ 128 h 228"/>
                <a:gd name="T94" fmla="*/ 228 w 228"/>
                <a:gd name="T95" fmla="*/ 100 h 228"/>
                <a:gd name="T96" fmla="*/ 223 w 228"/>
                <a:gd name="T97" fmla="*/ 95 h 228"/>
                <a:gd name="T98" fmla="*/ 114 w 228"/>
                <a:gd name="T99" fmla="*/ 149 h 228"/>
                <a:gd name="T100" fmla="*/ 79 w 228"/>
                <a:gd name="T101" fmla="*/ 114 h 228"/>
                <a:gd name="T102" fmla="*/ 114 w 228"/>
                <a:gd name="T103" fmla="*/ 79 h 228"/>
                <a:gd name="T104" fmla="*/ 149 w 228"/>
                <a:gd name="T105" fmla="*/ 114 h 228"/>
                <a:gd name="T106" fmla="*/ 114 w 228"/>
                <a:gd name="T107" fmla="*/ 149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8" h="228">
                  <a:moveTo>
                    <a:pt x="223" y="95"/>
                  </a:moveTo>
                  <a:cubicBezTo>
                    <a:pt x="196" y="90"/>
                    <a:pt x="196" y="90"/>
                    <a:pt x="196" y="90"/>
                  </a:cubicBezTo>
                  <a:cubicBezTo>
                    <a:pt x="194" y="84"/>
                    <a:pt x="192" y="79"/>
                    <a:pt x="189" y="74"/>
                  </a:cubicBezTo>
                  <a:cubicBezTo>
                    <a:pt x="205" y="50"/>
                    <a:pt x="205" y="50"/>
                    <a:pt x="205" y="50"/>
                  </a:cubicBezTo>
                  <a:cubicBezTo>
                    <a:pt x="207" y="48"/>
                    <a:pt x="206" y="45"/>
                    <a:pt x="205" y="43"/>
                  </a:cubicBezTo>
                  <a:cubicBezTo>
                    <a:pt x="185" y="24"/>
                    <a:pt x="185" y="24"/>
                    <a:pt x="185" y="24"/>
                  </a:cubicBezTo>
                  <a:cubicBezTo>
                    <a:pt x="183" y="22"/>
                    <a:pt x="180" y="21"/>
                    <a:pt x="178" y="23"/>
                  </a:cubicBezTo>
                  <a:cubicBezTo>
                    <a:pt x="155" y="39"/>
                    <a:pt x="155" y="39"/>
                    <a:pt x="155" y="39"/>
                  </a:cubicBezTo>
                  <a:cubicBezTo>
                    <a:pt x="149" y="36"/>
                    <a:pt x="144" y="34"/>
                    <a:pt x="138" y="32"/>
                  </a:cubicBezTo>
                  <a:cubicBezTo>
                    <a:pt x="133" y="5"/>
                    <a:pt x="133" y="5"/>
                    <a:pt x="133" y="5"/>
                  </a:cubicBezTo>
                  <a:cubicBezTo>
                    <a:pt x="133" y="2"/>
                    <a:pt x="130" y="0"/>
                    <a:pt x="127" y="0"/>
                  </a:cubicBezTo>
                  <a:cubicBezTo>
                    <a:pt x="100" y="0"/>
                    <a:pt x="100" y="0"/>
                    <a:pt x="100" y="0"/>
                  </a:cubicBezTo>
                  <a:cubicBezTo>
                    <a:pt x="97" y="0"/>
                    <a:pt x="95" y="2"/>
                    <a:pt x="94" y="5"/>
                  </a:cubicBezTo>
                  <a:cubicBezTo>
                    <a:pt x="89" y="32"/>
                    <a:pt x="89" y="32"/>
                    <a:pt x="89" y="32"/>
                  </a:cubicBezTo>
                  <a:cubicBezTo>
                    <a:pt x="83" y="34"/>
                    <a:pt x="78" y="36"/>
                    <a:pt x="73" y="39"/>
                  </a:cubicBezTo>
                  <a:cubicBezTo>
                    <a:pt x="50" y="23"/>
                    <a:pt x="50" y="23"/>
                    <a:pt x="50" y="23"/>
                  </a:cubicBezTo>
                  <a:cubicBezTo>
                    <a:pt x="48" y="22"/>
                    <a:pt x="45" y="22"/>
                    <a:pt x="43" y="24"/>
                  </a:cubicBezTo>
                  <a:cubicBezTo>
                    <a:pt x="23" y="43"/>
                    <a:pt x="23" y="43"/>
                    <a:pt x="23" y="43"/>
                  </a:cubicBezTo>
                  <a:cubicBezTo>
                    <a:pt x="22" y="45"/>
                    <a:pt x="21" y="49"/>
                    <a:pt x="23" y="51"/>
                  </a:cubicBezTo>
                  <a:cubicBezTo>
                    <a:pt x="39" y="74"/>
                    <a:pt x="39" y="74"/>
                    <a:pt x="39" y="74"/>
                  </a:cubicBezTo>
                  <a:cubicBezTo>
                    <a:pt x="36" y="79"/>
                    <a:pt x="34" y="84"/>
                    <a:pt x="32" y="90"/>
                  </a:cubicBezTo>
                  <a:cubicBezTo>
                    <a:pt x="5" y="95"/>
                    <a:pt x="5" y="95"/>
                    <a:pt x="5" y="95"/>
                  </a:cubicBezTo>
                  <a:cubicBezTo>
                    <a:pt x="2" y="95"/>
                    <a:pt x="0" y="98"/>
                    <a:pt x="0" y="100"/>
                  </a:cubicBezTo>
                  <a:cubicBezTo>
                    <a:pt x="0" y="128"/>
                    <a:pt x="0" y="128"/>
                    <a:pt x="0" y="128"/>
                  </a:cubicBezTo>
                  <a:cubicBezTo>
                    <a:pt x="0" y="131"/>
                    <a:pt x="2" y="133"/>
                    <a:pt x="5" y="134"/>
                  </a:cubicBezTo>
                  <a:cubicBezTo>
                    <a:pt x="32" y="139"/>
                    <a:pt x="32" y="139"/>
                    <a:pt x="32" y="139"/>
                  </a:cubicBezTo>
                  <a:cubicBezTo>
                    <a:pt x="34" y="144"/>
                    <a:pt x="36" y="150"/>
                    <a:pt x="39" y="155"/>
                  </a:cubicBezTo>
                  <a:cubicBezTo>
                    <a:pt x="23" y="178"/>
                    <a:pt x="23" y="178"/>
                    <a:pt x="23" y="178"/>
                  </a:cubicBezTo>
                  <a:cubicBezTo>
                    <a:pt x="22" y="180"/>
                    <a:pt x="22" y="183"/>
                    <a:pt x="24" y="185"/>
                  </a:cubicBezTo>
                  <a:cubicBezTo>
                    <a:pt x="43" y="204"/>
                    <a:pt x="43" y="204"/>
                    <a:pt x="43" y="204"/>
                  </a:cubicBezTo>
                  <a:cubicBezTo>
                    <a:pt x="45" y="206"/>
                    <a:pt x="48" y="207"/>
                    <a:pt x="51" y="205"/>
                  </a:cubicBezTo>
                  <a:cubicBezTo>
                    <a:pt x="73" y="189"/>
                    <a:pt x="73" y="189"/>
                    <a:pt x="73" y="189"/>
                  </a:cubicBezTo>
                  <a:cubicBezTo>
                    <a:pt x="78" y="192"/>
                    <a:pt x="84" y="194"/>
                    <a:pt x="89" y="196"/>
                  </a:cubicBezTo>
                  <a:cubicBezTo>
                    <a:pt x="94" y="223"/>
                    <a:pt x="94" y="223"/>
                    <a:pt x="94" y="223"/>
                  </a:cubicBezTo>
                  <a:cubicBezTo>
                    <a:pt x="95" y="226"/>
                    <a:pt x="97" y="228"/>
                    <a:pt x="100" y="228"/>
                  </a:cubicBezTo>
                  <a:cubicBezTo>
                    <a:pt x="127" y="228"/>
                    <a:pt x="127" y="228"/>
                    <a:pt x="127" y="228"/>
                  </a:cubicBezTo>
                  <a:cubicBezTo>
                    <a:pt x="130" y="228"/>
                    <a:pt x="133" y="226"/>
                    <a:pt x="133" y="223"/>
                  </a:cubicBezTo>
                  <a:cubicBezTo>
                    <a:pt x="138" y="196"/>
                    <a:pt x="138" y="196"/>
                    <a:pt x="138" y="196"/>
                  </a:cubicBezTo>
                  <a:cubicBezTo>
                    <a:pt x="144" y="194"/>
                    <a:pt x="149" y="192"/>
                    <a:pt x="154" y="190"/>
                  </a:cubicBezTo>
                  <a:cubicBezTo>
                    <a:pt x="177" y="205"/>
                    <a:pt x="177" y="205"/>
                    <a:pt x="177" y="205"/>
                  </a:cubicBezTo>
                  <a:cubicBezTo>
                    <a:pt x="180" y="207"/>
                    <a:pt x="183" y="207"/>
                    <a:pt x="185" y="205"/>
                  </a:cubicBezTo>
                  <a:cubicBezTo>
                    <a:pt x="204" y="185"/>
                    <a:pt x="204" y="185"/>
                    <a:pt x="204" y="185"/>
                  </a:cubicBezTo>
                  <a:cubicBezTo>
                    <a:pt x="206" y="183"/>
                    <a:pt x="206" y="180"/>
                    <a:pt x="205" y="178"/>
                  </a:cubicBezTo>
                  <a:cubicBezTo>
                    <a:pt x="189" y="155"/>
                    <a:pt x="189" y="155"/>
                    <a:pt x="189" y="155"/>
                  </a:cubicBezTo>
                  <a:cubicBezTo>
                    <a:pt x="192" y="150"/>
                    <a:pt x="194" y="144"/>
                    <a:pt x="196" y="139"/>
                  </a:cubicBezTo>
                  <a:cubicBezTo>
                    <a:pt x="223" y="134"/>
                    <a:pt x="223" y="134"/>
                    <a:pt x="223" y="134"/>
                  </a:cubicBezTo>
                  <a:cubicBezTo>
                    <a:pt x="226" y="133"/>
                    <a:pt x="228" y="131"/>
                    <a:pt x="228" y="128"/>
                  </a:cubicBezTo>
                  <a:cubicBezTo>
                    <a:pt x="228" y="100"/>
                    <a:pt x="228" y="100"/>
                    <a:pt x="228" y="100"/>
                  </a:cubicBezTo>
                  <a:cubicBezTo>
                    <a:pt x="228" y="98"/>
                    <a:pt x="226" y="95"/>
                    <a:pt x="223" y="95"/>
                  </a:cubicBezTo>
                  <a:close/>
                  <a:moveTo>
                    <a:pt x="114" y="149"/>
                  </a:moveTo>
                  <a:cubicBezTo>
                    <a:pt x="95" y="149"/>
                    <a:pt x="79" y="133"/>
                    <a:pt x="79" y="114"/>
                  </a:cubicBezTo>
                  <a:cubicBezTo>
                    <a:pt x="79" y="95"/>
                    <a:pt x="95" y="79"/>
                    <a:pt x="114" y="79"/>
                  </a:cubicBezTo>
                  <a:cubicBezTo>
                    <a:pt x="133" y="79"/>
                    <a:pt x="149" y="95"/>
                    <a:pt x="149" y="114"/>
                  </a:cubicBezTo>
                  <a:cubicBezTo>
                    <a:pt x="149" y="133"/>
                    <a:pt x="133" y="149"/>
                    <a:pt x="114" y="149"/>
                  </a:cubicBezTo>
                  <a:close/>
                </a:path>
              </a:pathLst>
            </a:custGeom>
            <a:solidFill>
              <a:schemeClr val="tx1">
                <a:lumMod val="60000"/>
                <a:lumOff val="40000"/>
              </a:schemeClr>
            </a:solidFill>
            <a:ln>
              <a:noFill/>
            </a:ln>
          </p:spPr>
          <p:txBody>
            <a:bodyPr anchor="ctr"/>
            <a:lstStyle/>
            <a:p>
              <a:pPr algn="ctr"/>
              <a:endParaRPr>
                <a:cs typeface="+mn-ea"/>
                <a:sym typeface="+mn-lt"/>
              </a:endParaRPr>
            </a:p>
          </p:txBody>
        </p:sp>
      </p:grpSp>
      <p:sp>
        <p:nvSpPr>
          <p:cNvPr id="27" name="TextBox 32">
            <a:extLst>
              <a:ext uri="{FF2B5EF4-FFF2-40B4-BE49-F238E27FC236}">
                <a16:creationId xmlns:a16="http://schemas.microsoft.com/office/drawing/2014/main" id="{3226A85F-63D1-4919-861B-0E56BD54BC7E}"/>
              </a:ext>
            </a:extLst>
          </p:cNvPr>
          <p:cNvSpPr txBox="1">
            <a:spLocks/>
          </p:cNvSpPr>
          <p:nvPr/>
        </p:nvSpPr>
        <p:spPr bwMode="auto">
          <a:xfrm>
            <a:off x="964097" y="1654347"/>
            <a:ext cx="4654853" cy="451759"/>
          </a:xfrm>
          <a:prstGeom prst="rect">
            <a:avLst/>
          </a:prstGeom>
          <a:noFill/>
        </p:spPr>
        <p:txBody>
          <a:bodyPr wrap="square" lIns="90000" tIns="46800" rIns="540000" bIns="46800">
            <a:noAutofit/>
          </a:bodyPr>
          <a:lstStyle/>
          <a:p>
            <a:pPr algn="just"/>
            <a:r>
              <a:rPr lang="vi-VN" sz="44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mềm và gợi cảm giác dẻo dai</a:t>
            </a:r>
            <a:endParaRPr lang="zh-CN" altLang="en-US" sz="4400" b="0" dirty="0">
              <a:effectLst/>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29" name="Picture 28">
            <a:extLst>
              <a:ext uri="{FF2B5EF4-FFF2-40B4-BE49-F238E27FC236}">
                <a16:creationId xmlns:a16="http://schemas.microsoft.com/office/drawing/2014/main" id="{1F37B5FF-9D45-4251-91F3-DCC784D98F3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390818" y="3769774"/>
            <a:ext cx="5187204" cy="2829043"/>
          </a:xfrm>
          <a:prstGeom prst="rect">
            <a:avLst/>
          </a:prstGeom>
          <a:ln>
            <a:noFill/>
          </a:ln>
          <a:effectLst>
            <a:softEdge rad="112500"/>
          </a:effectLst>
        </p:spPr>
      </p:pic>
    </p:spTree>
    <p:extLst>
      <p:ext uri="{BB962C8B-B14F-4D97-AF65-F5344CB8AC3E}">
        <p14:creationId xmlns:p14="http://schemas.microsoft.com/office/powerpoint/2010/main" val="1238723288"/>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D3B9090-C968-414C-A589-C890CAF1632A}"/>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0" y="334347"/>
            <a:ext cx="12192000" cy="6189306"/>
          </a:xfrm>
          <a:prstGeom prst="rect">
            <a:avLst/>
          </a:prstGeom>
          <a:ln>
            <a:noFill/>
          </a:ln>
          <a:effectLst>
            <a:softEdge rad="112500"/>
          </a:effectLst>
        </p:spPr>
      </p:pic>
      <p:sp>
        <p:nvSpPr>
          <p:cNvPr id="2" name="1">
            <a:extLst>
              <a:ext uri="{FF2B5EF4-FFF2-40B4-BE49-F238E27FC236}">
                <a16:creationId xmlns:a16="http://schemas.microsoft.com/office/drawing/2014/main" id="{1E51AA76-D3AE-49E8-9922-3ECE0EE39C18}"/>
              </a:ext>
            </a:extLst>
          </p:cNvPr>
          <p:cNvSpPr/>
          <p:nvPr/>
        </p:nvSpPr>
        <p:spPr>
          <a:xfrm>
            <a:off x="0" y="372070"/>
            <a:ext cx="12192000" cy="6207002"/>
          </a:xfrm>
          <a:prstGeom prst="rect">
            <a:avLst/>
          </a:prstGeom>
          <a:solidFill>
            <a:schemeClr val="bg1">
              <a:alpha val="87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55AD8543-9F8F-4276-9B81-62C5FE12A420}"/>
              </a:ext>
            </a:extLst>
          </p:cNvPr>
          <p:cNvSpPr/>
          <p:nvPr/>
        </p:nvSpPr>
        <p:spPr>
          <a:xfrm>
            <a:off x="128690" y="1248537"/>
            <a:ext cx="11923501" cy="5509200"/>
          </a:xfrm>
          <a:prstGeom prst="rect">
            <a:avLst/>
          </a:prstGeom>
        </p:spPr>
        <p:txBody>
          <a:bodyPr wrap="square">
            <a:spAutoFit/>
          </a:bodyPr>
          <a:lstStyle/>
          <a:p>
            <a:pPr indent="461963" algn="just"/>
            <a:r>
              <a:rPr lang="vi-VN" sz="3200" dirty="0">
                <a:latin typeface="Arial-Rounded" panose="020B0500000000000000" pitchFamily="34" charset="0"/>
                <a:ea typeface="Arial-Rounded" panose="020B0500000000000000" pitchFamily="34" charset="0"/>
                <a:cs typeface="Arial-Rounded" panose="020B0500000000000000" pitchFamily="34" charset="0"/>
              </a:rPr>
              <a:t>Trời nổi gió to. Cây liễu không ngừng lắc lư. Thấy vậy, Nam rất lo cây liễu sẽ bị gãy. Nam hỏi mẹ:</a:t>
            </a:r>
          </a:p>
          <a:p>
            <a:pPr indent="461963" algn="just"/>
            <a:r>
              <a:rPr lang="vi-VN" sz="3200" dirty="0">
                <a:latin typeface="Arial-Rounded" panose="020B0500000000000000" pitchFamily="34" charset="0"/>
                <a:ea typeface="Arial-Rounded" panose="020B0500000000000000" pitchFamily="34" charset="0"/>
                <a:cs typeface="Arial-Rounded" panose="020B0500000000000000" pitchFamily="34" charset="0"/>
              </a:rPr>
              <a:t>- Mẹ ơi, cây liễu mềm yếu thế, </a:t>
            </a:r>
            <a:r>
              <a:rPr lang="en-US" sz="3200" dirty="0" err="1">
                <a:latin typeface="Arial-Rounded" panose="020B0500000000000000" pitchFamily="34" charset="0"/>
                <a:ea typeface="Arial-Rounded" panose="020B0500000000000000" pitchFamily="34" charset="0"/>
                <a:cs typeface="Arial-Rounded" panose="020B0500000000000000" pitchFamily="34" charset="0"/>
              </a:rPr>
              <a:t>liệu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có bị gió làm gãy không ạ?</a:t>
            </a:r>
          </a:p>
          <a:p>
            <a:pPr indent="461963" algn="just"/>
            <a:r>
              <a:rPr lang="vi-VN" sz="3200" dirty="0">
                <a:latin typeface="Arial-Rounded" panose="020B0500000000000000" pitchFamily="34" charset="0"/>
                <a:ea typeface="Arial-Rounded" panose="020B0500000000000000" pitchFamily="34" charset="0"/>
                <a:cs typeface="Arial-Rounded" panose="020B0500000000000000" pitchFamily="34" charset="0"/>
              </a:rPr>
              <a:t>Mẹ mỉm cười đáp:</a:t>
            </a:r>
          </a:p>
          <a:p>
            <a:pPr indent="461963" algn="just"/>
            <a:r>
              <a:rPr lang="vi-VN" sz="3200" dirty="0">
                <a:latin typeface="Arial-Rounded" panose="020B0500000000000000" pitchFamily="34" charset="0"/>
                <a:ea typeface="Arial-Rounded" panose="020B0500000000000000" pitchFamily="34" charset="0"/>
                <a:cs typeface="Arial-Rounded" panose="020B0500000000000000" pitchFamily="34" charset="0"/>
              </a:rPr>
              <a:t>- Con yên tâm, cây liễu sẽ không sao đâu!</a:t>
            </a:r>
          </a:p>
          <a:p>
            <a:pPr indent="461963" algn="just"/>
            <a:r>
              <a:rPr lang="vi-VN" sz="3200" dirty="0">
                <a:latin typeface="Arial-Rounded" panose="020B0500000000000000" pitchFamily="34" charset="0"/>
                <a:ea typeface="Arial-Rounded" panose="020B0500000000000000" pitchFamily="34" charset="0"/>
                <a:cs typeface="Arial-Rounded" panose="020B0500000000000000" pitchFamily="34" charset="0"/>
              </a:rPr>
              <a:t>Mẹ giải thích thêm:</a:t>
            </a:r>
          </a:p>
          <a:p>
            <a:pPr indent="461963" algn="just"/>
            <a:r>
              <a:rPr lang="vi-VN" sz="3200" dirty="0">
                <a:latin typeface="Arial-Rounded" panose="020B0500000000000000" pitchFamily="34" charset="0"/>
                <a:ea typeface="Arial-Rounded" panose="020B0500000000000000" pitchFamily="34" charset="0"/>
                <a:cs typeface="Arial-Rounded" panose="020B0500000000000000" pitchFamily="34" charset="0"/>
              </a:rPr>
              <a:t>- Thân cây liễu tuy không to nhưng dẻo dai. Cành liễu mềm mại</a:t>
            </a:r>
            <a:r>
              <a:rPr lang="en-US" sz="3200" dirty="0">
                <a:latin typeface="Arial-Rounded" panose="020B0500000000000000" pitchFamily="34" charset="0"/>
                <a:ea typeface="Arial-Rounded" panose="020B0500000000000000" pitchFamily="34" charset="0"/>
                <a:cs typeface="Arial-Rounded" panose="020B0500000000000000" pitchFamily="34" charset="0"/>
              </a:rPr>
              <a:t>,</a:t>
            </a:r>
            <a:r>
              <a:rPr lang="vi-VN" sz="3200" dirty="0">
                <a:latin typeface="Arial-Rounded" panose="020B0500000000000000" pitchFamily="34" charset="0"/>
                <a:ea typeface="Arial-Rounded" panose="020B0500000000000000" pitchFamily="34" charset="0"/>
                <a:cs typeface="Arial-Rounded" panose="020B0500000000000000" pitchFamily="34" charset="0"/>
              </a:rPr>
              <a:t> có thể chuyển động theo chiều gió. Vì vậy, cây không dễ bị gãy. Liễu còn là loài cây dễ trồng. Chỉ cần cắm cành xuống đất, nó có thể nhanh chóng mọc lên cây non.</a:t>
            </a:r>
          </a:p>
          <a:p>
            <a:r>
              <a:rPr lang="en-US" sz="2800" i="1" dirty="0">
                <a:latin typeface="Arial-Rounded" panose="020B0500000000000000" pitchFamily="34" charset="0"/>
                <a:ea typeface="Arial-Rounded" panose="020B0500000000000000" pitchFamily="34" charset="0"/>
                <a:cs typeface="Arial-Rounded" panose="020B0500000000000000" pitchFamily="34" charset="0"/>
              </a:rPr>
              <a:t>										</a:t>
            </a:r>
            <a:r>
              <a:rPr lang="vi-VN" sz="2800" i="1" dirty="0">
                <a:latin typeface="Arial-Rounded" panose="020B0500000000000000" pitchFamily="34" charset="0"/>
                <a:ea typeface="Arial-Rounded" panose="020B0500000000000000" pitchFamily="34" charset="0"/>
                <a:cs typeface="Arial-Rounded" panose="020B0500000000000000" pitchFamily="34" charset="0"/>
              </a:rPr>
              <a:t>(Hải An)</a:t>
            </a:r>
            <a:endParaRPr lang="vi-VN"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392006D1-E7EF-4103-8D30-5AEB2B53B4DD}"/>
              </a:ext>
            </a:extLst>
          </p:cNvPr>
          <p:cNvSpPr txBox="1"/>
          <p:nvPr/>
        </p:nvSpPr>
        <p:spPr>
          <a:xfrm>
            <a:off x="3023717" y="603834"/>
            <a:ext cx="6144566" cy="707886"/>
          </a:xfrm>
          <a:prstGeom prst="rect">
            <a:avLst/>
          </a:prstGeom>
          <a:noFill/>
        </p:spPr>
        <p:txBody>
          <a:bodyPr wrap="square">
            <a:spAutoFit/>
          </a:bodyPr>
          <a:lstStyle/>
          <a:p>
            <a:pPr algn="ct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Cây</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liễu</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dẻo</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dai</a:t>
            </a:r>
            <a:endPar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467360A8-4377-42D0-8738-B551CA97ADEE}"/>
              </a:ext>
            </a:extLst>
          </p:cNvPr>
          <p:cNvGrpSpPr/>
          <p:nvPr/>
        </p:nvGrpSpPr>
        <p:grpSpPr>
          <a:xfrm>
            <a:off x="139809" y="198518"/>
            <a:ext cx="863972" cy="1015663"/>
            <a:chOff x="426137" y="277174"/>
            <a:chExt cx="863972" cy="1015663"/>
          </a:xfrm>
        </p:grpSpPr>
        <p:sp>
          <p:nvSpPr>
            <p:cNvPr id="6" name="Oval 5">
              <a:extLst>
                <a:ext uri="{FF2B5EF4-FFF2-40B4-BE49-F238E27FC236}">
                  <a16:creationId xmlns:a16="http://schemas.microsoft.com/office/drawing/2014/main" id="{5F0365AB-FC42-48F5-90AB-2258FF6E6DCC}"/>
                </a:ext>
              </a:extLst>
            </p:cNvPr>
            <p:cNvSpPr/>
            <p:nvPr/>
          </p:nvSpPr>
          <p:spPr>
            <a:xfrm>
              <a:off x="426137" y="413003"/>
              <a:ext cx="863972" cy="816586"/>
            </a:xfrm>
            <a:prstGeom prst="ellipse">
              <a:avLst/>
            </a:prstGeom>
            <a:solidFill>
              <a:srgbClr val="00A6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7" name="Rectangle 6">
              <a:extLst>
                <a:ext uri="{FF2B5EF4-FFF2-40B4-BE49-F238E27FC236}">
                  <a16:creationId xmlns:a16="http://schemas.microsoft.com/office/drawing/2014/main" id="{30840238-5162-4E4B-8FF3-4FDA082B0E8B}"/>
                </a:ext>
              </a:extLst>
            </p:cNvPr>
            <p:cNvSpPr/>
            <p:nvPr/>
          </p:nvSpPr>
          <p:spPr>
            <a:xfrm>
              <a:off x="554827" y="27717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2</a:t>
              </a:r>
            </a:p>
          </p:txBody>
        </p:sp>
      </p:grpSp>
      <p:sp>
        <p:nvSpPr>
          <p:cNvPr id="8" name="8">
            <a:extLst>
              <a:ext uri="{FF2B5EF4-FFF2-40B4-BE49-F238E27FC236}">
                <a16:creationId xmlns:a16="http://schemas.microsoft.com/office/drawing/2014/main" id="{4C7EBB1F-6091-4279-84D1-FD57338A4FEF}"/>
              </a:ext>
            </a:extLst>
          </p:cNvPr>
          <p:cNvSpPr/>
          <p:nvPr/>
        </p:nvSpPr>
        <p:spPr>
          <a:xfrm>
            <a:off x="1003781" y="372070"/>
            <a:ext cx="1223741" cy="707886"/>
          </a:xfrm>
          <a:prstGeom prst="rect">
            <a:avLst/>
          </a:prstGeom>
        </p:spPr>
        <p:txBody>
          <a:bodyPr wrap="square">
            <a:spAutoFit/>
          </a:bodyPr>
          <a:lstStyle/>
          <a:p>
            <a:r>
              <a:rPr lang="en-US" altLang="zh-CN" sz="4000" dirty="0">
                <a:solidFill>
                  <a:srgbClr val="F2701F"/>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000" dirty="0">
              <a:solidFill>
                <a:srgbClr val="F2701F"/>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10" name="Picture 9">
            <a:extLst>
              <a:ext uri="{FF2B5EF4-FFF2-40B4-BE49-F238E27FC236}">
                <a16:creationId xmlns:a16="http://schemas.microsoft.com/office/drawing/2014/main" id="{72978989-1A48-4C71-98D5-FEE9AE1572A4}"/>
              </a:ext>
            </a:extLst>
          </p:cNvPr>
          <p:cNvPicPr>
            <a:picLocks noChangeAspect="1"/>
          </p:cNvPicPr>
          <p:nvPr/>
        </p:nvPicPr>
        <p:blipFill rotWithShape="1">
          <a:blip r:embed="rId4"/>
          <a:srcRect l="20762" t="12636" r="18835" b="29239"/>
          <a:stretch/>
        </p:blipFill>
        <p:spPr>
          <a:xfrm>
            <a:off x="149857" y="1268633"/>
            <a:ext cx="504497" cy="549267"/>
          </a:xfrm>
          <a:prstGeom prst="rect">
            <a:avLst/>
          </a:prstGeom>
        </p:spPr>
      </p:pic>
      <p:pic>
        <p:nvPicPr>
          <p:cNvPr id="12" name="Picture 11">
            <a:extLst>
              <a:ext uri="{FF2B5EF4-FFF2-40B4-BE49-F238E27FC236}">
                <a16:creationId xmlns:a16="http://schemas.microsoft.com/office/drawing/2014/main" id="{B4164FFA-4508-483E-95B3-ACE668FF17BE}"/>
              </a:ext>
            </a:extLst>
          </p:cNvPr>
          <p:cNvPicPr>
            <a:picLocks noChangeAspect="1"/>
          </p:cNvPicPr>
          <p:nvPr/>
        </p:nvPicPr>
        <p:blipFill rotWithShape="1">
          <a:blip r:embed="rId5"/>
          <a:srcRect l="19799" t="15984" r="19799" b="25890"/>
          <a:stretch/>
        </p:blipFill>
        <p:spPr>
          <a:xfrm>
            <a:off x="141238" y="2746474"/>
            <a:ext cx="504497" cy="549268"/>
          </a:xfrm>
          <a:prstGeom prst="rect">
            <a:avLst/>
          </a:prstGeom>
        </p:spPr>
      </p:pic>
    </p:spTree>
    <p:extLst>
      <p:ext uri="{BB962C8B-B14F-4D97-AF65-F5344CB8AC3E}">
        <p14:creationId xmlns:p14="http://schemas.microsoft.com/office/powerpoint/2010/main" val="315405570"/>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CF34341-1709-4E92-AAB7-8D9A3319897D}"/>
              </a:ext>
            </a:extLst>
          </p:cNvPr>
          <p:cNvSpPr txBox="1"/>
          <p:nvPr/>
        </p:nvSpPr>
        <p:spPr>
          <a:xfrm>
            <a:off x="5161139" y="5120633"/>
            <a:ext cx="1869722" cy="862031"/>
          </a:xfrm>
          <a:prstGeom prst="rect">
            <a:avLst/>
          </a:prstGeom>
          <a:noFill/>
        </p:spPr>
        <p:txBody>
          <a:bodyPr wrap="square" rtlCol="0">
            <a:spAutoFit/>
          </a:bodyPr>
          <a:lstStyle/>
          <a:p>
            <a:pPr algn="ctr">
              <a:lnSpc>
                <a:spcPct val="150000"/>
              </a:lnSpc>
              <a:buClr>
                <a:srgbClr val="000000"/>
              </a:buClr>
              <a:buFont typeface="Arial"/>
              <a:buNone/>
            </a:pPr>
            <a:r>
              <a:rPr lang="vi-VN" sz="3733" b="1" kern="0" dirty="0">
                <a:solidFill>
                  <a:schemeClr val="tx1">
                    <a:lumMod val="75000"/>
                    <a:lumOff val="25000"/>
                  </a:schemeClr>
                </a:solidFill>
                <a:cs typeface="Arial"/>
                <a:sym typeface="Arial"/>
              </a:rPr>
              <a:t>TIẾT </a:t>
            </a:r>
            <a:r>
              <a:rPr lang="en-US" sz="3733" b="1" kern="0" dirty="0">
                <a:solidFill>
                  <a:schemeClr val="tx1">
                    <a:lumMod val="75000"/>
                    <a:lumOff val="25000"/>
                  </a:schemeClr>
                </a:solidFill>
                <a:cs typeface="Arial"/>
                <a:sym typeface="Arial"/>
              </a:rPr>
              <a:t>2</a:t>
            </a:r>
          </a:p>
        </p:txBody>
      </p:sp>
    </p:spTree>
    <p:extLst>
      <p:ext uri="{BB962C8B-B14F-4D97-AF65-F5344CB8AC3E}">
        <p14:creationId xmlns:p14="http://schemas.microsoft.com/office/powerpoint/2010/main" val="93606320"/>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3ED1C72-E8C9-41FB-8F0F-F06DB54575F2}"/>
              </a:ext>
            </a:extLst>
          </p:cNvPr>
          <p:cNvPicPr>
            <a:picLocks noChangeAspect="1"/>
          </p:cNvPicPr>
          <p:nvPr/>
        </p:nvPicPr>
        <p:blipFill>
          <a:blip r:embed="rId2"/>
          <a:stretch>
            <a:fillRect/>
          </a:stretch>
        </p:blipFill>
        <p:spPr>
          <a:xfrm>
            <a:off x="1940313" y="3576209"/>
            <a:ext cx="8088590" cy="2005758"/>
          </a:xfrm>
          <a:prstGeom prst="rect">
            <a:avLst/>
          </a:prstGeom>
        </p:spPr>
      </p:pic>
      <p:sp>
        <p:nvSpPr>
          <p:cNvPr id="7" name="10">
            <a:extLst>
              <a:ext uri="{FF2B5EF4-FFF2-40B4-BE49-F238E27FC236}">
                <a16:creationId xmlns:a16="http://schemas.microsoft.com/office/drawing/2014/main" id="{101B2AA1-7DFF-44D1-8C29-44EF579D3135}"/>
              </a:ext>
            </a:extLst>
          </p:cNvPr>
          <p:cNvSpPr/>
          <p:nvPr/>
        </p:nvSpPr>
        <p:spPr>
          <a:xfrm>
            <a:off x="3769132" y="5472311"/>
            <a:ext cx="4668065" cy="122244"/>
          </a:xfrm>
          <a:prstGeom prst="rect">
            <a:avLst/>
          </a:prstGeom>
          <a:solidFill>
            <a:srgbClr val="BCD85F"/>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pic>
        <p:nvPicPr>
          <p:cNvPr id="20" name="Picture 19">
            <a:extLst>
              <a:ext uri="{FF2B5EF4-FFF2-40B4-BE49-F238E27FC236}">
                <a16:creationId xmlns:a16="http://schemas.microsoft.com/office/drawing/2014/main" id="{1A246BA2-6BE1-4B5C-8354-3D7C1CA909FA}"/>
              </a:ext>
            </a:extLst>
          </p:cNvPr>
          <p:cNvPicPr>
            <a:picLocks noChangeAspect="1"/>
          </p:cNvPicPr>
          <p:nvPr/>
        </p:nvPicPr>
        <p:blipFill>
          <a:blip r:embed="rId3"/>
          <a:stretch>
            <a:fillRect/>
          </a:stretch>
        </p:blipFill>
        <p:spPr>
          <a:xfrm>
            <a:off x="3867417" y="495300"/>
            <a:ext cx="4249280" cy="3548180"/>
          </a:xfrm>
          <a:prstGeom prst="rect">
            <a:avLst/>
          </a:prstGeom>
        </p:spPr>
      </p:pic>
      <p:sp>
        <p:nvSpPr>
          <p:cNvPr id="21" name="6">
            <a:extLst>
              <a:ext uri="{FF2B5EF4-FFF2-40B4-BE49-F238E27FC236}">
                <a16:creationId xmlns:a16="http://schemas.microsoft.com/office/drawing/2014/main" id="{C420FD2D-2FE3-4765-80E1-9072DA9F9973}"/>
              </a:ext>
            </a:extLst>
          </p:cNvPr>
          <p:cNvSpPr txBox="1"/>
          <p:nvPr/>
        </p:nvSpPr>
        <p:spPr>
          <a:xfrm>
            <a:off x="5197790" y="1338366"/>
            <a:ext cx="1678665" cy="1862048"/>
          </a:xfrm>
          <a:prstGeom prst="rect">
            <a:avLst/>
          </a:prstGeom>
          <a:noFill/>
        </p:spPr>
        <p:txBody>
          <a:bodyPr wrap="none" rtlCol="0">
            <a:spAutoFit/>
          </a:bodyPr>
          <a:lstStyle/>
          <a:p>
            <a:r>
              <a:rPr lang="en-US" altLang="zh-CN" sz="11500" dirty="0">
                <a:solidFill>
                  <a:srgbClr val="00A650"/>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rPr>
              <a:t>03</a:t>
            </a:r>
            <a:endParaRPr lang="zh-CN" altLang="en-US" sz="11500" dirty="0">
              <a:solidFill>
                <a:srgbClr val="00A650"/>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endParaRPr>
          </a:p>
        </p:txBody>
      </p:sp>
    </p:spTree>
    <p:extLst>
      <p:ext uri="{BB962C8B-B14F-4D97-AF65-F5344CB8AC3E}">
        <p14:creationId xmlns:p14="http://schemas.microsoft.com/office/powerpoint/2010/main" val="376661962"/>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109E19E-A02C-4D86-B4DD-7B3E790293A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634" b="99183" l="9956" r="99383">
                        <a14:foregroundMark x1="27930" y1="2100" x2="20705" y2="9218"/>
                        <a14:foregroundMark x1="20705" y1="9218" x2="27841" y2="4784"/>
                        <a14:foregroundMark x1="27841" y1="4784" x2="27841" y2="4784"/>
                        <a14:foregroundMark x1="20969" y1="8751" x2="25374" y2="9568"/>
                        <a14:foregroundMark x1="21762" y1="8985" x2="24493" y2="10268"/>
                        <a14:foregroundMark x1="19295" y1="12252" x2="25463" y2="9802"/>
                        <a14:foregroundMark x1="30308" y1="16453" x2="21498" y2="20887"/>
                        <a14:foregroundMark x1="21498" y1="20887" x2="28370" y2="23921"/>
                        <a14:foregroundMark x1="28370" y1="23921" x2="33304" y2="20187"/>
                        <a14:foregroundMark x1="21850" y1="21470" x2="28546" y2="23454"/>
                        <a14:foregroundMark x1="21145" y1="23221" x2="27577" y2="25554"/>
                        <a14:foregroundMark x1="37533" y1="29522" x2="30132" y2="37340"/>
                        <a14:foregroundMark x1="30132" y1="37340" x2="38855" y2="30805"/>
                        <a14:foregroundMark x1="38855" y1="30805" x2="40176" y2="28355"/>
                        <a14:foregroundMark x1="42026" y1="28005" x2="35066" y2="37690"/>
                        <a14:foregroundMark x1="35066" y1="37690" x2="30132" y2="35006"/>
                        <a14:foregroundMark x1="46432" y1="28238" x2="40000" y2="35239"/>
                        <a14:foregroundMark x1="47503" y1="41182" x2="48987" y2="42357"/>
                        <a14:foregroundMark x1="40000" y1="35239" x2="41001" y2="36031"/>
                        <a14:foregroundMark x1="48987" y1="42357" x2="52583" y2="42478"/>
                        <a14:foregroundMark x1="57908" y1="35556" x2="58062" y2="35006"/>
                        <a14:foregroundMark x1="59736" y1="37223" x2="62203" y2="47491"/>
                        <a14:foregroundMark x1="68547" y1="51815" x2="72308" y2="54379"/>
                        <a14:foregroundMark x1="62203" y1="47491" x2="64930" y2="49350"/>
                        <a14:foregroundMark x1="68025" y1="52135" x2="69182" y2="53628"/>
                        <a14:foregroundMark x1="67064" y1="52392" x2="67782" y2="53292"/>
                        <a14:foregroundMark x1="68745" y1="60665" x2="40441" y2="70945"/>
                        <a14:foregroundMark x1="40441" y1="70945" x2="12511" y2="94982"/>
                        <a14:foregroundMark x1="12511" y1="94982" x2="10573" y2="97900"/>
                        <a14:foregroundMark x1="19119" y1="91365" x2="13040" y2="98950"/>
                        <a14:foregroundMark x1="13040" y1="98950" x2="13040" y2="98950"/>
                        <a14:foregroundMark x1="29868" y1="1867" x2="69868" y2="3151"/>
                        <a14:foregroundMark x1="69868" y1="3151" x2="85727" y2="1750"/>
                        <a14:foregroundMark x1="85727" y1="1750" x2="97533" y2="3384"/>
                        <a14:foregroundMark x1="98150" y1="57876" x2="99471" y2="93582"/>
                        <a14:foregroundMark x1="88546" y1="46091" x2="88722" y2="46674"/>
                        <a14:foregroundMark x1="56476" y1="81447" x2="24053" y2="99183"/>
                        <a14:foregroundMark x1="50220" y1="94982" x2="64141" y2="93816"/>
                        <a14:foregroundMark x1="64141" y1="93816" x2="89075" y2="96149"/>
                        <a14:foregroundMark x1="80088" y1="48775" x2="79207" y2="53792"/>
                        <a14:foregroundMark x1="86079" y1="47841" x2="83700" y2="54142"/>
                        <a14:foregroundMark x1="85022" y1="46091" x2="84493" y2="49708"/>
                        <a14:foregroundMark x1="86520" y1="45508" x2="85463" y2="49008"/>
                        <a14:foregroundMark x1="87930" y1="49125" x2="83348" y2="58810"/>
                        <a14:foregroundMark x1="83348" y1="58810" x2="83348" y2="58810"/>
                        <a14:foregroundMark x1="86520" y1="55893" x2="88811" y2="49592"/>
                        <a14:foregroundMark x1="71278" y1="50175" x2="70661" y2="52509"/>
                        <a14:foregroundMark x1="90132" y1="56476" x2="89427" y2="59160"/>
                        <a14:foregroundMark x1="90661" y1="55426" x2="90837" y2="58576"/>
                        <a14:foregroundMark x1="90837" y1="54259" x2="91013" y2="59510"/>
                        <a14:foregroundMark x1="90396" y1="58926" x2="90749" y2="60093"/>
                        <a14:backgroundMark x1="66167" y1="54726" x2="83172" y2="58810"/>
                        <a14:backgroundMark x1="73128" y1="58576" x2="67930" y2="59043"/>
                        <a14:backgroundMark x1="85280" y1="58460" x2="88987" y2="58460"/>
                        <a14:backgroundMark x1="81233" y1="58460" x2="82876" y2="58460"/>
                        <a14:backgroundMark x1="40881" y1="36289" x2="48458" y2="35706"/>
                        <a14:backgroundMark x1="48458" y1="35706" x2="46167" y2="39323"/>
                        <a14:backgroundMark x1="58062" y1="35706" x2="53833" y2="41890"/>
                        <a14:backgroundMark x1="43524" y1="37690" x2="46696" y2="42007"/>
                        <a14:backgroundMark x1="23348" y1="933" x2="24670" y2="4201"/>
                        <a14:backgroundMark x1="24758" y1="2800" x2="26344" y2="700"/>
                        <a14:backgroundMark x1="55683" y1="40373" x2="52952" y2="43641"/>
                        <a14:backgroundMark x1="55595" y1="40490" x2="53392" y2="44341"/>
                        <a14:backgroundMark x1="68634" y1="48541" x2="66608" y2="51225"/>
                        <a14:backgroundMark x1="67753" y1="48541" x2="67313" y2="50408"/>
                        <a14:backgroundMark x1="64581" y1="49475" x2="65022" y2="51575"/>
                        <a14:backgroundMark x1="67048" y1="49475" x2="67048" y2="52392"/>
                        <a14:backgroundMark x1="88701" y1="58838" x2="88106" y2="60093"/>
                        <a14:backgroundMark x1="88634" y1="59814" x2="88282" y2="60443"/>
                        <a14:backgroundMark x1="89085" y1="59009" x2="88905" y2="59330"/>
                        <a14:backgroundMark x1="88370" y1="56709" x2="87841" y2="57176"/>
                      </a14:backgroundRemoval>
                    </a14:imgEffect>
                  </a14:imgLayer>
                </a14:imgProps>
              </a:ext>
            </a:extLst>
          </a:blip>
          <a:stretch>
            <a:fillRect/>
          </a:stretch>
        </p:blipFill>
        <p:spPr>
          <a:xfrm>
            <a:off x="6348161" y="2166471"/>
            <a:ext cx="5843839" cy="4502015"/>
          </a:xfrm>
          <a:prstGeom prst="rect">
            <a:avLst/>
          </a:prstGeom>
          <a:ln>
            <a:noFill/>
          </a:ln>
          <a:effectLst>
            <a:softEdge rad="112500"/>
          </a:effectLst>
        </p:spPr>
      </p:pic>
      <p:grpSp>
        <p:nvGrpSpPr>
          <p:cNvPr id="2" name="Group 1">
            <a:extLst>
              <a:ext uri="{FF2B5EF4-FFF2-40B4-BE49-F238E27FC236}">
                <a16:creationId xmlns:a16="http://schemas.microsoft.com/office/drawing/2014/main" id="{02E67912-0027-4057-9143-D9F2035FE164}"/>
              </a:ext>
            </a:extLst>
          </p:cNvPr>
          <p:cNvGrpSpPr/>
          <p:nvPr/>
        </p:nvGrpSpPr>
        <p:grpSpPr>
          <a:xfrm>
            <a:off x="139809" y="198518"/>
            <a:ext cx="863972" cy="1015663"/>
            <a:chOff x="426137" y="277174"/>
            <a:chExt cx="863972" cy="1015663"/>
          </a:xfrm>
        </p:grpSpPr>
        <p:sp>
          <p:nvSpPr>
            <p:cNvPr id="3" name="Oval 2">
              <a:extLst>
                <a:ext uri="{FF2B5EF4-FFF2-40B4-BE49-F238E27FC236}">
                  <a16:creationId xmlns:a16="http://schemas.microsoft.com/office/drawing/2014/main" id="{2940AAC6-9CDB-4DB7-AE62-5FF5BF3EDEF6}"/>
                </a:ext>
              </a:extLst>
            </p:cNvPr>
            <p:cNvSpPr/>
            <p:nvPr/>
          </p:nvSpPr>
          <p:spPr>
            <a:xfrm>
              <a:off x="426137" y="413003"/>
              <a:ext cx="863972" cy="816586"/>
            </a:xfrm>
            <a:prstGeom prst="ellipse">
              <a:avLst/>
            </a:prstGeom>
            <a:solidFill>
              <a:srgbClr val="00A6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4" name="Rectangle 3">
              <a:extLst>
                <a:ext uri="{FF2B5EF4-FFF2-40B4-BE49-F238E27FC236}">
                  <a16:creationId xmlns:a16="http://schemas.microsoft.com/office/drawing/2014/main" id="{D59F14AB-8EBB-4984-AF3C-64D6CEE4144A}"/>
                </a:ext>
              </a:extLst>
            </p:cNvPr>
            <p:cNvSpPr/>
            <p:nvPr/>
          </p:nvSpPr>
          <p:spPr>
            <a:xfrm>
              <a:off x="554827" y="27717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3</a:t>
              </a:r>
            </a:p>
          </p:txBody>
        </p:sp>
      </p:grpSp>
      <p:sp>
        <p:nvSpPr>
          <p:cNvPr id="5" name="8">
            <a:extLst>
              <a:ext uri="{FF2B5EF4-FFF2-40B4-BE49-F238E27FC236}">
                <a16:creationId xmlns:a16="http://schemas.microsoft.com/office/drawing/2014/main" id="{79BCFBE6-8BD5-4730-93F6-413D6C81BF02}"/>
              </a:ext>
            </a:extLst>
          </p:cNvPr>
          <p:cNvSpPr/>
          <p:nvPr/>
        </p:nvSpPr>
        <p:spPr>
          <a:xfrm>
            <a:off x="1003782" y="419474"/>
            <a:ext cx="3411808" cy="646331"/>
          </a:xfrm>
          <a:prstGeom prst="rect">
            <a:avLst/>
          </a:prstGeom>
        </p:spPr>
        <p:txBody>
          <a:bodyPr wrap="square">
            <a:spAutoFit/>
          </a:bodyPr>
          <a:lstStyle/>
          <a:p>
            <a:r>
              <a:rPr lang="en-US" altLang="zh-CN" sz="3600" b="1" dirty="0">
                <a:solidFill>
                  <a:srgbClr val="F77A08"/>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 LỜI CÂU HỎI</a:t>
            </a:r>
            <a:endParaRPr lang="zh-CN" altLang="en-US" sz="3600" b="1" dirty="0">
              <a:solidFill>
                <a:srgbClr val="F77A08"/>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8">
            <a:extLst>
              <a:ext uri="{FF2B5EF4-FFF2-40B4-BE49-F238E27FC236}">
                <a16:creationId xmlns:a16="http://schemas.microsoft.com/office/drawing/2014/main" id="{1241CF47-36E8-4556-B29F-4563EF4C2CF6}"/>
              </a:ext>
            </a:extLst>
          </p:cNvPr>
          <p:cNvSpPr/>
          <p:nvPr/>
        </p:nvSpPr>
        <p:spPr>
          <a:xfrm>
            <a:off x="412456" y="1154473"/>
            <a:ext cx="11327259" cy="923330"/>
          </a:xfrm>
          <a:prstGeom prst="rect">
            <a:avLst/>
          </a:prstGeom>
        </p:spPr>
        <p:txBody>
          <a:bodyPr wrap="square">
            <a:spAutoFit/>
          </a:bodyPr>
          <a:lstStyle/>
          <a:p>
            <a:r>
              <a:rPr lang="en-US" sz="54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a. </a:t>
            </a:r>
            <a:r>
              <a:rPr lang="en-US" sz="54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Thân</a:t>
            </a:r>
            <a:r>
              <a:rPr lang="en-US" sz="54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cây</a:t>
            </a:r>
            <a:r>
              <a:rPr lang="en-US" sz="54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liễu</a:t>
            </a:r>
            <a:r>
              <a:rPr lang="en-US" sz="54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có</a:t>
            </a:r>
            <a:r>
              <a:rPr lang="en-US" sz="54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đặc</a:t>
            </a:r>
            <a:r>
              <a:rPr lang="en-US" sz="54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điểm</a:t>
            </a:r>
            <a:r>
              <a:rPr lang="en-US" sz="54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gì</a:t>
            </a:r>
            <a:r>
              <a:rPr lang="en-US" sz="54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8">
            <a:extLst>
              <a:ext uri="{FF2B5EF4-FFF2-40B4-BE49-F238E27FC236}">
                <a16:creationId xmlns:a16="http://schemas.microsoft.com/office/drawing/2014/main" id="{91F19114-6F14-4759-BEE5-3C5AA081FA8B}"/>
              </a:ext>
            </a:extLst>
          </p:cNvPr>
          <p:cNvSpPr/>
          <p:nvPr/>
        </p:nvSpPr>
        <p:spPr>
          <a:xfrm>
            <a:off x="1209752" y="2042709"/>
            <a:ext cx="10529963" cy="923330"/>
          </a:xfrm>
          <a:prstGeom prst="rect">
            <a:avLst/>
          </a:prstGeom>
        </p:spPr>
        <p:txBody>
          <a:bodyPr wrap="square">
            <a:spAutoFit/>
          </a:bodyPr>
          <a:lstStyle/>
          <a:p>
            <a:pPr algn="just"/>
            <a:r>
              <a:rPr lang="en-US" sz="54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Thân</a:t>
            </a:r>
            <a:r>
              <a:rPr lang="en-US" sz="54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cây</a:t>
            </a:r>
            <a:r>
              <a:rPr lang="en-US" sz="54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liễu</a:t>
            </a:r>
            <a:r>
              <a:rPr lang="en-US" sz="54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dẻo</a:t>
            </a:r>
            <a:r>
              <a:rPr lang="en-US" sz="54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dai</a:t>
            </a:r>
            <a:r>
              <a:rPr lang="en-US" sz="54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a:t>
            </a:r>
            <a:endParaRPr lang="vi-VN" sz="5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Freeform 154">
            <a:extLst>
              <a:ext uri="{FF2B5EF4-FFF2-40B4-BE49-F238E27FC236}">
                <a16:creationId xmlns:a16="http://schemas.microsoft.com/office/drawing/2014/main" id="{BA346520-71C6-435F-B7E7-E62BEE8C6A25}"/>
              </a:ext>
            </a:extLst>
          </p:cNvPr>
          <p:cNvSpPr>
            <a:spLocks noEditPoints="1"/>
          </p:cNvSpPr>
          <p:nvPr/>
        </p:nvSpPr>
        <p:spPr bwMode="auto">
          <a:xfrm>
            <a:off x="521482" y="2188642"/>
            <a:ext cx="581025" cy="539115"/>
          </a:xfrm>
          <a:custGeom>
            <a:avLst/>
            <a:gdLst>
              <a:gd name="T0" fmla="*/ 80 w 91"/>
              <a:gd name="T1" fmla="*/ 44 h 93"/>
              <a:gd name="T2" fmla="*/ 87 w 91"/>
              <a:gd name="T3" fmla="*/ 37 h 93"/>
              <a:gd name="T4" fmla="*/ 87 w 91"/>
              <a:gd name="T5" fmla="*/ 23 h 93"/>
              <a:gd name="T6" fmla="*/ 68 w 91"/>
              <a:gd name="T7" fmla="*/ 4 h 93"/>
              <a:gd name="T8" fmla="*/ 54 w 91"/>
              <a:gd name="T9" fmla="*/ 4 h 93"/>
              <a:gd name="T10" fmla="*/ 47 w 91"/>
              <a:gd name="T11" fmla="*/ 11 h 93"/>
              <a:gd name="T12" fmla="*/ 80 w 91"/>
              <a:gd name="T13" fmla="*/ 44 h 93"/>
              <a:gd name="T14" fmla="*/ 52 w 91"/>
              <a:gd name="T15" fmla="*/ 23 h 93"/>
              <a:gd name="T16" fmla="*/ 68 w 91"/>
              <a:gd name="T17" fmla="*/ 39 h 93"/>
              <a:gd name="T18" fmla="*/ 77 w 91"/>
              <a:gd name="T19" fmla="*/ 48 h 93"/>
              <a:gd name="T20" fmla="*/ 43 w 91"/>
              <a:gd name="T21" fmla="*/ 81 h 93"/>
              <a:gd name="T22" fmla="*/ 34 w 91"/>
              <a:gd name="T23" fmla="*/ 73 h 93"/>
              <a:gd name="T24" fmla="*/ 19 w 91"/>
              <a:gd name="T25" fmla="*/ 59 h 93"/>
              <a:gd name="T26" fmla="*/ 41 w 91"/>
              <a:gd name="T27" fmla="*/ 37 h 93"/>
              <a:gd name="T28" fmla="*/ 39 w 91"/>
              <a:gd name="T29" fmla="*/ 34 h 93"/>
              <a:gd name="T30" fmla="*/ 16 w 91"/>
              <a:gd name="T31" fmla="*/ 57 h 93"/>
              <a:gd name="T32" fmla="*/ 10 w 91"/>
              <a:gd name="T33" fmla="*/ 48 h 93"/>
              <a:gd name="T34" fmla="*/ 43 w 91"/>
              <a:gd name="T35" fmla="*/ 14 h 93"/>
              <a:gd name="T36" fmla="*/ 52 w 91"/>
              <a:gd name="T37" fmla="*/ 23 h 93"/>
              <a:gd name="T38" fmla="*/ 4 w 91"/>
              <a:gd name="T39" fmla="*/ 69 h 93"/>
              <a:gd name="T40" fmla="*/ 0 w 91"/>
              <a:gd name="T41" fmla="*/ 86 h 93"/>
              <a:gd name="T42" fmla="*/ 6 w 91"/>
              <a:gd name="T43" fmla="*/ 93 h 93"/>
              <a:gd name="T44" fmla="*/ 24 w 91"/>
              <a:gd name="T45" fmla="*/ 89 h 93"/>
              <a:gd name="T46" fmla="*/ 4 w 91"/>
              <a:gd name="T47" fmla="*/ 6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1" h="93">
                <a:moveTo>
                  <a:pt x="80" y="44"/>
                </a:moveTo>
                <a:cubicBezTo>
                  <a:pt x="87" y="37"/>
                  <a:pt x="87" y="37"/>
                  <a:pt x="87" y="37"/>
                </a:cubicBezTo>
                <a:cubicBezTo>
                  <a:pt x="91" y="33"/>
                  <a:pt x="91" y="27"/>
                  <a:pt x="87" y="23"/>
                </a:cubicBezTo>
                <a:cubicBezTo>
                  <a:pt x="68" y="4"/>
                  <a:pt x="68" y="4"/>
                  <a:pt x="68" y="4"/>
                </a:cubicBezTo>
                <a:cubicBezTo>
                  <a:pt x="64" y="0"/>
                  <a:pt x="58" y="0"/>
                  <a:pt x="54" y="4"/>
                </a:cubicBezTo>
                <a:cubicBezTo>
                  <a:pt x="47" y="11"/>
                  <a:pt x="47" y="11"/>
                  <a:pt x="47" y="11"/>
                </a:cubicBezTo>
                <a:cubicBezTo>
                  <a:pt x="80" y="44"/>
                  <a:pt x="80" y="44"/>
                  <a:pt x="80" y="44"/>
                </a:cubicBezTo>
                <a:close/>
                <a:moveTo>
                  <a:pt x="52" y="23"/>
                </a:moveTo>
                <a:cubicBezTo>
                  <a:pt x="68" y="39"/>
                  <a:pt x="68" y="39"/>
                  <a:pt x="68" y="39"/>
                </a:cubicBezTo>
                <a:cubicBezTo>
                  <a:pt x="77" y="48"/>
                  <a:pt x="77" y="48"/>
                  <a:pt x="77" y="48"/>
                </a:cubicBezTo>
                <a:cubicBezTo>
                  <a:pt x="43" y="81"/>
                  <a:pt x="43" y="81"/>
                  <a:pt x="43" y="81"/>
                </a:cubicBezTo>
                <a:cubicBezTo>
                  <a:pt x="35" y="83"/>
                  <a:pt x="33" y="79"/>
                  <a:pt x="34" y="73"/>
                </a:cubicBezTo>
                <a:cubicBezTo>
                  <a:pt x="26" y="72"/>
                  <a:pt x="20" y="68"/>
                  <a:pt x="19" y="59"/>
                </a:cubicBezTo>
                <a:cubicBezTo>
                  <a:pt x="41" y="37"/>
                  <a:pt x="41" y="37"/>
                  <a:pt x="41" y="37"/>
                </a:cubicBezTo>
                <a:cubicBezTo>
                  <a:pt x="39" y="34"/>
                  <a:pt x="39" y="34"/>
                  <a:pt x="39" y="34"/>
                </a:cubicBezTo>
                <a:cubicBezTo>
                  <a:pt x="16" y="57"/>
                  <a:pt x="16" y="57"/>
                  <a:pt x="16" y="57"/>
                </a:cubicBezTo>
                <a:cubicBezTo>
                  <a:pt x="10" y="58"/>
                  <a:pt x="9" y="54"/>
                  <a:pt x="10" y="48"/>
                </a:cubicBezTo>
                <a:cubicBezTo>
                  <a:pt x="21" y="37"/>
                  <a:pt x="32" y="26"/>
                  <a:pt x="43" y="14"/>
                </a:cubicBezTo>
                <a:cubicBezTo>
                  <a:pt x="52" y="23"/>
                  <a:pt x="52" y="23"/>
                  <a:pt x="52" y="23"/>
                </a:cubicBezTo>
                <a:close/>
                <a:moveTo>
                  <a:pt x="4" y="69"/>
                </a:moveTo>
                <a:cubicBezTo>
                  <a:pt x="0" y="86"/>
                  <a:pt x="0" y="86"/>
                  <a:pt x="0" y="86"/>
                </a:cubicBezTo>
                <a:cubicBezTo>
                  <a:pt x="6" y="93"/>
                  <a:pt x="6" y="93"/>
                  <a:pt x="6" y="93"/>
                </a:cubicBezTo>
                <a:cubicBezTo>
                  <a:pt x="24" y="89"/>
                  <a:pt x="24" y="89"/>
                  <a:pt x="24" y="89"/>
                </a:cubicBezTo>
                <a:lnTo>
                  <a:pt x="4" y="69"/>
                </a:lnTo>
                <a:close/>
              </a:path>
            </a:pathLst>
          </a:custGeom>
          <a:solidFill>
            <a:srgbClr val="F77A08"/>
          </a:solidFill>
          <a:ln>
            <a:noFill/>
          </a:ln>
        </p:spPr>
        <p:txBody>
          <a:bodyPr lIns="80296" tIns="40148" rIns="80296" bIns="40148"/>
          <a:lstStyle/>
          <a:p>
            <a:pPr eaLnBrk="1" fontAlgn="auto" hangingPunct="1">
              <a:spcBef>
                <a:spcPts val="0"/>
              </a:spcBef>
              <a:spcAft>
                <a:spcPts val="0"/>
              </a:spcAft>
              <a:defRPr/>
            </a:pPr>
            <a:endParaRPr kumimoji="0" lang="zh-CN" altLang="en-US" sz="158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Tree>
    <p:extLst>
      <p:ext uri="{BB962C8B-B14F-4D97-AF65-F5344CB8AC3E}">
        <p14:creationId xmlns:p14="http://schemas.microsoft.com/office/powerpoint/2010/main" val="222081013"/>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109E19E-A02C-4D86-B4DD-7B3E790293A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634" b="99183" l="9956" r="99383">
                        <a14:foregroundMark x1="27930" y1="2100" x2="20705" y2="9218"/>
                        <a14:foregroundMark x1="20705" y1="9218" x2="27841" y2="4784"/>
                        <a14:foregroundMark x1="27841" y1="4784" x2="27841" y2="4784"/>
                        <a14:foregroundMark x1="20969" y1="8751" x2="25374" y2="9568"/>
                        <a14:foregroundMark x1="21762" y1="8985" x2="24493" y2="10268"/>
                        <a14:foregroundMark x1="19295" y1="12252" x2="25463" y2="9802"/>
                        <a14:foregroundMark x1="30308" y1="16453" x2="21498" y2="20887"/>
                        <a14:foregroundMark x1="21498" y1="20887" x2="28370" y2="23921"/>
                        <a14:foregroundMark x1="28370" y1="23921" x2="33304" y2="20187"/>
                        <a14:foregroundMark x1="21850" y1="21470" x2="28546" y2="23454"/>
                        <a14:foregroundMark x1="21145" y1="23221" x2="27577" y2="25554"/>
                        <a14:foregroundMark x1="37533" y1="29522" x2="30132" y2="37340"/>
                        <a14:foregroundMark x1="30132" y1="37340" x2="38855" y2="30805"/>
                        <a14:foregroundMark x1="38855" y1="30805" x2="40176" y2="28355"/>
                        <a14:foregroundMark x1="42026" y1="28005" x2="35066" y2="37690"/>
                        <a14:foregroundMark x1="35066" y1="37690" x2="30132" y2="35006"/>
                        <a14:foregroundMark x1="46432" y1="28238" x2="40000" y2="35239"/>
                        <a14:foregroundMark x1="47503" y1="41182" x2="48987" y2="42357"/>
                        <a14:foregroundMark x1="40000" y1="35239" x2="41001" y2="36031"/>
                        <a14:foregroundMark x1="48987" y1="42357" x2="52583" y2="42478"/>
                        <a14:foregroundMark x1="57908" y1="35556" x2="58062" y2="35006"/>
                        <a14:foregroundMark x1="59736" y1="37223" x2="62203" y2="47491"/>
                        <a14:foregroundMark x1="68547" y1="51815" x2="72308" y2="54379"/>
                        <a14:foregroundMark x1="62203" y1="47491" x2="64930" y2="49350"/>
                        <a14:foregroundMark x1="68025" y1="52135" x2="69182" y2="53628"/>
                        <a14:foregroundMark x1="67064" y1="52392" x2="67782" y2="53292"/>
                        <a14:foregroundMark x1="68745" y1="60665" x2="40441" y2="70945"/>
                        <a14:foregroundMark x1="40441" y1="70945" x2="12511" y2="94982"/>
                        <a14:foregroundMark x1="12511" y1="94982" x2="10573" y2="97900"/>
                        <a14:foregroundMark x1="19119" y1="91365" x2="13040" y2="98950"/>
                        <a14:foregroundMark x1="13040" y1="98950" x2="13040" y2="98950"/>
                        <a14:foregroundMark x1="29868" y1="1867" x2="69868" y2="3151"/>
                        <a14:foregroundMark x1="69868" y1="3151" x2="85727" y2="1750"/>
                        <a14:foregroundMark x1="85727" y1="1750" x2="97533" y2="3384"/>
                        <a14:foregroundMark x1="98150" y1="57876" x2="99471" y2="93582"/>
                        <a14:foregroundMark x1="88546" y1="46091" x2="88722" y2="46674"/>
                        <a14:foregroundMark x1="56476" y1="81447" x2="24053" y2="99183"/>
                        <a14:foregroundMark x1="50220" y1="94982" x2="64141" y2="93816"/>
                        <a14:foregroundMark x1="64141" y1="93816" x2="89075" y2="96149"/>
                        <a14:foregroundMark x1="80088" y1="48775" x2="79207" y2="53792"/>
                        <a14:foregroundMark x1="86079" y1="47841" x2="83700" y2="54142"/>
                        <a14:foregroundMark x1="85022" y1="46091" x2="84493" y2="49708"/>
                        <a14:foregroundMark x1="86520" y1="45508" x2="85463" y2="49008"/>
                        <a14:foregroundMark x1="87930" y1="49125" x2="83348" y2="58810"/>
                        <a14:foregroundMark x1="83348" y1="58810" x2="83348" y2="58810"/>
                        <a14:foregroundMark x1="86520" y1="55893" x2="88811" y2="49592"/>
                        <a14:foregroundMark x1="71278" y1="50175" x2="70661" y2="52509"/>
                        <a14:foregroundMark x1="90132" y1="56476" x2="89427" y2="59160"/>
                        <a14:foregroundMark x1="90661" y1="55426" x2="90837" y2="58576"/>
                        <a14:foregroundMark x1="90837" y1="54259" x2="91013" y2="59510"/>
                        <a14:foregroundMark x1="90396" y1="58926" x2="90749" y2="60093"/>
                        <a14:backgroundMark x1="66167" y1="54726" x2="83172" y2="58810"/>
                        <a14:backgroundMark x1="73128" y1="58576" x2="67930" y2="59043"/>
                        <a14:backgroundMark x1="85280" y1="58460" x2="88987" y2="58460"/>
                        <a14:backgroundMark x1="81233" y1="58460" x2="82876" y2="58460"/>
                        <a14:backgroundMark x1="40881" y1="36289" x2="48458" y2="35706"/>
                        <a14:backgroundMark x1="48458" y1="35706" x2="46167" y2="39323"/>
                        <a14:backgroundMark x1="58062" y1="35706" x2="53833" y2="41890"/>
                        <a14:backgroundMark x1="43524" y1="37690" x2="46696" y2="42007"/>
                        <a14:backgroundMark x1="23348" y1="933" x2="24670" y2="4201"/>
                        <a14:backgroundMark x1="24758" y1="2800" x2="26344" y2="700"/>
                        <a14:backgroundMark x1="55683" y1="40373" x2="52952" y2="43641"/>
                        <a14:backgroundMark x1="55595" y1="40490" x2="53392" y2="44341"/>
                        <a14:backgroundMark x1="68634" y1="48541" x2="66608" y2="51225"/>
                        <a14:backgroundMark x1="67753" y1="48541" x2="67313" y2="50408"/>
                        <a14:backgroundMark x1="64581" y1="49475" x2="65022" y2="51575"/>
                        <a14:backgroundMark x1="67048" y1="49475" x2="67048" y2="52392"/>
                        <a14:backgroundMark x1="88701" y1="58838" x2="88106" y2="60093"/>
                        <a14:backgroundMark x1="88634" y1="59814" x2="88282" y2="60443"/>
                        <a14:backgroundMark x1="89085" y1="59009" x2="88905" y2="59330"/>
                        <a14:backgroundMark x1="88370" y1="56709" x2="87841" y2="57176"/>
                      </a14:backgroundRemoval>
                    </a14:imgEffect>
                  </a14:imgLayer>
                </a14:imgProps>
              </a:ext>
            </a:extLst>
          </a:blip>
          <a:stretch>
            <a:fillRect/>
          </a:stretch>
        </p:blipFill>
        <p:spPr>
          <a:xfrm>
            <a:off x="6348161" y="2966039"/>
            <a:ext cx="5843839" cy="3702447"/>
          </a:xfrm>
          <a:prstGeom prst="rect">
            <a:avLst/>
          </a:prstGeom>
          <a:ln>
            <a:noFill/>
          </a:ln>
          <a:effectLst>
            <a:softEdge rad="112500"/>
          </a:effectLst>
        </p:spPr>
      </p:pic>
      <p:grpSp>
        <p:nvGrpSpPr>
          <p:cNvPr id="2" name="Group 1">
            <a:extLst>
              <a:ext uri="{FF2B5EF4-FFF2-40B4-BE49-F238E27FC236}">
                <a16:creationId xmlns:a16="http://schemas.microsoft.com/office/drawing/2014/main" id="{02E67912-0027-4057-9143-D9F2035FE164}"/>
              </a:ext>
            </a:extLst>
          </p:cNvPr>
          <p:cNvGrpSpPr/>
          <p:nvPr/>
        </p:nvGrpSpPr>
        <p:grpSpPr>
          <a:xfrm>
            <a:off x="139809" y="198518"/>
            <a:ext cx="863972" cy="1015663"/>
            <a:chOff x="426137" y="277174"/>
            <a:chExt cx="863972" cy="1015663"/>
          </a:xfrm>
        </p:grpSpPr>
        <p:sp>
          <p:nvSpPr>
            <p:cNvPr id="3" name="Oval 2">
              <a:extLst>
                <a:ext uri="{FF2B5EF4-FFF2-40B4-BE49-F238E27FC236}">
                  <a16:creationId xmlns:a16="http://schemas.microsoft.com/office/drawing/2014/main" id="{2940AAC6-9CDB-4DB7-AE62-5FF5BF3EDEF6}"/>
                </a:ext>
              </a:extLst>
            </p:cNvPr>
            <p:cNvSpPr/>
            <p:nvPr/>
          </p:nvSpPr>
          <p:spPr>
            <a:xfrm>
              <a:off x="426137" y="413003"/>
              <a:ext cx="863972" cy="816586"/>
            </a:xfrm>
            <a:prstGeom prst="ellipse">
              <a:avLst/>
            </a:prstGeom>
            <a:solidFill>
              <a:srgbClr val="00A6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4" name="Rectangle 3">
              <a:extLst>
                <a:ext uri="{FF2B5EF4-FFF2-40B4-BE49-F238E27FC236}">
                  <a16:creationId xmlns:a16="http://schemas.microsoft.com/office/drawing/2014/main" id="{D59F14AB-8EBB-4984-AF3C-64D6CEE4144A}"/>
                </a:ext>
              </a:extLst>
            </p:cNvPr>
            <p:cNvSpPr/>
            <p:nvPr/>
          </p:nvSpPr>
          <p:spPr>
            <a:xfrm>
              <a:off x="554827" y="27717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3</a:t>
              </a:r>
            </a:p>
          </p:txBody>
        </p:sp>
      </p:grpSp>
      <p:sp>
        <p:nvSpPr>
          <p:cNvPr id="5" name="8">
            <a:extLst>
              <a:ext uri="{FF2B5EF4-FFF2-40B4-BE49-F238E27FC236}">
                <a16:creationId xmlns:a16="http://schemas.microsoft.com/office/drawing/2014/main" id="{79BCFBE6-8BD5-4730-93F6-413D6C81BF02}"/>
              </a:ext>
            </a:extLst>
          </p:cNvPr>
          <p:cNvSpPr/>
          <p:nvPr/>
        </p:nvSpPr>
        <p:spPr>
          <a:xfrm>
            <a:off x="1003782" y="419474"/>
            <a:ext cx="3411808" cy="646331"/>
          </a:xfrm>
          <a:prstGeom prst="rect">
            <a:avLst/>
          </a:prstGeom>
        </p:spPr>
        <p:txBody>
          <a:bodyPr wrap="square">
            <a:spAutoFit/>
          </a:bodyPr>
          <a:lstStyle/>
          <a:p>
            <a:r>
              <a:rPr lang="en-US" altLang="zh-CN" sz="3600" b="1" dirty="0">
                <a:solidFill>
                  <a:srgbClr val="F77A08"/>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 LỜI CÂU HỎI</a:t>
            </a:r>
            <a:endParaRPr lang="zh-CN" altLang="en-US" sz="3600" b="1" dirty="0">
              <a:solidFill>
                <a:srgbClr val="F77A08"/>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8">
            <a:extLst>
              <a:ext uri="{FF2B5EF4-FFF2-40B4-BE49-F238E27FC236}">
                <a16:creationId xmlns:a16="http://schemas.microsoft.com/office/drawing/2014/main" id="{1241CF47-36E8-4556-B29F-4563EF4C2CF6}"/>
              </a:ext>
            </a:extLst>
          </p:cNvPr>
          <p:cNvSpPr/>
          <p:nvPr/>
        </p:nvSpPr>
        <p:spPr>
          <a:xfrm>
            <a:off x="412456" y="1154473"/>
            <a:ext cx="11327259" cy="923330"/>
          </a:xfrm>
          <a:prstGeom prst="rect">
            <a:avLst/>
          </a:prstGeom>
        </p:spPr>
        <p:txBody>
          <a:bodyPr wrap="square">
            <a:spAutoFit/>
          </a:bodyPr>
          <a:lstStyle/>
          <a:p>
            <a:r>
              <a:rPr lang="en-US" sz="54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b. </a:t>
            </a:r>
            <a:r>
              <a:rPr lang="en-US" sz="54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Cành</a:t>
            </a:r>
            <a:r>
              <a:rPr lang="en-US" sz="54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liễu</a:t>
            </a:r>
            <a:r>
              <a:rPr lang="en-US" sz="54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có</a:t>
            </a:r>
            <a:r>
              <a:rPr lang="en-US" sz="54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đặc</a:t>
            </a:r>
            <a:r>
              <a:rPr lang="en-US" sz="54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điểm</a:t>
            </a:r>
            <a:r>
              <a:rPr lang="en-US" sz="54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gì</a:t>
            </a:r>
            <a:r>
              <a:rPr lang="en-US" sz="54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8">
            <a:extLst>
              <a:ext uri="{FF2B5EF4-FFF2-40B4-BE49-F238E27FC236}">
                <a16:creationId xmlns:a16="http://schemas.microsoft.com/office/drawing/2014/main" id="{91F19114-6F14-4759-BEE5-3C5AA081FA8B}"/>
              </a:ext>
            </a:extLst>
          </p:cNvPr>
          <p:cNvSpPr/>
          <p:nvPr/>
        </p:nvSpPr>
        <p:spPr>
          <a:xfrm>
            <a:off x="1209752" y="2042709"/>
            <a:ext cx="10529963" cy="1754326"/>
          </a:xfrm>
          <a:prstGeom prst="rect">
            <a:avLst/>
          </a:prstGeom>
        </p:spPr>
        <p:txBody>
          <a:bodyPr wrap="square">
            <a:spAutoFit/>
          </a:bodyPr>
          <a:lstStyle/>
          <a:p>
            <a:pPr algn="just"/>
            <a:r>
              <a:rPr lang="en-US" sz="54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Cành</a:t>
            </a:r>
            <a:r>
              <a:rPr lang="en-US" sz="54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liễu</a:t>
            </a:r>
            <a:r>
              <a:rPr lang="en-US" sz="54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mềm</a:t>
            </a:r>
            <a:r>
              <a:rPr lang="en-US" sz="54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mại</a:t>
            </a:r>
            <a:r>
              <a:rPr lang="en-US" sz="54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có</a:t>
            </a:r>
            <a:r>
              <a:rPr lang="en-US" sz="54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thể</a:t>
            </a:r>
            <a:r>
              <a:rPr lang="en-US" sz="54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chuyển</a:t>
            </a:r>
            <a:r>
              <a:rPr lang="en-US" sz="54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động</a:t>
            </a:r>
            <a:r>
              <a:rPr lang="en-US" sz="54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theo</a:t>
            </a:r>
            <a:r>
              <a:rPr lang="en-US" sz="54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chiều</a:t>
            </a:r>
            <a:r>
              <a:rPr lang="en-US" sz="54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gió</a:t>
            </a:r>
            <a:r>
              <a:rPr lang="en-US" sz="54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a:t>
            </a:r>
            <a:endParaRPr lang="vi-VN" sz="5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Freeform 154">
            <a:extLst>
              <a:ext uri="{FF2B5EF4-FFF2-40B4-BE49-F238E27FC236}">
                <a16:creationId xmlns:a16="http://schemas.microsoft.com/office/drawing/2014/main" id="{BA346520-71C6-435F-B7E7-E62BEE8C6A25}"/>
              </a:ext>
            </a:extLst>
          </p:cNvPr>
          <p:cNvSpPr>
            <a:spLocks noEditPoints="1"/>
          </p:cNvSpPr>
          <p:nvPr/>
        </p:nvSpPr>
        <p:spPr bwMode="auto">
          <a:xfrm>
            <a:off x="521482" y="2188642"/>
            <a:ext cx="581025" cy="539115"/>
          </a:xfrm>
          <a:custGeom>
            <a:avLst/>
            <a:gdLst>
              <a:gd name="T0" fmla="*/ 80 w 91"/>
              <a:gd name="T1" fmla="*/ 44 h 93"/>
              <a:gd name="T2" fmla="*/ 87 w 91"/>
              <a:gd name="T3" fmla="*/ 37 h 93"/>
              <a:gd name="T4" fmla="*/ 87 w 91"/>
              <a:gd name="T5" fmla="*/ 23 h 93"/>
              <a:gd name="T6" fmla="*/ 68 w 91"/>
              <a:gd name="T7" fmla="*/ 4 h 93"/>
              <a:gd name="T8" fmla="*/ 54 w 91"/>
              <a:gd name="T9" fmla="*/ 4 h 93"/>
              <a:gd name="T10" fmla="*/ 47 w 91"/>
              <a:gd name="T11" fmla="*/ 11 h 93"/>
              <a:gd name="T12" fmla="*/ 80 w 91"/>
              <a:gd name="T13" fmla="*/ 44 h 93"/>
              <a:gd name="T14" fmla="*/ 52 w 91"/>
              <a:gd name="T15" fmla="*/ 23 h 93"/>
              <a:gd name="T16" fmla="*/ 68 w 91"/>
              <a:gd name="T17" fmla="*/ 39 h 93"/>
              <a:gd name="T18" fmla="*/ 77 w 91"/>
              <a:gd name="T19" fmla="*/ 48 h 93"/>
              <a:gd name="T20" fmla="*/ 43 w 91"/>
              <a:gd name="T21" fmla="*/ 81 h 93"/>
              <a:gd name="T22" fmla="*/ 34 w 91"/>
              <a:gd name="T23" fmla="*/ 73 h 93"/>
              <a:gd name="T24" fmla="*/ 19 w 91"/>
              <a:gd name="T25" fmla="*/ 59 h 93"/>
              <a:gd name="T26" fmla="*/ 41 w 91"/>
              <a:gd name="T27" fmla="*/ 37 h 93"/>
              <a:gd name="T28" fmla="*/ 39 w 91"/>
              <a:gd name="T29" fmla="*/ 34 h 93"/>
              <a:gd name="T30" fmla="*/ 16 w 91"/>
              <a:gd name="T31" fmla="*/ 57 h 93"/>
              <a:gd name="T32" fmla="*/ 10 w 91"/>
              <a:gd name="T33" fmla="*/ 48 h 93"/>
              <a:gd name="T34" fmla="*/ 43 w 91"/>
              <a:gd name="T35" fmla="*/ 14 h 93"/>
              <a:gd name="T36" fmla="*/ 52 w 91"/>
              <a:gd name="T37" fmla="*/ 23 h 93"/>
              <a:gd name="T38" fmla="*/ 4 w 91"/>
              <a:gd name="T39" fmla="*/ 69 h 93"/>
              <a:gd name="T40" fmla="*/ 0 w 91"/>
              <a:gd name="T41" fmla="*/ 86 h 93"/>
              <a:gd name="T42" fmla="*/ 6 w 91"/>
              <a:gd name="T43" fmla="*/ 93 h 93"/>
              <a:gd name="T44" fmla="*/ 24 w 91"/>
              <a:gd name="T45" fmla="*/ 89 h 93"/>
              <a:gd name="T46" fmla="*/ 4 w 91"/>
              <a:gd name="T47" fmla="*/ 6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1" h="93">
                <a:moveTo>
                  <a:pt x="80" y="44"/>
                </a:moveTo>
                <a:cubicBezTo>
                  <a:pt x="87" y="37"/>
                  <a:pt x="87" y="37"/>
                  <a:pt x="87" y="37"/>
                </a:cubicBezTo>
                <a:cubicBezTo>
                  <a:pt x="91" y="33"/>
                  <a:pt x="91" y="27"/>
                  <a:pt x="87" y="23"/>
                </a:cubicBezTo>
                <a:cubicBezTo>
                  <a:pt x="68" y="4"/>
                  <a:pt x="68" y="4"/>
                  <a:pt x="68" y="4"/>
                </a:cubicBezTo>
                <a:cubicBezTo>
                  <a:pt x="64" y="0"/>
                  <a:pt x="58" y="0"/>
                  <a:pt x="54" y="4"/>
                </a:cubicBezTo>
                <a:cubicBezTo>
                  <a:pt x="47" y="11"/>
                  <a:pt x="47" y="11"/>
                  <a:pt x="47" y="11"/>
                </a:cubicBezTo>
                <a:cubicBezTo>
                  <a:pt x="80" y="44"/>
                  <a:pt x="80" y="44"/>
                  <a:pt x="80" y="44"/>
                </a:cubicBezTo>
                <a:close/>
                <a:moveTo>
                  <a:pt x="52" y="23"/>
                </a:moveTo>
                <a:cubicBezTo>
                  <a:pt x="68" y="39"/>
                  <a:pt x="68" y="39"/>
                  <a:pt x="68" y="39"/>
                </a:cubicBezTo>
                <a:cubicBezTo>
                  <a:pt x="77" y="48"/>
                  <a:pt x="77" y="48"/>
                  <a:pt x="77" y="48"/>
                </a:cubicBezTo>
                <a:cubicBezTo>
                  <a:pt x="43" y="81"/>
                  <a:pt x="43" y="81"/>
                  <a:pt x="43" y="81"/>
                </a:cubicBezTo>
                <a:cubicBezTo>
                  <a:pt x="35" y="83"/>
                  <a:pt x="33" y="79"/>
                  <a:pt x="34" y="73"/>
                </a:cubicBezTo>
                <a:cubicBezTo>
                  <a:pt x="26" y="72"/>
                  <a:pt x="20" y="68"/>
                  <a:pt x="19" y="59"/>
                </a:cubicBezTo>
                <a:cubicBezTo>
                  <a:pt x="41" y="37"/>
                  <a:pt x="41" y="37"/>
                  <a:pt x="41" y="37"/>
                </a:cubicBezTo>
                <a:cubicBezTo>
                  <a:pt x="39" y="34"/>
                  <a:pt x="39" y="34"/>
                  <a:pt x="39" y="34"/>
                </a:cubicBezTo>
                <a:cubicBezTo>
                  <a:pt x="16" y="57"/>
                  <a:pt x="16" y="57"/>
                  <a:pt x="16" y="57"/>
                </a:cubicBezTo>
                <a:cubicBezTo>
                  <a:pt x="10" y="58"/>
                  <a:pt x="9" y="54"/>
                  <a:pt x="10" y="48"/>
                </a:cubicBezTo>
                <a:cubicBezTo>
                  <a:pt x="21" y="37"/>
                  <a:pt x="32" y="26"/>
                  <a:pt x="43" y="14"/>
                </a:cubicBezTo>
                <a:cubicBezTo>
                  <a:pt x="52" y="23"/>
                  <a:pt x="52" y="23"/>
                  <a:pt x="52" y="23"/>
                </a:cubicBezTo>
                <a:close/>
                <a:moveTo>
                  <a:pt x="4" y="69"/>
                </a:moveTo>
                <a:cubicBezTo>
                  <a:pt x="0" y="86"/>
                  <a:pt x="0" y="86"/>
                  <a:pt x="0" y="86"/>
                </a:cubicBezTo>
                <a:cubicBezTo>
                  <a:pt x="6" y="93"/>
                  <a:pt x="6" y="93"/>
                  <a:pt x="6" y="93"/>
                </a:cubicBezTo>
                <a:cubicBezTo>
                  <a:pt x="24" y="89"/>
                  <a:pt x="24" y="89"/>
                  <a:pt x="24" y="89"/>
                </a:cubicBezTo>
                <a:lnTo>
                  <a:pt x="4" y="69"/>
                </a:lnTo>
                <a:close/>
              </a:path>
            </a:pathLst>
          </a:custGeom>
          <a:solidFill>
            <a:srgbClr val="F77A08"/>
          </a:solidFill>
          <a:ln>
            <a:noFill/>
          </a:ln>
        </p:spPr>
        <p:txBody>
          <a:bodyPr lIns="80296" tIns="40148" rIns="80296" bIns="40148"/>
          <a:lstStyle/>
          <a:p>
            <a:pPr eaLnBrk="1" fontAlgn="auto" hangingPunct="1">
              <a:spcBef>
                <a:spcPts val="0"/>
              </a:spcBef>
              <a:spcAft>
                <a:spcPts val="0"/>
              </a:spcAft>
              <a:defRPr/>
            </a:pPr>
            <a:endParaRPr kumimoji="0" lang="zh-CN" altLang="en-US" sz="158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Tree>
    <p:extLst>
      <p:ext uri="{BB962C8B-B14F-4D97-AF65-F5344CB8AC3E}">
        <p14:creationId xmlns:p14="http://schemas.microsoft.com/office/powerpoint/2010/main" val="2184430870"/>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109E19E-A02C-4D86-B4DD-7B3E790293A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634" b="99183" l="9956" r="99383">
                        <a14:foregroundMark x1="27930" y1="2100" x2="20705" y2="9218"/>
                        <a14:foregroundMark x1="20705" y1="9218" x2="27841" y2="4784"/>
                        <a14:foregroundMark x1="27841" y1="4784" x2="27841" y2="4784"/>
                        <a14:foregroundMark x1="20969" y1="8751" x2="25374" y2="9568"/>
                        <a14:foregroundMark x1="21762" y1="8985" x2="24493" y2="10268"/>
                        <a14:foregroundMark x1="19295" y1="12252" x2="25463" y2="9802"/>
                        <a14:foregroundMark x1="30308" y1="16453" x2="21498" y2="20887"/>
                        <a14:foregroundMark x1="21498" y1="20887" x2="28370" y2="23921"/>
                        <a14:foregroundMark x1="28370" y1="23921" x2="33304" y2="20187"/>
                        <a14:foregroundMark x1="21850" y1="21470" x2="28546" y2="23454"/>
                        <a14:foregroundMark x1="21145" y1="23221" x2="27577" y2="25554"/>
                        <a14:foregroundMark x1="37533" y1="29522" x2="30132" y2="37340"/>
                        <a14:foregroundMark x1="30132" y1="37340" x2="38855" y2="30805"/>
                        <a14:foregroundMark x1="38855" y1="30805" x2="40176" y2="28355"/>
                        <a14:foregroundMark x1="42026" y1="28005" x2="35066" y2="37690"/>
                        <a14:foregroundMark x1="35066" y1="37690" x2="30132" y2="35006"/>
                        <a14:foregroundMark x1="46432" y1="28238" x2="40000" y2="35239"/>
                        <a14:foregroundMark x1="47503" y1="41182" x2="48987" y2="42357"/>
                        <a14:foregroundMark x1="40000" y1="35239" x2="41001" y2="36031"/>
                        <a14:foregroundMark x1="48987" y1="42357" x2="52583" y2="42478"/>
                        <a14:foregroundMark x1="57908" y1="35556" x2="58062" y2="35006"/>
                        <a14:foregroundMark x1="59736" y1="37223" x2="62203" y2="47491"/>
                        <a14:foregroundMark x1="68547" y1="51815" x2="72308" y2="54379"/>
                        <a14:foregroundMark x1="62203" y1="47491" x2="64930" y2="49350"/>
                        <a14:foregroundMark x1="68025" y1="52135" x2="69182" y2="53628"/>
                        <a14:foregroundMark x1="67064" y1="52392" x2="67782" y2="53292"/>
                        <a14:foregroundMark x1="68745" y1="60665" x2="40441" y2="70945"/>
                        <a14:foregroundMark x1="40441" y1="70945" x2="12511" y2="94982"/>
                        <a14:foregroundMark x1="12511" y1="94982" x2="10573" y2="97900"/>
                        <a14:foregroundMark x1="19119" y1="91365" x2="13040" y2="98950"/>
                        <a14:foregroundMark x1="13040" y1="98950" x2="13040" y2="98950"/>
                        <a14:foregroundMark x1="29868" y1="1867" x2="69868" y2="3151"/>
                        <a14:foregroundMark x1="69868" y1="3151" x2="85727" y2="1750"/>
                        <a14:foregroundMark x1="85727" y1="1750" x2="97533" y2="3384"/>
                        <a14:foregroundMark x1="98150" y1="57876" x2="99471" y2="93582"/>
                        <a14:foregroundMark x1="88546" y1="46091" x2="88722" y2="46674"/>
                        <a14:foregroundMark x1="56476" y1="81447" x2="24053" y2="99183"/>
                        <a14:foregroundMark x1="50220" y1="94982" x2="64141" y2="93816"/>
                        <a14:foregroundMark x1="64141" y1="93816" x2="89075" y2="96149"/>
                        <a14:foregroundMark x1="80088" y1="48775" x2="79207" y2="53792"/>
                        <a14:foregroundMark x1="86079" y1="47841" x2="83700" y2="54142"/>
                        <a14:foregroundMark x1="85022" y1="46091" x2="84493" y2="49708"/>
                        <a14:foregroundMark x1="86520" y1="45508" x2="85463" y2="49008"/>
                        <a14:foregroundMark x1="87930" y1="49125" x2="83348" y2="58810"/>
                        <a14:foregroundMark x1="83348" y1="58810" x2="83348" y2="58810"/>
                        <a14:foregroundMark x1="86520" y1="55893" x2="88811" y2="49592"/>
                        <a14:foregroundMark x1="71278" y1="50175" x2="70661" y2="52509"/>
                        <a14:foregroundMark x1="90132" y1="56476" x2="89427" y2="59160"/>
                        <a14:foregroundMark x1="90661" y1="55426" x2="90837" y2="58576"/>
                        <a14:foregroundMark x1="90837" y1="54259" x2="91013" y2="59510"/>
                        <a14:foregroundMark x1="90396" y1="58926" x2="90749" y2="60093"/>
                        <a14:backgroundMark x1="66167" y1="54726" x2="83172" y2="58810"/>
                        <a14:backgroundMark x1="73128" y1="58576" x2="67930" y2="59043"/>
                        <a14:backgroundMark x1="85280" y1="58460" x2="88987" y2="58460"/>
                        <a14:backgroundMark x1="81233" y1="58460" x2="82876" y2="58460"/>
                        <a14:backgroundMark x1="40881" y1="36289" x2="48458" y2="35706"/>
                        <a14:backgroundMark x1="48458" y1="35706" x2="46167" y2="39323"/>
                        <a14:backgroundMark x1="58062" y1="35706" x2="53833" y2="41890"/>
                        <a14:backgroundMark x1="43524" y1="37690" x2="46696" y2="42007"/>
                        <a14:backgroundMark x1="23348" y1="933" x2="24670" y2="4201"/>
                        <a14:backgroundMark x1="24758" y1="2800" x2="26344" y2="700"/>
                        <a14:backgroundMark x1="55683" y1="40373" x2="52952" y2="43641"/>
                        <a14:backgroundMark x1="55595" y1="40490" x2="53392" y2="44341"/>
                        <a14:backgroundMark x1="68634" y1="48541" x2="66608" y2="51225"/>
                        <a14:backgroundMark x1="67753" y1="48541" x2="67313" y2="50408"/>
                        <a14:backgroundMark x1="64581" y1="49475" x2="65022" y2="51575"/>
                        <a14:backgroundMark x1="67048" y1="49475" x2="67048" y2="52392"/>
                        <a14:backgroundMark x1="88701" y1="58838" x2="88106" y2="60093"/>
                        <a14:backgroundMark x1="88634" y1="59814" x2="88282" y2="60443"/>
                        <a14:backgroundMark x1="89085" y1="59009" x2="88905" y2="59330"/>
                        <a14:backgroundMark x1="88370" y1="56709" x2="87841" y2="57176"/>
                      </a14:backgroundRemoval>
                    </a14:imgEffect>
                  </a14:imgLayer>
                </a14:imgProps>
              </a:ext>
            </a:extLst>
          </a:blip>
          <a:stretch>
            <a:fillRect/>
          </a:stretch>
        </p:blipFill>
        <p:spPr>
          <a:xfrm>
            <a:off x="7586133" y="3691467"/>
            <a:ext cx="4605867" cy="2977019"/>
          </a:xfrm>
          <a:prstGeom prst="rect">
            <a:avLst/>
          </a:prstGeom>
          <a:ln>
            <a:noFill/>
          </a:ln>
          <a:effectLst>
            <a:softEdge rad="112500"/>
          </a:effectLst>
        </p:spPr>
      </p:pic>
      <p:grpSp>
        <p:nvGrpSpPr>
          <p:cNvPr id="2" name="Group 1">
            <a:extLst>
              <a:ext uri="{FF2B5EF4-FFF2-40B4-BE49-F238E27FC236}">
                <a16:creationId xmlns:a16="http://schemas.microsoft.com/office/drawing/2014/main" id="{02E67912-0027-4057-9143-D9F2035FE164}"/>
              </a:ext>
            </a:extLst>
          </p:cNvPr>
          <p:cNvGrpSpPr/>
          <p:nvPr/>
        </p:nvGrpSpPr>
        <p:grpSpPr>
          <a:xfrm>
            <a:off x="139809" y="198518"/>
            <a:ext cx="863972" cy="1015663"/>
            <a:chOff x="426137" y="277174"/>
            <a:chExt cx="863972" cy="1015663"/>
          </a:xfrm>
        </p:grpSpPr>
        <p:sp>
          <p:nvSpPr>
            <p:cNvPr id="3" name="Oval 2">
              <a:extLst>
                <a:ext uri="{FF2B5EF4-FFF2-40B4-BE49-F238E27FC236}">
                  <a16:creationId xmlns:a16="http://schemas.microsoft.com/office/drawing/2014/main" id="{2940AAC6-9CDB-4DB7-AE62-5FF5BF3EDEF6}"/>
                </a:ext>
              </a:extLst>
            </p:cNvPr>
            <p:cNvSpPr/>
            <p:nvPr/>
          </p:nvSpPr>
          <p:spPr>
            <a:xfrm>
              <a:off x="426137" y="413003"/>
              <a:ext cx="863972" cy="816586"/>
            </a:xfrm>
            <a:prstGeom prst="ellipse">
              <a:avLst/>
            </a:prstGeom>
            <a:solidFill>
              <a:srgbClr val="00A6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4" name="Rectangle 3">
              <a:extLst>
                <a:ext uri="{FF2B5EF4-FFF2-40B4-BE49-F238E27FC236}">
                  <a16:creationId xmlns:a16="http://schemas.microsoft.com/office/drawing/2014/main" id="{D59F14AB-8EBB-4984-AF3C-64D6CEE4144A}"/>
                </a:ext>
              </a:extLst>
            </p:cNvPr>
            <p:cNvSpPr/>
            <p:nvPr/>
          </p:nvSpPr>
          <p:spPr>
            <a:xfrm>
              <a:off x="554827" y="27717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3</a:t>
              </a:r>
            </a:p>
          </p:txBody>
        </p:sp>
      </p:grpSp>
      <p:sp>
        <p:nvSpPr>
          <p:cNvPr id="5" name="8">
            <a:extLst>
              <a:ext uri="{FF2B5EF4-FFF2-40B4-BE49-F238E27FC236}">
                <a16:creationId xmlns:a16="http://schemas.microsoft.com/office/drawing/2014/main" id="{79BCFBE6-8BD5-4730-93F6-413D6C81BF02}"/>
              </a:ext>
            </a:extLst>
          </p:cNvPr>
          <p:cNvSpPr/>
          <p:nvPr/>
        </p:nvSpPr>
        <p:spPr>
          <a:xfrm>
            <a:off x="1003782" y="419474"/>
            <a:ext cx="3411808" cy="646331"/>
          </a:xfrm>
          <a:prstGeom prst="rect">
            <a:avLst/>
          </a:prstGeom>
        </p:spPr>
        <p:txBody>
          <a:bodyPr wrap="square">
            <a:spAutoFit/>
          </a:bodyPr>
          <a:lstStyle/>
          <a:p>
            <a:r>
              <a:rPr lang="en-US" altLang="zh-CN" sz="3600" b="1" dirty="0">
                <a:solidFill>
                  <a:srgbClr val="F77A08"/>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 LỜI CÂU HỎI</a:t>
            </a:r>
            <a:endParaRPr lang="zh-CN" altLang="en-US" sz="3600" b="1" dirty="0">
              <a:solidFill>
                <a:srgbClr val="F77A08"/>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8">
            <a:extLst>
              <a:ext uri="{FF2B5EF4-FFF2-40B4-BE49-F238E27FC236}">
                <a16:creationId xmlns:a16="http://schemas.microsoft.com/office/drawing/2014/main" id="{1241CF47-36E8-4556-B29F-4563EF4C2CF6}"/>
              </a:ext>
            </a:extLst>
          </p:cNvPr>
          <p:cNvSpPr/>
          <p:nvPr/>
        </p:nvSpPr>
        <p:spPr>
          <a:xfrm>
            <a:off x="412456" y="1154473"/>
            <a:ext cx="11327259" cy="923330"/>
          </a:xfrm>
          <a:prstGeom prst="rect">
            <a:avLst/>
          </a:prstGeom>
        </p:spPr>
        <p:txBody>
          <a:bodyPr wrap="square">
            <a:spAutoFit/>
          </a:bodyPr>
          <a:lstStyle/>
          <a:p>
            <a:r>
              <a:rPr lang="en-US" sz="54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c. </a:t>
            </a:r>
            <a:r>
              <a:rPr lang="en-US" sz="54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Vì</a:t>
            </a:r>
            <a:r>
              <a:rPr lang="en-US" sz="54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sao</a:t>
            </a:r>
            <a:r>
              <a:rPr lang="en-US" sz="54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nói</a:t>
            </a:r>
            <a:r>
              <a:rPr lang="en-US" sz="54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liễu</a:t>
            </a:r>
            <a:r>
              <a:rPr lang="en-US" sz="54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là</a:t>
            </a:r>
            <a:r>
              <a:rPr lang="en-US" sz="54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loài</a:t>
            </a:r>
            <a:r>
              <a:rPr lang="en-US" sz="54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cây</a:t>
            </a:r>
            <a:r>
              <a:rPr lang="en-US" sz="54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dễ</a:t>
            </a:r>
            <a:r>
              <a:rPr lang="en-US" sz="54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trồng</a:t>
            </a:r>
            <a:r>
              <a:rPr lang="en-US" sz="54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8">
            <a:extLst>
              <a:ext uri="{FF2B5EF4-FFF2-40B4-BE49-F238E27FC236}">
                <a16:creationId xmlns:a16="http://schemas.microsoft.com/office/drawing/2014/main" id="{91F19114-6F14-4759-BEE5-3C5AA081FA8B}"/>
              </a:ext>
            </a:extLst>
          </p:cNvPr>
          <p:cNvSpPr/>
          <p:nvPr/>
        </p:nvSpPr>
        <p:spPr>
          <a:xfrm>
            <a:off x="1209752" y="2042709"/>
            <a:ext cx="10529963" cy="2585323"/>
          </a:xfrm>
          <a:prstGeom prst="rect">
            <a:avLst/>
          </a:prstGeom>
        </p:spPr>
        <p:txBody>
          <a:bodyPr wrap="square">
            <a:spAutoFit/>
          </a:bodyPr>
          <a:lstStyle/>
          <a:p>
            <a:pPr algn="just"/>
            <a:r>
              <a:rPr lang="en-US" sz="54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Nói</a:t>
            </a:r>
            <a:r>
              <a:rPr lang="en-US" sz="54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liễu</a:t>
            </a:r>
            <a:r>
              <a:rPr lang="en-US" sz="54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là</a:t>
            </a:r>
            <a:r>
              <a:rPr lang="en-US" sz="54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loài</a:t>
            </a:r>
            <a:r>
              <a:rPr lang="en-US" sz="54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cây</a:t>
            </a:r>
            <a:r>
              <a:rPr lang="en-US" sz="54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dễ</a:t>
            </a:r>
            <a:r>
              <a:rPr lang="en-US" sz="54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trồng</a:t>
            </a:r>
            <a:r>
              <a:rPr lang="en-US" sz="54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vì</a:t>
            </a:r>
            <a:r>
              <a:rPr lang="en-US" sz="54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chỉ</a:t>
            </a:r>
            <a:r>
              <a:rPr lang="en-US" sz="54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cần</a:t>
            </a:r>
            <a:r>
              <a:rPr lang="en-US" sz="54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cắm</a:t>
            </a:r>
            <a:r>
              <a:rPr lang="en-US" sz="54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cành</a:t>
            </a:r>
            <a:r>
              <a:rPr lang="en-US" sz="54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xuống</a:t>
            </a:r>
            <a:r>
              <a:rPr lang="en-US" sz="54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đất</a:t>
            </a:r>
            <a:r>
              <a:rPr lang="en-US" sz="54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nó</a:t>
            </a:r>
            <a:r>
              <a:rPr lang="en-US" sz="54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có</a:t>
            </a:r>
            <a:r>
              <a:rPr lang="en-US" sz="54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thể</a:t>
            </a:r>
            <a:r>
              <a:rPr lang="en-US" sz="54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mọc</a:t>
            </a:r>
            <a:r>
              <a:rPr lang="en-US" sz="54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lên</a:t>
            </a:r>
            <a:r>
              <a:rPr lang="en-US" sz="54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cây</a:t>
            </a:r>
            <a:r>
              <a:rPr lang="en-US" sz="54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non.</a:t>
            </a:r>
            <a:endParaRPr lang="vi-VN" sz="5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Freeform 154">
            <a:extLst>
              <a:ext uri="{FF2B5EF4-FFF2-40B4-BE49-F238E27FC236}">
                <a16:creationId xmlns:a16="http://schemas.microsoft.com/office/drawing/2014/main" id="{BA346520-71C6-435F-B7E7-E62BEE8C6A25}"/>
              </a:ext>
            </a:extLst>
          </p:cNvPr>
          <p:cNvSpPr>
            <a:spLocks noEditPoints="1"/>
          </p:cNvSpPr>
          <p:nvPr/>
        </p:nvSpPr>
        <p:spPr bwMode="auto">
          <a:xfrm>
            <a:off x="521482" y="2188642"/>
            <a:ext cx="581025" cy="539115"/>
          </a:xfrm>
          <a:custGeom>
            <a:avLst/>
            <a:gdLst>
              <a:gd name="T0" fmla="*/ 80 w 91"/>
              <a:gd name="T1" fmla="*/ 44 h 93"/>
              <a:gd name="T2" fmla="*/ 87 w 91"/>
              <a:gd name="T3" fmla="*/ 37 h 93"/>
              <a:gd name="T4" fmla="*/ 87 w 91"/>
              <a:gd name="T5" fmla="*/ 23 h 93"/>
              <a:gd name="T6" fmla="*/ 68 w 91"/>
              <a:gd name="T7" fmla="*/ 4 h 93"/>
              <a:gd name="T8" fmla="*/ 54 w 91"/>
              <a:gd name="T9" fmla="*/ 4 h 93"/>
              <a:gd name="T10" fmla="*/ 47 w 91"/>
              <a:gd name="T11" fmla="*/ 11 h 93"/>
              <a:gd name="T12" fmla="*/ 80 w 91"/>
              <a:gd name="T13" fmla="*/ 44 h 93"/>
              <a:gd name="T14" fmla="*/ 52 w 91"/>
              <a:gd name="T15" fmla="*/ 23 h 93"/>
              <a:gd name="T16" fmla="*/ 68 w 91"/>
              <a:gd name="T17" fmla="*/ 39 h 93"/>
              <a:gd name="T18" fmla="*/ 77 w 91"/>
              <a:gd name="T19" fmla="*/ 48 h 93"/>
              <a:gd name="T20" fmla="*/ 43 w 91"/>
              <a:gd name="T21" fmla="*/ 81 h 93"/>
              <a:gd name="T22" fmla="*/ 34 w 91"/>
              <a:gd name="T23" fmla="*/ 73 h 93"/>
              <a:gd name="T24" fmla="*/ 19 w 91"/>
              <a:gd name="T25" fmla="*/ 59 h 93"/>
              <a:gd name="T26" fmla="*/ 41 w 91"/>
              <a:gd name="T27" fmla="*/ 37 h 93"/>
              <a:gd name="T28" fmla="*/ 39 w 91"/>
              <a:gd name="T29" fmla="*/ 34 h 93"/>
              <a:gd name="T30" fmla="*/ 16 w 91"/>
              <a:gd name="T31" fmla="*/ 57 h 93"/>
              <a:gd name="T32" fmla="*/ 10 w 91"/>
              <a:gd name="T33" fmla="*/ 48 h 93"/>
              <a:gd name="T34" fmla="*/ 43 w 91"/>
              <a:gd name="T35" fmla="*/ 14 h 93"/>
              <a:gd name="T36" fmla="*/ 52 w 91"/>
              <a:gd name="T37" fmla="*/ 23 h 93"/>
              <a:gd name="T38" fmla="*/ 4 w 91"/>
              <a:gd name="T39" fmla="*/ 69 h 93"/>
              <a:gd name="T40" fmla="*/ 0 w 91"/>
              <a:gd name="T41" fmla="*/ 86 h 93"/>
              <a:gd name="T42" fmla="*/ 6 w 91"/>
              <a:gd name="T43" fmla="*/ 93 h 93"/>
              <a:gd name="T44" fmla="*/ 24 w 91"/>
              <a:gd name="T45" fmla="*/ 89 h 93"/>
              <a:gd name="T46" fmla="*/ 4 w 91"/>
              <a:gd name="T47" fmla="*/ 6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1" h="93">
                <a:moveTo>
                  <a:pt x="80" y="44"/>
                </a:moveTo>
                <a:cubicBezTo>
                  <a:pt x="87" y="37"/>
                  <a:pt x="87" y="37"/>
                  <a:pt x="87" y="37"/>
                </a:cubicBezTo>
                <a:cubicBezTo>
                  <a:pt x="91" y="33"/>
                  <a:pt x="91" y="27"/>
                  <a:pt x="87" y="23"/>
                </a:cubicBezTo>
                <a:cubicBezTo>
                  <a:pt x="68" y="4"/>
                  <a:pt x="68" y="4"/>
                  <a:pt x="68" y="4"/>
                </a:cubicBezTo>
                <a:cubicBezTo>
                  <a:pt x="64" y="0"/>
                  <a:pt x="58" y="0"/>
                  <a:pt x="54" y="4"/>
                </a:cubicBezTo>
                <a:cubicBezTo>
                  <a:pt x="47" y="11"/>
                  <a:pt x="47" y="11"/>
                  <a:pt x="47" y="11"/>
                </a:cubicBezTo>
                <a:cubicBezTo>
                  <a:pt x="80" y="44"/>
                  <a:pt x="80" y="44"/>
                  <a:pt x="80" y="44"/>
                </a:cubicBezTo>
                <a:close/>
                <a:moveTo>
                  <a:pt x="52" y="23"/>
                </a:moveTo>
                <a:cubicBezTo>
                  <a:pt x="68" y="39"/>
                  <a:pt x="68" y="39"/>
                  <a:pt x="68" y="39"/>
                </a:cubicBezTo>
                <a:cubicBezTo>
                  <a:pt x="77" y="48"/>
                  <a:pt x="77" y="48"/>
                  <a:pt x="77" y="48"/>
                </a:cubicBezTo>
                <a:cubicBezTo>
                  <a:pt x="43" y="81"/>
                  <a:pt x="43" y="81"/>
                  <a:pt x="43" y="81"/>
                </a:cubicBezTo>
                <a:cubicBezTo>
                  <a:pt x="35" y="83"/>
                  <a:pt x="33" y="79"/>
                  <a:pt x="34" y="73"/>
                </a:cubicBezTo>
                <a:cubicBezTo>
                  <a:pt x="26" y="72"/>
                  <a:pt x="20" y="68"/>
                  <a:pt x="19" y="59"/>
                </a:cubicBezTo>
                <a:cubicBezTo>
                  <a:pt x="41" y="37"/>
                  <a:pt x="41" y="37"/>
                  <a:pt x="41" y="37"/>
                </a:cubicBezTo>
                <a:cubicBezTo>
                  <a:pt x="39" y="34"/>
                  <a:pt x="39" y="34"/>
                  <a:pt x="39" y="34"/>
                </a:cubicBezTo>
                <a:cubicBezTo>
                  <a:pt x="16" y="57"/>
                  <a:pt x="16" y="57"/>
                  <a:pt x="16" y="57"/>
                </a:cubicBezTo>
                <a:cubicBezTo>
                  <a:pt x="10" y="58"/>
                  <a:pt x="9" y="54"/>
                  <a:pt x="10" y="48"/>
                </a:cubicBezTo>
                <a:cubicBezTo>
                  <a:pt x="21" y="37"/>
                  <a:pt x="32" y="26"/>
                  <a:pt x="43" y="14"/>
                </a:cubicBezTo>
                <a:cubicBezTo>
                  <a:pt x="52" y="23"/>
                  <a:pt x="52" y="23"/>
                  <a:pt x="52" y="23"/>
                </a:cubicBezTo>
                <a:close/>
                <a:moveTo>
                  <a:pt x="4" y="69"/>
                </a:moveTo>
                <a:cubicBezTo>
                  <a:pt x="0" y="86"/>
                  <a:pt x="0" y="86"/>
                  <a:pt x="0" y="86"/>
                </a:cubicBezTo>
                <a:cubicBezTo>
                  <a:pt x="6" y="93"/>
                  <a:pt x="6" y="93"/>
                  <a:pt x="6" y="93"/>
                </a:cubicBezTo>
                <a:cubicBezTo>
                  <a:pt x="24" y="89"/>
                  <a:pt x="24" y="89"/>
                  <a:pt x="24" y="89"/>
                </a:cubicBezTo>
                <a:lnTo>
                  <a:pt x="4" y="69"/>
                </a:lnTo>
                <a:close/>
              </a:path>
            </a:pathLst>
          </a:custGeom>
          <a:solidFill>
            <a:srgbClr val="F77A08"/>
          </a:solidFill>
          <a:ln>
            <a:noFill/>
          </a:ln>
        </p:spPr>
        <p:txBody>
          <a:bodyPr lIns="80296" tIns="40148" rIns="80296" bIns="40148"/>
          <a:lstStyle/>
          <a:p>
            <a:pPr eaLnBrk="1" fontAlgn="auto" hangingPunct="1">
              <a:spcBef>
                <a:spcPts val="0"/>
              </a:spcBef>
              <a:spcAft>
                <a:spcPts val="0"/>
              </a:spcAft>
              <a:defRPr/>
            </a:pPr>
            <a:endParaRPr kumimoji="0" lang="zh-CN" altLang="en-US" sz="158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Tree>
    <p:extLst>
      <p:ext uri="{BB962C8B-B14F-4D97-AF65-F5344CB8AC3E}">
        <p14:creationId xmlns:p14="http://schemas.microsoft.com/office/powerpoint/2010/main" val="1856717138"/>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2F45C56-59AB-4DCE-8CEC-40077FD9E6E9}"/>
              </a:ext>
            </a:extLst>
          </p:cNvPr>
          <p:cNvPicPr>
            <a:picLocks noChangeAspect="1"/>
          </p:cNvPicPr>
          <p:nvPr/>
        </p:nvPicPr>
        <p:blipFill>
          <a:blip r:embed="rId2"/>
          <a:stretch>
            <a:fillRect/>
          </a:stretch>
        </p:blipFill>
        <p:spPr>
          <a:xfrm>
            <a:off x="2622047" y="3579304"/>
            <a:ext cx="6962235" cy="2219136"/>
          </a:xfrm>
          <a:prstGeom prst="rect">
            <a:avLst/>
          </a:prstGeom>
        </p:spPr>
      </p:pic>
      <p:sp>
        <p:nvSpPr>
          <p:cNvPr id="7" name="10">
            <a:extLst>
              <a:ext uri="{FF2B5EF4-FFF2-40B4-BE49-F238E27FC236}">
                <a16:creationId xmlns:a16="http://schemas.microsoft.com/office/drawing/2014/main" id="{101B2AA1-7DFF-44D1-8C29-44EF579D3135}"/>
              </a:ext>
            </a:extLst>
          </p:cNvPr>
          <p:cNvSpPr/>
          <p:nvPr/>
        </p:nvSpPr>
        <p:spPr>
          <a:xfrm>
            <a:off x="3769132" y="5472311"/>
            <a:ext cx="4668065" cy="122244"/>
          </a:xfrm>
          <a:prstGeom prst="rect">
            <a:avLst/>
          </a:prstGeom>
          <a:solidFill>
            <a:srgbClr val="BCD85F"/>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pic>
        <p:nvPicPr>
          <p:cNvPr id="20" name="Picture 19">
            <a:extLst>
              <a:ext uri="{FF2B5EF4-FFF2-40B4-BE49-F238E27FC236}">
                <a16:creationId xmlns:a16="http://schemas.microsoft.com/office/drawing/2014/main" id="{1A246BA2-6BE1-4B5C-8354-3D7C1CA909FA}"/>
              </a:ext>
            </a:extLst>
          </p:cNvPr>
          <p:cNvPicPr>
            <a:picLocks noChangeAspect="1"/>
          </p:cNvPicPr>
          <p:nvPr/>
        </p:nvPicPr>
        <p:blipFill>
          <a:blip r:embed="rId3"/>
          <a:stretch>
            <a:fillRect/>
          </a:stretch>
        </p:blipFill>
        <p:spPr>
          <a:xfrm>
            <a:off x="3867417" y="495300"/>
            <a:ext cx="4249280" cy="3548180"/>
          </a:xfrm>
          <a:prstGeom prst="rect">
            <a:avLst/>
          </a:prstGeom>
        </p:spPr>
      </p:pic>
      <p:sp>
        <p:nvSpPr>
          <p:cNvPr id="21" name="6">
            <a:extLst>
              <a:ext uri="{FF2B5EF4-FFF2-40B4-BE49-F238E27FC236}">
                <a16:creationId xmlns:a16="http://schemas.microsoft.com/office/drawing/2014/main" id="{C420FD2D-2FE3-4765-80E1-9072DA9F9973}"/>
              </a:ext>
            </a:extLst>
          </p:cNvPr>
          <p:cNvSpPr txBox="1"/>
          <p:nvPr/>
        </p:nvSpPr>
        <p:spPr>
          <a:xfrm>
            <a:off x="5245415" y="1338366"/>
            <a:ext cx="1678664" cy="1862048"/>
          </a:xfrm>
          <a:prstGeom prst="rect">
            <a:avLst/>
          </a:prstGeom>
          <a:noFill/>
        </p:spPr>
        <p:txBody>
          <a:bodyPr wrap="none" rtlCol="0">
            <a:spAutoFit/>
          </a:bodyPr>
          <a:lstStyle/>
          <a:p>
            <a:r>
              <a:rPr lang="en-US" altLang="zh-CN" sz="11500" dirty="0">
                <a:solidFill>
                  <a:srgbClr val="00A650"/>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rPr>
              <a:t>01</a:t>
            </a:r>
            <a:endParaRPr lang="zh-CN" altLang="en-US" sz="11500" dirty="0">
              <a:solidFill>
                <a:srgbClr val="00A650"/>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endParaRPr>
          </a:p>
        </p:txBody>
      </p:sp>
    </p:spTree>
    <p:extLst>
      <p:ext uri="{BB962C8B-B14F-4D97-AF65-F5344CB8AC3E}">
        <p14:creationId xmlns:p14="http://schemas.microsoft.com/office/powerpoint/2010/main" val="2480161034"/>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0">
            <a:extLst>
              <a:ext uri="{FF2B5EF4-FFF2-40B4-BE49-F238E27FC236}">
                <a16:creationId xmlns:a16="http://schemas.microsoft.com/office/drawing/2014/main" id="{101B2AA1-7DFF-44D1-8C29-44EF579D3135}"/>
              </a:ext>
            </a:extLst>
          </p:cNvPr>
          <p:cNvSpPr/>
          <p:nvPr/>
        </p:nvSpPr>
        <p:spPr>
          <a:xfrm>
            <a:off x="3769132" y="5472311"/>
            <a:ext cx="4668065" cy="122244"/>
          </a:xfrm>
          <a:prstGeom prst="rect">
            <a:avLst/>
          </a:prstGeom>
          <a:solidFill>
            <a:srgbClr val="BCD85F"/>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pic>
        <p:nvPicPr>
          <p:cNvPr id="20" name="Picture 19">
            <a:extLst>
              <a:ext uri="{FF2B5EF4-FFF2-40B4-BE49-F238E27FC236}">
                <a16:creationId xmlns:a16="http://schemas.microsoft.com/office/drawing/2014/main" id="{1A246BA2-6BE1-4B5C-8354-3D7C1CA909FA}"/>
              </a:ext>
            </a:extLst>
          </p:cNvPr>
          <p:cNvPicPr>
            <a:picLocks noChangeAspect="1"/>
          </p:cNvPicPr>
          <p:nvPr/>
        </p:nvPicPr>
        <p:blipFill>
          <a:blip r:embed="rId2"/>
          <a:stretch>
            <a:fillRect/>
          </a:stretch>
        </p:blipFill>
        <p:spPr>
          <a:xfrm>
            <a:off x="3867417" y="495300"/>
            <a:ext cx="4249280" cy="3548180"/>
          </a:xfrm>
          <a:prstGeom prst="rect">
            <a:avLst/>
          </a:prstGeom>
        </p:spPr>
      </p:pic>
      <p:sp>
        <p:nvSpPr>
          <p:cNvPr id="21" name="6">
            <a:extLst>
              <a:ext uri="{FF2B5EF4-FFF2-40B4-BE49-F238E27FC236}">
                <a16:creationId xmlns:a16="http://schemas.microsoft.com/office/drawing/2014/main" id="{C420FD2D-2FE3-4765-80E1-9072DA9F9973}"/>
              </a:ext>
            </a:extLst>
          </p:cNvPr>
          <p:cNvSpPr txBox="1"/>
          <p:nvPr/>
        </p:nvSpPr>
        <p:spPr>
          <a:xfrm>
            <a:off x="5197790" y="1338366"/>
            <a:ext cx="1678665" cy="1862048"/>
          </a:xfrm>
          <a:prstGeom prst="rect">
            <a:avLst/>
          </a:prstGeom>
          <a:noFill/>
        </p:spPr>
        <p:txBody>
          <a:bodyPr wrap="none" rtlCol="0">
            <a:spAutoFit/>
          </a:bodyPr>
          <a:lstStyle/>
          <a:p>
            <a:r>
              <a:rPr lang="en-US" altLang="zh-CN" sz="11500" dirty="0">
                <a:solidFill>
                  <a:srgbClr val="00A650"/>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rPr>
              <a:t>04</a:t>
            </a:r>
            <a:endParaRPr lang="zh-CN" altLang="en-US" sz="11500" dirty="0">
              <a:solidFill>
                <a:srgbClr val="00A650"/>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endParaRPr>
          </a:p>
        </p:txBody>
      </p:sp>
      <p:pic>
        <p:nvPicPr>
          <p:cNvPr id="6" name="Picture 5">
            <a:extLst>
              <a:ext uri="{FF2B5EF4-FFF2-40B4-BE49-F238E27FC236}">
                <a16:creationId xmlns:a16="http://schemas.microsoft.com/office/drawing/2014/main" id="{9D2F7387-95C0-49A0-84E8-EC7F459B7544}"/>
              </a:ext>
            </a:extLst>
          </p:cNvPr>
          <p:cNvPicPr>
            <a:picLocks noChangeAspect="1"/>
          </p:cNvPicPr>
          <p:nvPr/>
        </p:nvPicPr>
        <p:blipFill>
          <a:blip r:embed="rId3"/>
          <a:stretch>
            <a:fillRect/>
          </a:stretch>
        </p:blipFill>
        <p:spPr>
          <a:xfrm>
            <a:off x="4249733" y="3767784"/>
            <a:ext cx="3692534" cy="2181048"/>
          </a:xfrm>
          <a:prstGeom prst="rect">
            <a:avLst/>
          </a:prstGeom>
        </p:spPr>
      </p:pic>
    </p:spTree>
    <p:extLst>
      <p:ext uri="{BB962C8B-B14F-4D97-AF65-F5344CB8AC3E}">
        <p14:creationId xmlns:p14="http://schemas.microsoft.com/office/powerpoint/2010/main" val="1839332231"/>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2859C5C-9C46-45B2-82E8-EAC28790264F}"/>
              </a:ext>
            </a:extLst>
          </p:cNvPr>
          <p:cNvGrpSpPr/>
          <p:nvPr/>
        </p:nvGrpSpPr>
        <p:grpSpPr>
          <a:xfrm>
            <a:off x="110742" y="210911"/>
            <a:ext cx="863972" cy="1015663"/>
            <a:chOff x="412456" y="98253"/>
            <a:chExt cx="863972" cy="1015663"/>
          </a:xfrm>
        </p:grpSpPr>
        <p:sp>
          <p:nvSpPr>
            <p:cNvPr id="7" name="Oval 6">
              <a:extLst>
                <a:ext uri="{FF2B5EF4-FFF2-40B4-BE49-F238E27FC236}">
                  <a16:creationId xmlns:a16="http://schemas.microsoft.com/office/drawing/2014/main" id="{24807715-B143-4831-BB08-FD0CC4316CF6}"/>
                </a:ext>
              </a:extLst>
            </p:cNvPr>
            <p:cNvSpPr/>
            <p:nvPr/>
          </p:nvSpPr>
          <p:spPr>
            <a:xfrm>
              <a:off x="412456" y="214418"/>
              <a:ext cx="863972" cy="816586"/>
            </a:xfrm>
            <a:prstGeom prst="ellipse">
              <a:avLst/>
            </a:prstGeom>
            <a:solidFill>
              <a:srgbClr val="00A6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8" name="Rectangle 7">
              <a:extLst>
                <a:ext uri="{FF2B5EF4-FFF2-40B4-BE49-F238E27FC236}">
                  <a16:creationId xmlns:a16="http://schemas.microsoft.com/office/drawing/2014/main" id="{CB008578-9783-4B82-AE9C-B7AE0514514F}"/>
                </a:ext>
              </a:extLst>
            </p:cNvPr>
            <p:cNvSpPr/>
            <p:nvPr/>
          </p:nvSpPr>
          <p:spPr>
            <a:xfrm>
              <a:off x="521482" y="98253"/>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4</a:t>
              </a:r>
            </a:p>
          </p:txBody>
        </p:sp>
      </p:grpSp>
      <p:sp>
        <p:nvSpPr>
          <p:cNvPr id="9" name="8">
            <a:extLst>
              <a:ext uri="{FF2B5EF4-FFF2-40B4-BE49-F238E27FC236}">
                <a16:creationId xmlns:a16="http://schemas.microsoft.com/office/drawing/2014/main" id="{B27A3F0C-E6FC-4B62-85B9-86744A9DA7F9}"/>
              </a:ext>
            </a:extLst>
          </p:cNvPr>
          <p:cNvSpPr/>
          <p:nvPr/>
        </p:nvSpPr>
        <p:spPr>
          <a:xfrm>
            <a:off x="1002422" y="275212"/>
            <a:ext cx="10632926" cy="1754326"/>
          </a:xfrm>
          <a:prstGeom prst="rect">
            <a:avLst/>
          </a:prstGeom>
        </p:spPr>
        <p:txBody>
          <a:bodyPr wrap="square">
            <a:spAutoFit/>
          </a:bodyPr>
          <a:lstStyle/>
          <a:p>
            <a:pPr algn="just"/>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vở</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hỏi</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b ở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mục</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3</a:t>
            </a:r>
            <a:endParaRPr lang="zh-CN" altLang="en-US" sz="5400" b="1" dirty="0">
              <a:solidFill>
                <a:schemeClr val="tx1">
                  <a:lumMod val="85000"/>
                  <a:lumOff val="15000"/>
                </a:schemeClr>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10" name="8">
            <a:extLst>
              <a:ext uri="{FF2B5EF4-FFF2-40B4-BE49-F238E27FC236}">
                <a16:creationId xmlns:a16="http://schemas.microsoft.com/office/drawing/2014/main" id="{747BF096-6FDF-4899-A303-934DBB000CB8}"/>
              </a:ext>
            </a:extLst>
          </p:cNvPr>
          <p:cNvSpPr/>
          <p:nvPr/>
        </p:nvSpPr>
        <p:spPr>
          <a:xfrm>
            <a:off x="974714" y="2328679"/>
            <a:ext cx="8492424" cy="830997"/>
          </a:xfrm>
          <a:prstGeom prst="rect">
            <a:avLst/>
          </a:prstGeom>
        </p:spPr>
        <p:txBody>
          <a:bodyPr wrap="square">
            <a:spAutoFit/>
          </a:bodyPr>
          <a:lstStyle/>
          <a:p>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a.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Thân</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cây</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liễu</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có</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đặc</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điểm</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gì</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11" name="Group 10">
            <a:extLst>
              <a:ext uri="{FF2B5EF4-FFF2-40B4-BE49-F238E27FC236}">
                <a16:creationId xmlns:a16="http://schemas.microsoft.com/office/drawing/2014/main" id="{2CC49CDE-402B-4524-82A7-B5B771C5AFED}"/>
              </a:ext>
            </a:extLst>
          </p:cNvPr>
          <p:cNvGrpSpPr/>
          <p:nvPr/>
        </p:nvGrpSpPr>
        <p:grpSpPr>
          <a:xfrm>
            <a:off x="832436" y="2212609"/>
            <a:ext cx="9031435" cy="1007797"/>
            <a:chOff x="1488300" y="6066960"/>
            <a:chExt cx="9825142" cy="1007797"/>
          </a:xfrm>
        </p:grpSpPr>
        <p:sp>
          <p:nvSpPr>
            <p:cNvPr id="12" name="Rectangle: Rounded Corners 11">
              <a:extLst>
                <a:ext uri="{FF2B5EF4-FFF2-40B4-BE49-F238E27FC236}">
                  <a16:creationId xmlns:a16="http://schemas.microsoft.com/office/drawing/2014/main" id="{DB21023F-F962-40AD-ACD3-83C127BB07C2}"/>
                </a:ext>
              </a:extLst>
            </p:cNvPr>
            <p:cNvSpPr/>
            <p:nvPr/>
          </p:nvSpPr>
          <p:spPr>
            <a:xfrm>
              <a:off x="1488300" y="6066960"/>
              <a:ext cx="9825142" cy="1007797"/>
            </a:xfrm>
            <a:prstGeom prst="roundRect">
              <a:avLst/>
            </a:prstGeom>
            <a:solidFill>
              <a:srgbClr val="9BE7FF"/>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3" name="8">
              <a:extLst>
                <a:ext uri="{FF2B5EF4-FFF2-40B4-BE49-F238E27FC236}">
                  <a16:creationId xmlns:a16="http://schemas.microsoft.com/office/drawing/2014/main" id="{8F13F829-76FC-4FEF-AC31-85BE365D364D}"/>
                </a:ext>
              </a:extLst>
            </p:cNvPr>
            <p:cNvSpPr/>
            <p:nvPr/>
          </p:nvSpPr>
          <p:spPr>
            <a:xfrm>
              <a:off x="1673225" y="6182741"/>
              <a:ext cx="6614534" cy="769441"/>
            </a:xfrm>
            <a:prstGeom prst="rect">
              <a:avLst/>
            </a:prstGeom>
          </p:spPr>
          <p:txBody>
            <a:bodyPr wrap="square">
              <a:spAutoFit/>
            </a:bodyPr>
            <a:lstStyle/>
            <a:p>
              <a:r>
                <a:rPr lang="en-US" sz="4400">
                  <a:solidFill>
                    <a:srgbClr val="231F20"/>
                  </a:solidFill>
                  <a:latin typeface="Arial-Rounded" panose="020B0500000000000000" pitchFamily="34" charset="0"/>
                  <a:ea typeface="Arial-Rounded" panose="020B0500000000000000" pitchFamily="34" charset="0"/>
                  <a:cs typeface="Arial-Rounded" panose="020B0500000000000000" pitchFamily="34" charset="0"/>
                </a:rPr>
                <a:t>a. Thân </a:t>
              </a:r>
              <a:r>
                <a:rPr lang="en-US" sz="44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cây</a:t>
              </a:r>
              <a:r>
                <a:rPr lang="en-US" sz="44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liễu</a:t>
              </a:r>
              <a:r>
                <a:rPr lang="en-US" sz="44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2701F"/>
                  </a:solidFill>
                  <a:latin typeface="Arial-Rounded" panose="020B0500000000000000" pitchFamily="34" charset="0"/>
                  <a:ea typeface="Arial-Rounded" panose="020B0500000000000000" pitchFamily="34" charset="0"/>
                  <a:cs typeface="Arial-Rounded" panose="020B0500000000000000" pitchFamily="34" charset="0"/>
                </a:rPr>
                <a:t>dẻo</a:t>
              </a:r>
              <a:r>
                <a:rPr lang="en-US" sz="4400" dirty="0">
                  <a:solidFill>
                    <a:srgbClr val="F2701F"/>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2701F"/>
                  </a:solidFill>
                  <a:latin typeface="Arial-Rounded" panose="020B0500000000000000" pitchFamily="34" charset="0"/>
                  <a:ea typeface="Arial-Rounded" panose="020B0500000000000000" pitchFamily="34" charset="0"/>
                  <a:cs typeface="Arial-Rounded" panose="020B0500000000000000" pitchFamily="34" charset="0"/>
                </a:rPr>
                <a:t>dai</a:t>
              </a:r>
              <a:r>
                <a:rPr lang="en-US" sz="44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a:t>
              </a:r>
              <a:endParaRPr lang="vi-VN" sz="4400" dirty="0">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8" name="Rectangle: Rounded Corners 17">
            <a:extLst>
              <a:ext uri="{FF2B5EF4-FFF2-40B4-BE49-F238E27FC236}">
                <a16:creationId xmlns:a16="http://schemas.microsoft.com/office/drawing/2014/main" id="{1A18EDEB-9834-4EB0-AB4B-FCC0BCF94E29}"/>
              </a:ext>
            </a:extLst>
          </p:cNvPr>
          <p:cNvSpPr/>
          <p:nvPr/>
        </p:nvSpPr>
        <p:spPr>
          <a:xfrm>
            <a:off x="4779192" y="2266545"/>
            <a:ext cx="1875608" cy="784830"/>
          </a:xfrm>
          <a:prstGeom prst="roundRect">
            <a:avLst/>
          </a:prstGeom>
          <a:solidFill>
            <a:srgbClr val="9B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F2701F"/>
                </a:solidFill>
              </a:rPr>
              <a:t>(…)</a:t>
            </a:r>
          </a:p>
        </p:txBody>
      </p:sp>
      <p:sp>
        <p:nvSpPr>
          <p:cNvPr id="2" name="8">
            <a:extLst>
              <a:ext uri="{FF2B5EF4-FFF2-40B4-BE49-F238E27FC236}">
                <a16:creationId xmlns:a16="http://schemas.microsoft.com/office/drawing/2014/main" id="{AB3B7934-3496-8C36-6882-4DFB05A51EAD}"/>
              </a:ext>
            </a:extLst>
          </p:cNvPr>
          <p:cNvSpPr/>
          <p:nvPr/>
        </p:nvSpPr>
        <p:spPr>
          <a:xfrm>
            <a:off x="974714" y="3817282"/>
            <a:ext cx="8492424" cy="830997"/>
          </a:xfrm>
          <a:prstGeom prst="rect">
            <a:avLst/>
          </a:prstGeom>
        </p:spPr>
        <p:txBody>
          <a:bodyPr wrap="square">
            <a:spAutoFit/>
          </a:bodyPr>
          <a:lstStyle/>
          <a:p>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b.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Cành</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liễu</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có</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đặc</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điểm</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gì</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3" name="Group 2">
            <a:extLst>
              <a:ext uri="{FF2B5EF4-FFF2-40B4-BE49-F238E27FC236}">
                <a16:creationId xmlns:a16="http://schemas.microsoft.com/office/drawing/2014/main" id="{0F4B4A14-D9F4-0DC3-CD0F-8DE951E26BD3}"/>
              </a:ext>
            </a:extLst>
          </p:cNvPr>
          <p:cNvGrpSpPr/>
          <p:nvPr/>
        </p:nvGrpSpPr>
        <p:grpSpPr>
          <a:xfrm>
            <a:off x="832436" y="3483166"/>
            <a:ext cx="11078643" cy="1446550"/>
            <a:chOff x="1488300" y="6066960"/>
            <a:chExt cx="9825142" cy="1446550"/>
          </a:xfrm>
        </p:grpSpPr>
        <p:sp>
          <p:nvSpPr>
            <p:cNvPr id="4" name="Rectangle: Rounded Corners 3">
              <a:extLst>
                <a:ext uri="{FF2B5EF4-FFF2-40B4-BE49-F238E27FC236}">
                  <a16:creationId xmlns:a16="http://schemas.microsoft.com/office/drawing/2014/main" id="{837F6111-91B0-AD88-3318-46045572C582}"/>
                </a:ext>
              </a:extLst>
            </p:cNvPr>
            <p:cNvSpPr/>
            <p:nvPr/>
          </p:nvSpPr>
          <p:spPr>
            <a:xfrm>
              <a:off x="1488300" y="6066960"/>
              <a:ext cx="9825142" cy="1446550"/>
            </a:xfrm>
            <a:prstGeom prst="roundRect">
              <a:avLst/>
            </a:prstGeom>
            <a:solidFill>
              <a:srgbClr val="9BE7FF"/>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8">
              <a:extLst>
                <a:ext uri="{FF2B5EF4-FFF2-40B4-BE49-F238E27FC236}">
                  <a16:creationId xmlns:a16="http://schemas.microsoft.com/office/drawing/2014/main" id="{13E8BE7F-2591-F0E9-0A39-FD9B27B325CB}"/>
                </a:ext>
              </a:extLst>
            </p:cNvPr>
            <p:cNvSpPr/>
            <p:nvPr/>
          </p:nvSpPr>
          <p:spPr>
            <a:xfrm>
              <a:off x="1694256" y="6066960"/>
              <a:ext cx="9429856" cy="1446550"/>
            </a:xfrm>
            <a:prstGeom prst="rect">
              <a:avLst/>
            </a:prstGeom>
          </p:spPr>
          <p:txBody>
            <a:bodyPr wrap="square">
              <a:spAutoFit/>
            </a:bodyPr>
            <a:lstStyle/>
            <a:p>
              <a:pPr algn="just"/>
              <a:r>
                <a:rPr lang="en-US" sz="4400">
                  <a:solidFill>
                    <a:srgbClr val="231F20"/>
                  </a:solidFill>
                  <a:latin typeface="Arial-Rounded" panose="020B0500000000000000" pitchFamily="34" charset="0"/>
                  <a:ea typeface="Arial-Rounded" panose="020B0500000000000000" pitchFamily="34" charset="0"/>
                  <a:cs typeface="Arial-Rounded" panose="020B0500000000000000" pitchFamily="34" charset="0"/>
                </a:rPr>
                <a:t>b. Cành </a:t>
              </a:r>
              <a:r>
                <a:rPr lang="en-US" sz="44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liễu</a:t>
              </a:r>
              <a:r>
                <a:rPr lang="en-US" sz="44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2701F"/>
                  </a:solidFill>
                  <a:latin typeface="Arial-Rounded" panose="020B0500000000000000" pitchFamily="34" charset="0"/>
                  <a:ea typeface="Arial-Rounded" panose="020B0500000000000000" pitchFamily="34" charset="0"/>
                  <a:cs typeface="Arial-Rounded" panose="020B0500000000000000" pitchFamily="34" charset="0"/>
                </a:rPr>
                <a:t>mềm</a:t>
              </a:r>
              <a:r>
                <a:rPr lang="en-US" sz="4400" dirty="0">
                  <a:solidFill>
                    <a:srgbClr val="F2701F"/>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2701F"/>
                  </a:solidFill>
                  <a:latin typeface="Arial-Rounded" panose="020B0500000000000000" pitchFamily="34" charset="0"/>
                  <a:ea typeface="Arial-Rounded" panose="020B0500000000000000" pitchFamily="34" charset="0"/>
                  <a:cs typeface="Arial-Rounded" panose="020B0500000000000000" pitchFamily="34" charset="0"/>
                </a:rPr>
                <a:t>mại</a:t>
              </a:r>
              <a:r>
                <a:rPr lang="en-US" sz="4400" dirty="0">
                  <a:solidFill>
                    <a:srgbClr val="F2701F"/>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2701F"/>
                  </a:solidFill>
                  <a:latin typeface="Arial-Rounded" panose="020B0500000000000000" pitchFamily="34" charset="0"/>
                  <a:ea typeface="Arial-Rounded" panose="020B0500000000000000" pitchFamily="34" charset="0"/>
                  <a:cs typeface="Arial-Rounded" panose="020B0500000000000000" pitchFamily="34" charset="0"/>
                </a:rPr>
                <a:t>có</a:t>
              </a:r>
              <a:r>
                <a:rPr lang="en-US" sz="4400" dirty="0">
                  <a:solidFill>
                    <a:srgbClr val="F2701F"/>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2701F"/>
                  </a:solidFill>
                  <a:latin typeface="Arial-Rounded" panose="020B0500000000000000" pitchFamily="34" charset="0"/>
                  <a:ea typeface="Arial-Rounded" panose="020B0500000000000000" pitchFamily="34" charset="0"/>
                  <a:cs typeface="Arial-Rounded" panose="020B0500000000000000" pitchFamily="34" charset="0"/>
                </a:rPr>
                <a:t>thể</a:t>
              </a:r>
              <a:r>
                <a:rPr lang="en-US" sz="4400" dirty="0">
                  <a:solidFill>
                    <a:srgbClr val="F2701F"/>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2701F"/>
                  </a:solidFill>
                  <a:latin typeface="Arial-Rounded" panose="020B0500000000000000" pitchFamily="34" charset="0"/>
                  <a:ea typeface="Arial-Rounded" panose="020B0500000000000000" pitchFamily="34" charset="0"/>
                  <a:cs typeface="Arial-Rounded" panose="020B0500000000000000" pitchFamily="34" charset="0"/>
                </a:rPr>
                <a:t>chuyển</a:t>
              </a:r>
              <a:r>
                <a:rPr lang="en-US" sz="4400" dirty="0">
                  <a:solidFill>
                    <a:srgbClr val="F2701F"/>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2701F"/>
                  </a:solidFill>
                  <a:latin typeface="Arial-Rounded" panose="020B0500000000000000" pitchFamily="34" charset="0"/>
                  <a:ea typeface="Arial-Rounded" panose="020B0500000000000000" pitchFamily="34" charset="0"/>
                  <a:cs typeface="Arial-Rounded" panose="020B0500000000000000" pitchFamily="34" charset="0"/>
                </a:rPr>
                <a:t>động</a:t>
              </a:r>
              <a:r>
                <a:rPr lang="en-US" sz="4400" dirty="0">
                  <a:solidFill>
                    <a:srgbClr val="F2701F"/>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2701F"/>
                  </a:solidFill>
                  <a:latin typeface="Arial-Rounded" panose="020B0500000000000000" pitchFamily="34" charset="0"/>
                  <a:ea typeface="Arial-Rounded" panose="020B0500000000000000" pitchFamily="34" charset="0"/>
                  <a:cs typeface="Arial-Rounded" panose="020B0500000000000000" pitchFamily="34" charset="0"/>
                </a:rPr>
                <a:t>theo</a:t>
              </a:r>
              <a:r>
                <a:rPr lang="en-US" sz="4400" dirty="0">
                  <a:solidFill>
                    <a:srgbClr val="F2701F"/>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2701F"/>
                  </a:solidFill>
                  <a:latin typeface="Arial-Rounded" panose="020B0500000000000000" pitchFamily="34" charset="0"/>
                  <a:ea typeface="Arial-Rounded" panose="020B0500000000000000" pitchFamily="34" charset="0"/>
                  <a:cs typeface="Arial-Rounded" panose="020B0500000000000000" pitchFamily="34" charset="0"/>
                </a:rPr>
                <a:t>chiều</a:t>
              </a:r>
              <a:r>
                <a:rPr lang="en-US" sz="4400" dirty="0">
                  <a:solidFill>
                    <a:srgbClr val="F2701F"/>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2701F"/>
                  </a:solidFill>
                  <a:latin typeface="Arial-Rounded" panose="020B0500000000000000" pitchFamily="34" charset="0"/>
                  <a:ea typeface="Arial-Rounded" panose="020B0500000000000000" pitchFamily="34" charset="0"/>
                  <a:cs typeface="Arial-Rounded" panose="020B0500000000000000" pitchFamily="34" charset="0"/>
                </a:rPr>
                <a:t>gió</a:t>
              </a:r>
              <a:r>
                <a:rPr lang="en-US" sz="4400" dirty="0">
                  <a:solidFill>
                    <a:srgbClr val="F2701F"/>
                  </a:solidFill>
                  <a:latin typeface="Arial-Rounded" panose="020B0500000000000000" pitchFamily="34" charset="0"/>
                  <a:ea typeface="Arial-Rounded" panose="020B0500000000000000" pitchFamily="34" charset="0"/>
                  <a:cs typeface="Arial-Rounded" panose="020B0500000000000000" pitchFamily="34" charset="0"/>
                </a:rPr>
                <a:t>.</a:t>
              </a:r>
              <a:endParaRPr lang="vi-VN" sz="4400" dirty="0">
                <a:solidFill>
                  <a:srgbClr val="F2701F"/>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5" name="Rectangle: Rounded Corners 14">
            <a:extLst>
              <a:ext uri="{FF2B5EF4-FFF2-40B4-BE49-F238E27FC236}">
                <a16:creationId xmlns:a16="http://schemas.microsoft.com/office/drawing/2014/main" id="{09D45267-4146-AE28-9DEF-9EC44B155E31}"/>
              </a:ext>
            </a:extLst>
          </p:cNvPr>
          <p:cNvSpPr/>
          <p:nvPr/>
        </p:nvSpPr>
        <p:spPr>
          <a:xfrm>
            <a:off x="4181742" y="3504523"/>
            <a:ext cx="7605806" cy="784830"/>
          </a:xfrm>
          <a:prstGeom prst="roundRect">
            <a:avLst/>
          </a:prstGeom>
          <a:solidFill>
            <a:srgbClr val="9B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F2701F"/>
                </a:solidFill>
              </a:rPr>
              <a:t>(…)</a:t>
            </a:r>
          </a:p>
        </p:txBody>
      </p:sp>
      <p:sp>
        <p:nvSpPr>
          <p:cNvPr id="16" name="Rectangle: Rounded Corners 15">
            <a:extLst>
              <a:ext uri="{FF2B5EF4-FFF2-40B4-BE49-F238E27FC236}">
                <a16:creationId xmlns:a16="http://schemas.microsoft.com/office/drawing/2014/main" id="{FAA66859-FF65-B86A-F856-526F7FF1057C}"/>
              </a:ext>
            </a:extLst>
          </p:cNvPr>
          <p:cNvSpPr/>
          <p:nvPr/>
        </p:nvSpPr>
        <p:spPr>
          <a:xfrm>
            <a:off x="1002422" y="4206441"/>
            <a:ext cx="3443260" cy="704598"/>
          </a:xfrm>
          <a:prstGeom prst="roundRect">
            <a:avLst/>
          </a:prstGeom>
          <a:solidFill>
            <a:srgbClr val="9B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solidFill>
                <a:srgbClr val="F2701F"/>
              </a:solidFill>
            </a:endParaRPr>
          </a:p>
        </p:txBody>
      </p:sp>
    </p:spTree>
    <p:extLst>
      <p:ext uri="{BB962C8B-B14F-4D97-AF65-F5344CB8AC3E}">
        <p14:creationId xmlns:p14="http://schemas.microsoft.com/office/powerpoint/2010/main" val="1878176296"/>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6" presetClass="exit" presetSubtype="21" fill="hold" grpId="1" nodeType="clickEffect">
                                  <p:stCondLst>
                                    <p:cond delay="0"/>
                                  </p:stCondLst>
                                  <p:childTnLst>
                                    <p:animEffect transition="out" filter="barn(inVertical)">
                                      <p:cBhvr>
                                        <p:cTn id="19" dur="500"/>
                                        <p:tgtEl>
                                          <p:spTgt spid="18"/>
                                        </p:tgtEl>
                                      </p:cBhvr>
                                    </p:animEffect>
                                    <p:set>
                                      <p:cBhvr>
                                        <p:cTn id="20" dur="1" fill="hold">
                                          <p:stCondLst>
                                            <p:cond delay="499"/>
                                          </p:stCondLst>
                                        </p:cTn>
                                        <p:tgtEl>
                                          <p:spTgt spid="1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6" presetClass="exit" presetSubtype="21" fill="hold" grpId="1" nodeType="clickEffect">
                                  <p:stCondLst>
                                    <p:cond delay="0"/>
                                  </p:stCondLst>
                                  <p:childTnLst>
                                    <p:animEffect transition="out" filter="barn(inVertical)">
                                      <p:cBhvr>
                                        <p:cTn id="24" dur="500"/>
                                        <p:tgtEl>
                                          <p:spTgt spid="15"/>
                                        </p:tgtEl>
                                      </p:cBhvr>
                                    </p:animEffect>
                                    <p:set>
                                      <p:cBhvr>
                                        <p:cTn id="25" dur="1" fill="hold">
                                          <p:stCondLst>
                                            <p:cond delay="499"/>
                                          </p:stCondLst>
                                        </p:cTn>
                                        <p:tgtEl>
                                          <p:spTgt spid="15"/>
                                        </p:tgtEl>
                                        <p:attrNameLst>
                                          <p:attrName>style.visibility</p:attrName>
                                        </p:attrNameLst>
                                      </p:cBhvr>
                                      <p:to>
                                        <p:strVal val="hidden"/>
                                      </p:to>
                                    </p:set>
                                  </p:childTnLst>
                                </p:cTn>
                              </p:par>
                              <p:par>
                                <p:cTn id="26" presetID="16" presetClass="exit" presetSubtype="21" fill="hold" grpId="1" nodeType="withEffect">
                                  <p:stCondLst>
                                    <p:cond delay="0"/>
                                  </p:stCondLst>
                                  <p:childTnLst>
                                    <p:animEffect transition="out" filter="barn(inVertical)">
                                      <p:cBhvr>
                                        <p:cTn id="27" dur="500"/>
                                        <p:tgtEl>
                                          <p:spTgt spid="16"/>
                                        </p:tgtEl>
                                      </p:cBhvr>
                                    </p:animEffect>
                                    <p:set>
                                      <p:cBhvr>
                                        <p:cTn id="28"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5" grpId="0" animBg="1"/>
      <p:bldP spid="15" grpId="1" animBg="1"/>
      <p:bldP spid="16" grpId="0" animBg="1"/>
      <p:bldP spid="16"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9281C50-8B98-F514-AA0F-B33FAD3F3DE2}"/>
              </a:ext>
            </a:extLst>
          </p:cNvPr>
          <p:cNvSpPr/>
          <p:nvPr/>
        </p:nvSpPr>
        <p:spPr>
          <a:xfrm>
            <a:off x="4693920" y="2773680"/>
            <a:ext cx="4236720" cy="283464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EB8922E-0162-6F9E-7D4B-CF12712E6375}"/>
              </a:ext>
            </a:extLst>
          </p:cNvPr>
          <p:cNvSpPr txBox="1"/>
          <p:nvPr/>
        </p:nvSpPr>
        <p:spPr>
          <a:xfrm>
            <a:off x="4521428" y="3581400"/>
            <a:ext cx="4581703" cy="1569660"/>
          </a:xfrm>
          <a:prstGeom prst="rect">
            <a:avLst/>
          </a:prstGeom>
          <a:noFill/>
        </p:spPr>
        <p:txBody>
          <a:bodyPr wrap="none" rtlCol="0">
            <a:spAutoFit/>
          </a:bodyPr>
          <a:lstStyle/>
          <a:p>
            <a:pPr algn="ctr"/>
            <a:r>
              <a:rPr lang="en-US" sz="4800" b="1">
                <a:solidFill>
                  <a:srgbClr val="00A650"/>
                </a:solidFill>
                <a:latin typeface="Circle" panose="020B0703020102020204" pitchFamily="34" charset="0"/>
                <a:ea typeface="Arial-Rounded" panose="020B0500000000000000" pitchFamily="34" charset="0"/>
                <a:cs typeface="Arial-Rounded" panose="020B0500000000000000" pitchFamily="34" charset="0"/>
              </a:rPr>
              <a:t>HOẠT ĐỘNG </a:t>
            </a:r>
          </a:p>
          <a:p>
            <a:pPr algn="ctr"/>
            <a:r>
              <a:rPr lang="en-US" sz="4800" b="1">
                <a:solidFill>
                  <a:srgbClr val="00A650"/>
                </a:solidFill>
                <a:latin typeface="Circle" panose="020B0703020102020204" pitchFamily="34" charset="0"/>
                <a:ea typeface="Arial-Rounded" panose="020B0500000000000000" pitchFamily="34" charset="0"/>
                <a:cs typeface="Arial-Rounded" panose="020B0500000000000000" pitchFamily="34" charset="0"/>
              </a:rPr>
              <a:t>TIẾP NỐI</a:t>
            </a:r>
          </a:p>
        </p:txBody>
      </p:sp>
    </p:spTree>
    <p:extLst>
      <p:ext uri="{BB962C8B-B14F-4D97-AF65-F5344CB8AC3E}">
        <p14:creationId xmlns:p14="http://schemas.microsoft.com/office/powerpoint/2010/main" val="1585287579"/>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CF34341-1709-4E92-AAB7-8D9A3319897D}"/>
              </a:ext>
            </a:extLst>
          </p:cNvPr>
          <p:cNvSpPr txBox="1"/>
          <p:nvPr/>
        </p:nvSpPr>
        <p:spPr>
          <a:xfrm>
            <a:off x="5161139" y="5120633"/>
            <a:ext cx="1869722" cy="862031"/>
          </a:xfrm>
          <a:prstGeom prst="rect">
            <a:avLst/>
          </a:prstGeom>
          <a:noFill/>
        </p:spPr>
        <p:txBody>
          <a:bodyPr wrap="square" rtlCol="0">
            <a:spAutoFit/>
          </a:bodyPr>
          <a:lstStyle/>
          <a:p>
            <a:pPr algn="ctr">
              <a:lnSpc>
                <a:spcPct val="150000"/>
              </a:lnSpc>
              <a:buClr>
                <a:srgbClr val="000000"/>
              </a:buClr>
              <a:buFont typeface="Arial"/>
              <a:buNone/>
            </a:pPr>
            <a:r>
              <a:rPr lang="vi-VN" sz="3733" b="1" kern="0" cap="all" dirty="0">
                <a:solidFill>
                  <a:schemeClr val="tx1">
                    <a:lumMod val="75000"/>
                    <a:lumOff val="25000"/>
                  </a:schemeClr>
                </a:solidFill>
                <a:cs typeface="Arial"/>
                <a:sym typeface="Arial"/>
              </a:rPr>
              <a:t>TIẾT </a:t>
            </a:r>
            <a:r>
              <a:rPr lang="en-US" sz="3733" b="1" kern="0" cap="all" dirty="0">
                <a:solidFill>
                  <a:schemeClr val="tx1">
                    <a:lumMod val="75000"/>
                    <a:lumOff val="25000"/>
                  </a:schemeClr>
                </a:solidFill>
                <a:cs typeface="Arial"/>
                <a:sym typeface="Arial"/>
              </a:rPr>
              <a:t>1</a:t>
            </a:r>
          </a:p>
        </p:txBody>
      </p:sp>
    </p:spTree>
    <p:extLst>
      <p:ext uri="{BB962C8B-B14F-4D97-AF65-F5344CB8AC3E}">
        <p14:creationId xmlns:p14="http://schemas.microsoft.com/office/powerpoint/2010/main" val="4170458218"/>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8">
            <a:extLst>
              <a:ext uri="{FF2B5EF4-FFF2-40B4-BE49-F238E27FC236}">
                <a16:creationId xmlns:a16="http://schemas.microsoft.com/office/drawing/2014/main" id="{37F74ABC-145D-481D-8B0E-63FA0595A5E4}"/>
              </a:ext>
            </a:extLst>
          </p:cNvPr>
          <p:cNvSpPr/>
          <p:nvPr/>
        </p:nvSpPr>
        <p:spPr>
          <a:xfrm>
            <a:off x="1112807" y="368839"/>
            <a:ext cx="10821121" cy="738664"/>
          </a:xfrm>
          <a:prstGeom prst="rect">
            <a:avLst/>
          </a:prstGeom>
        </p:spPr>
        <p:txBody>
          <a:bodyPr wrap="square">
            <a:spAutoFit/>
          </a:bodyPr>
          <a:lstStyle/>
          <a:p>
            <a:pPr algn="just"/>
            <a:r>
              <a:rPr lang="en-US" altLang="zh-CN" sz="4200" b="1" dirty="0" err="1">
                <a:latin typeface="Arial-Rounded" panose="020B0500000000000000" pitchFamily="34" charset="-93"/>
                <a:ea typeface="Arial-Rounded" panose="020B0500000000000000" pitchFamily="34" charset="-93"/>
                <a:cs typeface="Arial-Rounded" panose="020B0500000000000000" pitchFamily="34" charset="-93"/>
                <a:sym typeface="+mn-lt"/>
              </a:rPr>
              <a:t>Nói</a:t>
            </a:r>
            <a:r>
              <a:rPr lang="en-US" altLang="zh-CN" sz="42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00" b="1" dirty="0" err="1">
                <a:latin typeface="Arial-Rounded" panose="020B0500000000000000" pitchFamily="34" charset="-93"/>
                <a:ea typeface="Arial-Rounded" panose="020B0500000000000000" pitchFamily="34" charset="-93"/>
                <a:cs typeface="Arial-Rounded" panose="020B0500000000000000" pitchFamily="34" charset="-93"/>
                <a:sym typeface="+mn-lt"/>
              </a:rPr>
              <a:t>về</a:t>
            </a:r>
            <a:r>
              <a:rPr lang="en-US" altLang="zh-CN" sz="42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00" b="1" dirty="0" err="1">
                <a:latin typeface="Arial-Rounded" panose="020B0500000000000000" pitchFamily="34" charset="-93"/>
                <a:ea typeface="Arial-Rounded" panose="020B0500000000000000" pitchFamily="34" charset="-93"/>
                <a:cs typeface="Arial-Rounded" panose="020B0500000000000000" pitchFamily="34" charset="-93"/>
                <a:sym typeface="+mn-lt"/>
              </a:rPr>
              <a:t>điểm</a:t>
            </a:r>
            <a:r>
              <a:rPr lang="en-US" altLang="zh-CN" sz="42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00" b="1" dirty="0" err="1">
                <a:latin typeface="Arial-Rounded" panose="020B0500000000000000" pitchFamily="34" charset="-93"/>
                <a:ea typeface="Arial-Rounded" panose="020B0500000000000000" pitchFamily="34" charset="-93"/>
                <a:cs typeface="Arial-Rounded" panose="020B0500000000000000" pitchFamily="34" charset="-93"/>
                <a:sym typeface="+mn-lt"/>
              </a:rPr>
              <a:t>khác</a:t>
            </a:r>
            <a:r>
              <a:rPr lang="en-US" altLang="zh-CN" sz="42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00" b="1" dirty="0" err="1">
                <a:latin typeface="Arial-Rounded" panose="020B0500000000000000" pitchFamily="34" charset="-93"/>
                <a:ea typeface="Arial-Rounded" panose="020B0500000000000000" pitchFamily="34" charset="-93"/>
                <a:cs typeface="Arial-Rounded" panose="020B0500000000000000" pitchFamily="34" charset="-93"/>
                <a:sym typeface="+mn-lt"/>
              </a:rPr>
              <a:t>nhau</a:t>
            </a:r>
            <a:r>
              <a:rPr lang="en-US" altLang="zh-CN" sz="42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00" b="1" dirty="0" err="1">
                <a:latin typeface="Arial-Rounded" panose="020B0500000000000000" pitchFamily="34" charset="-93"/>
                <a:ea typeface="Arial-Rounded" panose="020B0500000000000000" pitchFamily="34" charset="-93"/>
                <a:cs typeface="Arial-Rounded" panose="020B0500000000000000" pitchFamily="34" charset="-93"/>
                <a:sym typeface="+mn-lt"/>
              </a:rPr>
              <a:t>giữa</a:t>
            </a:r>
            <a:r>
              <a:rPr lang="en-US" altLang="zh-CN" sz="42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00" b="1" dirty="0" err="1">
                <a:latin typeface="Arial-Rounded" panose="020B0500000000000000" pitchFamily="34" charset="-93"/>
                <a:ea typeface="Arial-Rounded" panose="020B0500000000000000" pitchFamily="34" charset="-93"/>
                <a:cs typeface="Arial-Rounded" panose="020B0500000000000000" pitchFamily="34" charset="-93"/>
                <a:sym typeface="+mn-lt"/>
              </a:rPr>
              <a:t>hai</a:t>
            </a:r>
            <a:r>
              <a:rPr lang="en-US" altLang="zh-CN" sz="42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00" b="1" dirty="0" err="1">
                <a:latin typeface="Arial-Rounded" panose="020B0500000000000000" pitchFamily="34" charset="-93"/>
                <a:ea typeface="Arial-Rounded" panose="020B0500000000000000" pitchFamily="34" charset="-93"/>
                <a:cs typeface="Arial-Rounded" panose="020B0500000000000000" pitchFamily="34" charset="-93"/>
                <a:sym typeface="+mn-lt"/>
              </a:rPr>
              <a:t>cây</a:t>
            </a:r>
            <a:r>
              <a:rPr lang="en-US" altLang="zh-CN" sz="42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00" b="1" dirty="0" err="1">
                <a:latin typeface="Arial-Rounded" panose="020B0500000000000000" pitchFamily="34" charset="-93"/>
                <a:ea typeface="Arial-Rounded" panose="020B0500000000000000" pitchFamily="34" charset="-93"/>
                <a:cs typeface="Arial-Rounded" panose="020B0500000000000000" pitchFamily="34" charset="-93"/>
                <a:sym typeface="+mn-lt"/>
              </a:rPr>
              <a:t>trong</a:t>
            </a:r>
            <a:r>
              <a:rPr lang="en-US" altLang="zh-CN" sz="42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00" b="1" dirty="0" err="1">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4200" b="1"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nvGrpSpPr>
          <p:cNvPr id="3" name="Group 2">
            <a:extLst>
              <a:ext uri="{FF2B5EF4-FFF2-40B4-BE49-F238E27FC236}">
                <a16:creationId xmlns:a16="http://schemas.microsoft.com/office/drawing/2014/main" id="{ED8872AA-CB93-41BA-A892-EFE8D31B71EB}"/>
              </a:ext>
            </a:extLst>
          </p:cNvPr>
          <p:cNvGrpSpPr/>
          <p:nvPr/>
        </p:nvGrpSpPr>
        <p:grpSpPr>
          <a:xfrm>
            <a:off x="139809" y="213713"/>
            <a:ext cx="863972" cy="1015663"/>
            <a:chOff x="426137" y="296838"/>
            <a:chExt cx="863972" cy="1015663"/>
          </a:xfrm>
        </p:grpSpPr>
        <p:sp>
          <p:nvSpPr>
            <p:cNvPr id="4" name="Oval 3">
              <a:extLst>
                <a:ext uri="{FF2B5EF4-FFF2-40B4-BE49-F238E27FC236}">
                  <a16:creationId xmlns:a16="http://schemas.microsoft.com/office/drawing/2014/main" id="{29F4AD25-16A9-4909-925E-B45066E638B4}"/>
                </a:ext>
              </a:extLst>
            </p:cNvPr>
            <p:cNvSpPr/>
            <p:nvPr/>
          </p:nvSpPr>
          <p:spPr>
            <a:xfrm>
              <a:off x="426137" y="413003"/>
              <a:ext cx="863972" cy="816586"/>
            </a:xfrm>
            <a:prstGeom prst="ellipse">
              <a:avLst/>
            </a:prstGeom>
            <a:solidFill>
              <a:srgbClr val="00A6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5" name="Rectangle 4">
              <a:extLst>
                <a:ext uri="{FF2B5EF4-FFF2-40B4-BE49-F238E27FC236}">
                  <a16:creationId xmlns:a16="http://schemas.microsoft.com/office/drawing/2014/main" id="{63690C36-BC0E-4759-B0E5-DF8B07F8CADE}"/>
                </a:ext>
              </a:extLst>
            </p:cNvPr>
            <p:cNvSpPr/>
            <p:nvPr/>
          </p:nvSpPr>
          <p:spPr>
            <a:xfrm>
              <a:off x="535163" y="296838"/>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1</a:t>
              </a:r>
            </a:p>
          </p:txBody>
        </p:sp>
      </p:grpSp>
      <p:pic>
        <p:nvPicPr>
          <p:cNvPr id="8" name="Picture 7">
            <a:extLst>
              <a:ext uri="{FF2B5EF4-FFF2-40B4-BE49-F238E27FC236}">
                <a16:creationId xmlns:a16="http://schemas.microsoft.com/office/drawing/2014/main" id="{57DFBE45-16A5-482D-AB71-2F14CEBB9D98}"/>
              </a:ext>
            </a:extLst>
          </p:cNvPr>
          <p:cNvPicPr>
            <a:picLocks noChangeAspect="1"/>
          </p:cNvPicPr>
          <p:nvPr/>
        </p:nvPicPr>
        <p:blipFill>
          <a:blip r:embed="rId3"/>
          <a:stretch>
            <a:fillRect/>
          </a:stretch>
        </p:blipFill>
        <p:spPr>
          <a:xfrm>
            <a:off x="531822" y="1290919"/>
            <a:ext cx="11128356" cy="5237203"/>
          </a:xfrm>
          <a:prstGeom prst="rect">
            <a:avLst/>
          </a:prstGeom>
          <a:ln>
            <a:noFill/>
          </a:ln>
          <a:effectLst>
            <a:softEdge rad="112500"/>
          </a:effectLst>
        </p:spPr>
      </p:pic>
    </p:spTree>
    <p:extLst>
      <p:ext uri="{BB962C8B-B14F-4D97-AF65-F5344CB8AC3E}">
        <p14:creationId xmlns:p14="http://schemas.microsoft.com/office/powerpoint/2010/main" val="1038821278"/>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0">
            <a:extLst>
              <a:ext uri="{FF2B5EF4-FFF2-40B4-BE49-F238E27FC236}">
                <a16:creationId xmlns:a16="http://schemas.microsoft.com/office/drawing/2014/main" id="{101B2AA1-7DFF-44D1-8C29-44EF579D3135}"/>
              </a:ext>
            </a:extLst>
          </p:cNvPr>
          <p:cNvSpPr/>
          <p:nvPr/>
        </p:nvSpPr>
        <p:spPr>
          <a:xfrm>
            <a:off x="3769132" y="5472311"/>
            <a:ext cx="4668065" cy="122244"/>
          </a:xfrm>
          <a:prstGeom prst="rect">
            <a:avLst/>
          </a:prstGeom>
          <a:solidFill>
            <a:srgbClr val="BCD85F"/>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pic>
        <p:nvPicPr>
          <p:cNvPr id="20" name="Picture 19">
            <a:extLst>
              <a:ext uri="{FF2B5EF4-FFF2-40B4-BE49-F238E27FC236}">
                <a16:creationId xmlns:a16="http://schemas.microsoft.com/office/drawing/2014/main" id="{1A246BA2-6BE1-4B5C-8354-3D7C1CA909FA}"/>
              </a:ext>
            </a:extLst>
          </p:cNvPr>
          <p:cNvPicPr>
            <a:picLocks noChangeAspect="1"/>
          </p:cNvPicPr>
          <p:nvPr/>
        </p:nvPicPr>
        <p:blipFill>
          <a:blip r:embed="rId2"/>
          <a:stretch>
            <a:fillRect/>
          </a:stretch>
        </p:blipFill>
        <p:spPr>
          <a:xfrm>
            <a:off x="3867417" y="495300"/>
            <a:ext cx="4249280" cy="3548180"/>
          </a:xfrm>
          <a:prstGeom prst="rect">
            <a:avLst/>
          </a:prstGeom>
        </p:spPr>
      </p:pic>
      <p:sp>
        <p:nvSpPr>
          <p:cNvPr id="21" name="6">
            <a:extLst>
              <a:ext uri="{FF2B5EF4-FFF2-40B4-BE49-F238E27FC236}">
                <a16:creationId xmlns:a16="http://schemas.microsoft.com/office/drawing/2014/main" id="{C420FD2D-2FE3-4765-80E1-9072DA9F9973}"/>
              </a:ext>
            </a:extLst>
          </p:cNvPr>
          <p:cNvSpPr txBox="1"/>
          <p:nvPr/>
        </p:nvSpPr>
        <p:spPr>
          <a:xfrm>
            <a:off x="5245415" y="1338366"/>
            <a:ext cx="1678665" cy="1862048"/>
          </a:xfrm>
          <a:prstGeom prst="rect">
            <a:avLst/>
          </a:prstGeom>
          <a:noFill/>
        </p:spPr>
        <p:txBody>
          <a:bodyPr wrap="none" rtlCol="0">
            <a:spAutoFit/>
          </a:bodyPr>
          <a:lstStyle/>
          <a:p>
            <a:r>
              <a:rPr lang="en-US" altLang="zh-CN" sz="11500" dirty="0">
                <a:solidFill>
                  <a:srgbClr val="00A650"/>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rPr>
              <a:t>02</a:t>
            </a:r>
            <a:endParaRPr lang="zh-CN" altLang="en-US" sz="11500" dirty="0">
              <a:solidFill>
                <a:srgbClr val="00A650"/>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endParaRPr>
          </a:p>
        </p:txBody>
      </p:sp>
      <p:pic>
        <p:nvPicPr>
          <p:cNvPr id="6" name="Picture 5">
            <a:extLst>
              <a:ext uri="{FF2B5EF4-FFF2-40B4-BE49-F238E27FC236}">
                <a16:creationId xmlns:a16="http://schemas.microsoft.com/office/drawing/2014/main" id="{8E1B8DC1-44D6-473D-AE72-69B8B833D4E9}"/>
              </a:ext>
            </a:extLst>
          </p:cNvPr>
          <p:cNvPicPr>
            <a:picLocks noChangeAspect="1"/>
          </p:cNvPicPr>
          <p:nvPr/>
        </p:nvPicPr>
        <p:blipFill>
          <a:blip r:embed="rId3"/>
          <a:stretch>
            <a:fillRect/>
          </a:stretch>
        </p:blipFill>
        <p:spPr>
          <a:xfrm>
            <a:off x="4170999" y="3429000"/>
            <a:ext cx="3901778" cy="2444708"/>
          </a:xfrm>
          <a:prstGeom prst="rect">
            <a:avLst/>
          </a:prstGeom>
        </p:spPr>
      </p:pic>
    </p:spTree>
    <p:extLst>
      <p:ext uri="{BB962C8B-B14F-4D97-AF65-F5344CB8AC3E}">
        <p14:creationId xmlns:p14="http://schemas.microsoft.com/office/powerpoint/2010/main" val="3860091159"/>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D3B9090-C968-414C-A589-C890CAF1632A}"/>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0" y="334347"/>
            <a:ext cx="12192000" cy="6189306"/>
          </a:xfrm>
          <a:prstGeom prst="rect">
            <a:avLst/>
          </a:prstGeom>
          <a:ln>
            <a:noFill/>
          </a:ln>
          <a:effectLst>
            <a:softEdge rad="112500"/>
          </a:effectLst>
        </p:spPr>
      </p:pic>
      <p:sp>
        <p:nvSpPr>
          <p:cNvPr id="2" name="1">
            <a:extLst>
              <a:ext uri="{FF2B5EF4-FFF2-40B4-BE49-F238E27FC236}">
                <a16:creationId xmlns:a16="http://schemas.microsoft.com/office/drawing/2014/main" id="{1E51AA76-D3AE-49E8-9922-3ECE0EE39C18}"/>
              </a:ext>
            </a:extLst>
          </p:cNvPr>
          <p:cNvSpPr/>
          <p:nvPr/>
        </p:nvSpPr>
        <p:spPr>
          <a:xfrm>
            <a:off x="0" y="372070"/>
            <a:ext cx="12192000" cy="6207002"/>
          </a:xfrm>
          <a:prstGeom prst="rect">
            <a:avLst/>
          </a:prstGeom>
          <a:solidFill>
            <a:schemeClr val="bg1">
              <a:alpha val="87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55AD8543-9F8F-4276-9B81-62C5FE12A420}"/>
              </a:ext>
            </a:extLst>
          </p:cNvPr>
          <p:cNvSpPr/>
          <p:nvPr/>
        </p:nvSpPr>
        <p:spPr>
          <a:xfrm>
            <a:off x="128690" y="1248537"/>
            <a:ext cx="11923501" cy="5509200"/>
          </a:xfrm>
          <a:prstGeom prst="rect">
            <a:avLst/>
          </a:prstGeom>
        </p:spPr>
        <p:txBody>
          <a:bodyPr wrap="square">
            <a:spAutoFit/>
          </a:bodyPr>
          <a:lstStyle/>
          <a:p>
            <a:pPr indent="461963" algn="just"/>
            <a:r>
              <a:rPr lang="vi-VN" sz="3200" dirty="0">
                <a:latin typeface="Arial-Rounded" panose="020B0500000000000000" pitchFamily="34" charset="0"/>
                <a:ea typeface="Arial-Rounded" panose="020B0500000000000000" pitchFamily="34" charset="0"/>
                <a:cs typeface="Arial-Rounded" panose="020B0500000000000000" pitchFamily="34" charset="0"/>
              </a:rPr>
              <a:t>Trời nổi gió to. Cây liễu không ngừng lắc lư. Thấy vậy, Nam rất lo cây liễu sẽ bị gãy. Nam hỏi mẹ:</a:t>
            </a:r>
          </a:p>
          <a:p>
            <a:pPr indent="461963" algn="just"/>
            <a:r>
              <a:rPr lang="vi-VN" sz="3200" dirty="0">
                <a:latin typeface="Arial-Rounded" panose="020B0500000000000000" pitchFamily="34" charset="0"/>
                <a:ea typeface="Arial-Rounded" panose="020B0500000000000000" pitchFamily="34" charset="0"/>
                <a:cs typeface="Arial-Rounded" panose="020B0500000000000000" pitchFamily="34" charset="0"/>
              </a:rPr>
              <a:t>- Mẹ ơi, cây liễu mềm yếu thế, </a:t>
            </a:r>
            <a:r>
              <a:rPr lang="en-US" sz="3200" dirty="0" err="1">
                <a:latin typeface="Arial-Rounded" panose="020B0500000000000000" pitchFamily="34" charset="0"/>
                <a:ea typeface="Arial-Rounded" panose="020B0500000000000000" pitchFamily="34" charset="0"/>
                <a:cs typeface="Arial-Rounded" panose="020B0500000000000000" pitchFamily="34" charset="0"/>
              </a:rPr>
              <a:t>liệu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có bị gió làm gãy không ạ?</a:t>
            </a:r>
          </a:p>
          <a:p>
            <a:pPr indent="461963" algn="just"/>
            <a:r>
              <a:rPr lang="vi-VN" sz="3200" dirty="0">
                <a:latin typeface="Arial-Rounded" panose="020B0500000000000000" pitchFamily="34" charset="0"/>
                <a:ea typeface="Arial-Rounded" panose="020B0500000000000000" pitchFamily="34" charset="0"/>
                <a:cs typeface="Arial-Rounded" panose="020B0500000000000000" pitchFamily="34" charset="0"/>
              </a:rPr>
              <a:t>Mẹ mỉm cười đáp:</a:t>
            </a:r>
          </a:p>
          <a:p>
            <a:pPr indent="461963" algn="just"/>
            <a:r>
              <a:rPr lang="vi-VN" sz="3200" dirty="0">
                <a:latin typeface="Arial-Rounded" panose="020B0500000000000000" pitchFamily="34" charset="0"/>
                <a:ea typeface="Arial-Rounded" panose="020B0500000000000000" pitchFamily="34" charset="0"/>
                <a:cs typeface="Arial-Rounded" panose="020B0500000000000000" pitchFamily="34" charset="0"/>
              </a:rPr>
              <a:t>- Con yên tâm, cây liễu sẽ không sao đâu!</a:t>
            </a:r>
          </a:p>
          <a:p>
            <a:pPr indent="461963" algn="just"/>
            <a:r>
              <a:rPr lang="vi-VN" sz="3200" dirty="0">
                <a:latin typeface="Arial-Rounded" panose="020B0500000000000000" pitchFamily="34" charset="0"/>
                <a:ea typeface="Arial-Rounded" panose="020B0500000000000000" pitchFamily="34" charset="0"/>
                <a:cs typeface="Arial-Rounded" panose="020B0500000000000000" pitchFamily="34" charset="0"/>
              </a:rPr>
              <a:t>Mẹ giải thích thêm:</a:t>
            </a:r>
          </a:p>
          <a:p>
            <a:pPr indent="461963" algn="just"/>
            <a:r>
              <a:rPr lang="vi-VN" sz="3200" dirty="0">
                <a:latin typeface="Arial-Rounded" panose="020B0500000000000000" pitchFamily="34" charset="0"/>
                <a:ea typeface="Arial-Rounded" panose="020B0500000000000000" pitchFamily="34" charset="0"/>
                <a:cs typeface="Arial-Rounded" panose="020B0500000000000000" pitchFamily="34" charset="0"/>
              </a:rPr>
              <a:t>- Thân cây liễu tuy không to nhưng dẻo dai. Cành liễu mềm mại</a:t>
            </a:r>
            <a:r>
              <a:rPr lang="en-US" sz="3200" dirty="0">
                <a:latin typeface="Arial-Rounded" panose="020B0500000000000000" pitchFamily="34" charset="0"/>
                <a:ea typeface="Arial-Rounded" panose="020B0500000000000000" pitchFamily="34" charset="0"/>
                <a:cs typeface="Arial-Rounded" panose="020B0500000000000000" pitchFamily="34" charset="0"/>
              </a:rPr>
              <a:t>,</a:t>
            </a:r>
            <a:r>
              <a:rPr lang="vi-VN" sz="3200" dirty="0">
                <a:latin typeface="Arial-Rounded" panose="020B0500000000000000" pitchFamily="34" charset="0"/>
                <a:ea typeface="Arial-Rounded" panose="020B0500000000000000" pitchFamily="34" charset="0"/>
                <a:cs typeface="Arial-Rounded" panose="020B0500000000000000" pitchFamily="34" charset="0"/>
              </a:rPr>
              <a:t> có thể chuyển động theo chiều gió. Vì vậy, cây không dễ bị gãy. Liễu còn là loài cây dễ trồng. Chỉ cần cắm cành xuống đất, nó có thể nhanh chóng mọc lên cây non.</a:t>
            </a:r>
          </a:p>
          <a:p>
            <a:r>
              <a:rPr lang="en-US" sz="2800" i="1"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2800" i="1"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rPr>
              <a:t>(Hải An)</a:t>
            </a:r>
            <a:endParaRPr lang="vi-VN" sz="2800"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392006D1-E7EF-4103-8D30-5AEB2B53B4DD}"/>
              </a:ext>
            </a:extLst>
          </p:cNvPr>
          <p:cNvSpPr txBox="1"/>
          <p:nvPr/>
        </p:nvSpPr>
        <p:spPr>
          <a:xfrm>
            <a:off x="3023717" y="603834"/>
            <a:ext cx="6144566" cy="707886"/>
          </a:xfrm>
          <a:prstGeom prst="rect">
            <a:avLst/>
          </a:prstGeom>
          <a:noFill/>
        </p:spPr>
        <p:txBody>
          <a:bodyPr wrap="square">
            <a:spAutoFit/>
          </a:bodyPr>
          <a:lstStyle/>
          <a:p>
            <a:pPr algn="ct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Cây</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liễu</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dẻo</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dai</a:t>
            </a:r>
            <a:endPar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467360A8-4377-42D0-8738-B551CA97ADEE}"/>
              </a:ext>
            </a:extLst>
          </p:cNvPr>
          <p:cNvGrpSpPr/>
          <p:nvPr/>
        </p:nvGrpSpPr>
        <p:grpSpPr>
          <a:xfrm>
            <a:off x="139809" y="198518"/>
            <a:ext cx="863972" cy="1015663"/>
            <a:chOff x="426137" y="277174"/>
            <a:chExt cx="863972" cy="1015663"/>
          </a:xfrm>
        </p:grpSpPr>
        <p:sp>
          <p:nvSpPr>
            <p:cNvPr id="6" name="Oval 5">
              <a:extLst>
                <a:ext uri="{FF2B5EF4-FFF2-40B4-BE49-F238E27FC236}">
                  <a16:creationId xmlns:a16="http://schemas.microsoft.com/office/drawing/2014/main" id="{5F0365AB-FC42-48F5-90AB-2258FF6E6DCC}"/>
                </a:ext>
              </a:extLst>
            </p:cNvPr>
            <p:cNvSpPr/>
            <p:nvPr/>
          </p:nvSpPr>
          <p:spPr>
            <a:xfrm>
              <a:off x="426137" y="413003"/>
              <a:ext cx="863972" cy="816586"/>
            </a:xfrm>
            <a:prstGeom prst="ellipse">
              <a:avLst/>
            </a:prstGeom>
            <a:solidFill>
              <a:srgbClr val="00A6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7" name="Rectangle 6">
              <a:extLst>
                <a:ext uri="{FF2B5EF4-FFF2-40B4-BE49-F238E27FC236}">
                  <a16:creationId xmlns:a16="http://schemas.microsoft.com/office/drawing/2014/main" id="{30840238-5162-4E4B-8FF3-4FDA082B0E8B}"/>
                </a:ext>
              </a:extLst>
            </p:cNvPr>
            <p:cNvSpPr/>
            <p:nvPr/>
          </p:nvSpPr>
          <p:spPr>
            <a:xfrm>
              <a:off x="554827" y="27717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2</a:t>
              </a:r>
            </a:p>
          </p:txBody>
        </p:sp>
      </p:grpSp>
      <p:sp>
        <p:nvSpPr>
          <p:cNvPr id="8" name="8">
            <a:extLst>
              <a:ext uri="{FF2B5EF4-FFF2-40B4-BE49-F238E27FC236}">
                <a16:creationId xmlns:a16="http://schemas.microsoft.com/office/drawing/2014/main" id="{4C7EBB1F-6091-4279-84D1-FD57338A4FEF}"/>
              </a:ext>
            </a:extLst>
          </p:cNvPr>
          <p:cNvSpPr/>
          <p:nvPr/>
        </p:nvSpPr>
        <p:spPr>
          <a:xfrm>
            <a:off x="1003781" y="372070"/>
            <a:ext cx="1223741" cy="707886"/>
          </a:xfrm>
          <a:prstGeom prst="rect">
            <a:avLst/>
          </a:prstGeom>
        </p:spPr>
        <p:txBody>
          <a:bodyPr wrap="square">
            <a:spAutoFit/>
          </a:bodyPr>
          <a:lstStyle/>
          <a:p>
            <a:r>
              <a:rPr lang="en-US" altLang="zh-CN" sz="4000" dirty="0">
                <a:solidFill>
                  <a:srgbClr val="F2701F"/>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000" dirty="0">
              <a:solidFill>
                <a:srgbClr val="F2701F"/>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567309426"/>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D3B9090-C968-414C-A589-C890CAF1632A}"/>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0" y="334347"/>
            <a:ext cx="12192000" cy="6189306"/>
          </a:xfrm>
          <a:prstGeom prst="rect">
            <a:avLst/>
          </a:prstGeom>
          <a:ln>
            <a:noFill/>
          </a:ln>
          <a:effectLst>
            <a:softEdge rad="112500"/>
          </a:effectLst>
        </p:spPr>
      </p:pic>
      <p:sp>
        <p:nvSpPr>
          <p:cNvPr id="2" name="1">
            <a:extLst>
              <a:ext uri="{FF2B5EF4-FFF2-40B4-BE49-F238E27FC236}">
                <a16:creationId xmlns:a16="http://schemas.microsoft.com/office/drawing/2014/main" id="{1E51AA76-D3AE-49E8-9922-3ECE0EE39C18}"/>
              </a:ext>
            </a:extLst>
          </p:cNvPr>
          <p:cNvSpPr/>
          <p:nvPr/>
        </p:nvSpPr>
        <p:spPr>
          <a:xfrm>
            <a:off x="0" y="372070"/>
            <a:ext cx="12192000" cy="6207002"/>
          </a:xfrm>
          <a:prstGeom prst="rect">
            <a:avLst/>
          </a:prstGeom>
          <a:solidFill>
            <a:schemeClr val="bg1">
              <a:alpha val="87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55AD8543-9F8F-4276-9B81-62C5FE12A420}"/>
              </a:ext>
            </a:extLst>
          </p:cNvPr>
          <p:cNvSpPr/>
          <p:nvPr/>
        </p:nvSpPr>
        <p:spPr>
          <a:xfrm>
            <a:off x="128690" y="1248537"/>
            <a:ext cx="11923501" cy="5509200"/>
          </a:xfrm>
          <a:prstGeom prst="rect">
            <a:avLst/>
          </a:prstGeom>
        </p:spPr>
        <p:txBody>
          <a:bodyPr wrap="square">
            <a:spAutoFit/>
          </a:bodyPr>
          <a:lstStyle/>
          <a:p>
            <a:pPr indent="461963" algn="just"/>
            <a:r>
              <a:rPr lang="vi-VN" sz="3200" dirty="0">
                <a:latin typeface="Arial-Rounded" panose="020B0500000000000000" pitchFamily="34" charset="0"/>
                <a:ea typeface="Arial-Rounded" panose="020B0500000000000000" pitchFamily="34" charset="0"/>
                <a:cs typeface="Arial-Rounded" panose="020B0500000000000000" pitchFamily="34" charset="0"/>
              </a:rPr>
              <a:t>Trời </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nổi gió </a:t>
            </a:r>
            <a:r>
              <a:rPr lang="vi-VN" sz="3200" dirty="0">
                <a:latin typeface="Arial-Rounded" panose="020B0500000000000000" pitchFamily="34" charset="0"/>
                <a:ea typeface="Arial-Rounded" panose="020B0500000000000000" pitchFamily="34" charset="0"/>
                <a:cs typeface="Arial-Rounded" panose="020B0500000000000000" pitchFamily="34" charset="0"/>
              </a:rPr>
              <a:t>to. Cây liễu không ngừng </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lắc lư</a:t>
            </a:r>
            <a:r>
              <a:rPr lang="vi-VN" sz="3200" dirty="0">
                <a:latin typeface="Arial-Rounded" panose="020B0500000000000000" pitchFamily="34" charset="0"/>
                <a:ea typeface="Arial-Rounded" panose="020B0500000000000000" pitchFamily="34" charset="0"/>
                <a:cs typeface="Arial-Rounded" panose="020B0500000000000000" pitchFamily="34" charset="0"/>
              </a:rPr>
              <a:t>. Thấy vậy, Nam rất lo cây liễu sẽ bị gãy. Nam hỏi mẹ:</a:t>
            </a:r>
          </a:p>
          <a:p>
            <a:pPr indent="461963" algn="just"/>
            <a:r>
              <a:rPr lang="vi-VN" sz="3200" dirty="0">
                <a:latin typeface="Arial-Rounded" panose="020B0500000000000000" pitchFamily="34" charset="0"/>
                <a:ea typeface="Arial-Rounded" panose="020B0500000000000000" pitchFamily="34" charset="0"/>
                <a:cs typeface="Arial-Rounded" panose="020B0500000000000000" pitchFamily="34" charset="0"/>
              </a:rPr>
              <a:t>- Mẹ ơi, cây liễu mềm yếu thế, </a:t>
            </a:r>
            <a:r>
              <a:rPr lang="en-US" sz="3200" dirty="0" err="1">
                <a:latin typeface="Arial-Rounded" panose="020B0500000000000000" pitchFamily="34" charset="0"/>
                <a:ea typeface="Arial-Rounded" panose="020B0500000000000000" pitchFamily="34" charset="0"/>
                <a:cs typeface="Arial-Rounded" panose="020B0500000000000000" pitchFamily="34" charset="0"/>
              </a:rPr>
              <a:t>liệu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có bị gió làm gãy không ạ?</a:t>
            </a:r>
          </a:p>
          <a:p>
            <a:pPr indent="461963" algn="just"/>
            <a:r>
              <a:rPr lang="vi-VN" sz="3200" dirty="0">
                <a:latin typeface="Arial-Rounded" panose="020B0500000000000000" pitchFamily="34" charset="0"/>
                <a:ea typeface="Arial-Rounded" panose="020B0500000000000000" pitchFamily="34" charset="0"/>
                <a:cs typeface="Arial-Rounded" panose="020B0500000000000000" pitchFamily="34" charset="0"/>
              </a:rPr>
              <a:t>Mẹ mỉm cười đáp:</a:t>
            </a:r>
          </a:p>
          <a:p>
            <a:pPr indent="461963" algn="just"/>
            <a:r>
              <a:rPr lang="vi-VN" sz="3200" dirty="0">
                <a:latin typeface="Arial-Rounded" panose="020B0500000000000000" pitchFamily="34" charset="0"/>
                <a:ea typeface="Arial-Rounded" panose="020B0500000000000000" pitchFamily="34" charset="0"/>
                <a:cs typeface="Arial-Rounded" panose="020B0500000000000000" pitchFamily="34" charset="0"/>
              </a:rPr>
              <a:t>- Con yên tâm, cây liễu sẽ không sao đâu!</a:t>
            </a:r>
          </a:p>
          <a:p>
            <a:pPr indent="461963" algn="just"/>
            <a:r>
              <a:rPr lang="vi-VN" sz="3200" dirty="0">
                <a:latin typeface="Arial-Rounded" panose="020B0500000000000000" pitchFamily="34" charset="0"/>
                <a:ea typeface="Arial-Rounded" panose="020B0500000000000000" pitchFamily="34" charset="0"/>
                <a:cs typeface="Arial-Rounded" panose="020B0500000000000000" pitchFamily="34" charset="0"/>
              </a:rPr>
              <a:t>Mẹ giải thích thêm:</a:t>
            </a:r>
          </a:p>
          <a:p>
            <a:pPr indent="461963" algn="just"/>
            <a:r>
              <a:rPr lang="vi-VN" sz="3200" dirty="0">
                <a:latin typeface="Arial-Rounded" panose="020B0500000000000000" pitchFamily="34" charset="0"/>
                <a:ea typeface="Arial-Rounded" panose="020B0500000000000000" pitchFamily="34" charset="0"/>
                <a:cs typeface="Arial-Rounded" panose="020B0500000000000000" pitchFamily="34" charset="0"/>
              </a:rPr>
              <a:t>- Thân cây liễu tuy không to nhưng </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dẻo dai</a:t>
            </a:r>
            <a:r>
              <a:rPr lang="vi-VN" sz="3200" dirty="0">
                <a:latin typeface="Arial-Rounded" panose="020B0500000000000000" pitchFamily="34" charset="0"/>
                <a:ea typeface="Arial-Rounded" panose="020B0500000000000000" pitchFamily="34" charset="0"/>
                <a:cs typeface="Arial-Rounded" panose="020B0500000000000000" pitchFamily="34" charset="0"/>
              </a:rPr>
              <a:t>. Cành liễu </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mềm mại</a:t>
            </a:r>
            <a:r>
              <a:rPr lang="en-US" sz="3200" dirty="0">
                <a:latin typeface="Arial-Rounded" panose="020B0500000000000000" pitchFamily="34" charset="0"/>
                <a:ea typeface="Arial-Rounded" panose="020B0500000000000000" pitchFamily="34" charset="0"/>
                <a:cs typeface="Arial-Rounded" panose="020B0500000000000000" pitchFamily="34" charset="0"/>
              </a:rPr>
              <a:t>,</a:t>
            </a:r>
            <a:r>
              <a:rPr lang="vi-VN" sz="3200" dirty="0">
                <a:latin typeface="Arial-Rounded" panose="020B0500000000000000" pitchFamily="34" charset="0"/>
                <a:ea typeface="Arial-Rounded" panose="020B0500000000000000" pitchFamily="34" charset="0"/>
                <a:cs typeface="Arial-Rounded" panose="020B0500000000000000" pitchFamily="34" charset="0"/>
              </a:rPr>
              <a:t> có thể </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chuyển động </a:t>
            </a:r>
            <a:r>
              <a:rPr lang="vi-VN" sz="3200" dirty="0">
                <a:latin typeface="Arial-Rounded" panose="020B0500000000000000" pitchFamily="34" charset="0"/>
                <a:ea typeface="Arial-Rounded" panose="020B0500000000000000" pitchFamily="34" charset="0"/>
                <a:cs typeface="Arial-Rounded" panose="020B0500000000000000" pitchFamily="34" charset="0"/>
              </a:rPr>
              <a:t>theo chiều gió. Vì vậy, cây không dễ bị gãy. Liễu còn là loài cây dễ trồng. Chỉ cần cắm cành xuống đất, nó có thể nhanh chóng mọc lên cây non.</a:t>
            </a:r>
          </a:p>
          <a:p>
            <a:r>
              <a:rPr lang="en-US" sz="2800" i="1"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2800" i="1"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rPr>
              <a:t>(Hải An)</a:t>
            </a:r>
            <a:endParaRPr lang="vi-VN" sz="2800"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392006D1-E7EF-4103-8D30-5AEB2B53B4DD}"/>
              </a:ext>
            </a:extLst>
          </p:cNvPr>
          <p:cNvSpPr txBox="1"/>
          <p:nvPr/>
        </p:nvSpPr>
        <p:spPr>
          <a:xfrm>
            <a:off x="3023717" y="603834"/>
            <a:ext cx="6144566" cy="707886"/>
          </a:xfrm>
          <a:prstGeom prst="rect">
            <a:avLst/>
          </a:prstGeom>
          <a:noFill/>
        </p:spPr>
        <p:txBody>
          <a:bodyPr wrap="square">
            <a:spAutoFit/>
          </a:bodyPr>
          <a:lstStyle/>
          <a:p>
            <a:pPr algn="ct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Cây</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liễu</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dẻo</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dai</a:t>
            </a:r>
            <a:endPar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467360A8-4377-42D0-8738-B551CA97ADEE}"/>
              </a:ext>
            </a:extLst>
          </p:cNvPr>
          <p:cNvGrpSpPr/>
          <p:nvPr/>
        </p:nvGrpSpPr>
        <p:grpSpPr>
          <a:xfrm>
            <a:off x="139809" y="198518"/>
            <a:ext cx="863972" cy="1015663"/>
            <a:chOff x="426137" y="277174"/>
            <a:chExt cx="863972" cy="1015663"/>
          </a:xfrm>
        </p:grpSpPr>
        <p:sp>
          <p:nvSpPr>
            <p:cNvPr id="6" name="Oval 5">
              <a:extLst>
                <a:ext uri="{FF2B5EF4-FFF2-40B4-BE49-F238E27FC236}">
                  <a16:creationId xmlns:a16="http://schemas.microsoft.com/office/drawing/2014/main" id="{5F0365AB-FC42-48F5-90AB-2258FF6E6DCC}"/>
                </a:ext>
              </a:extLst>
            </p:cNvPr>
            <p:cNvSpPr/>
            <p:nvPr/>
          </p:nvSpPr>
          <p:spPr>
            <a:xfrm>
              <a:off x="426137" y="413003"/>
              <a:ext cx="863972" cy="816586"/>
            </a:xfrm>
            <a:prstGeom prst="ellipse">
              <a:avLst/>
            </a:prstGeom>
            <a:solidFill>
              <a:srgbClr val="00A6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7" name="Rectangle 6">
              <a:extLst>
                <a:ext uri="{FF2B5EF4-FFF2-40B4-BE49-F238E27FC236}">
                  <a16:creationId xmlns:a16="http://schemas.microsoft.com/office/drawing/2014/main" id="{30840238-5162-4E4B-8FF3-4FDA082B0E8B}"/>
                </a:ext>
              </a:extLst>
            </p:cNvPr>
            <p:cNvSpPr/>
            <p:nvPr/>
          </p:nvSpPr>
          <p:spPr>
            <a:xfrm>
              <a:off x="554827" y="27717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2</a:t>
              </a:r>
            </a:p>
          </p:txBody>
        </p:sp>
      </p:grpSp>
      <p:sp>
        <p:nvSpPr>
          <p:cNvPr id="8" name="8">
            <a:extLst>
              <a:ext uri="{FF2B5EF4-FFF2-40B4-BE49-F238E27FC236}">
                <a16:creationId xmlns:a16="http://schemas.microsoft.com/office/drawing/2014/main" id="{4C7EBB1F-6091-4279-84D1-FD57338A4FEF}"/>
              </a:ext>
            </a:extLst>
          </p:cNvPr>
          <p:cNvSpPr/>
          <p:nvPr/>
        </p:nvSpPr>
        <p:spPr>
          <a:xfrm>
            <a:off x="1003781" y="372070"/>
            <a:ext cx="1223741" cy="707886"/>
          </a:xfrm>
          <a:prstGeom prst="rect">
            <a:avLst/>
          </a:prstGeom>
        </p:spPr>
        <p:txBody>
          <a:bodyPr wrap="square">
            <a:spAutoFit/>
          </a:bodyPr>
          <a:lstStyle/>
          <a:p>
            <a:r>
              <a:rPr lang="en-US" altLang="zh-CN" sz="4000" dirty="0">
                <a:solidFill>
                  <a:srgbClr val="F2701F"/>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000" dirty="0">
              <a:solidFill>
                <a:srgbClr val="F2701F"/>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888228474"/>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D3B9090-C968-414C-A589-C890CAF1632A}"/>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0" y="334347"/>
            <a:ext cx="12192000" cy="6189306"/>
          </a:xfrm>
          <a:prstGeom prst="rect">
            <a:avLst/>
          </a:prstGeom>
          <a:ln>
            <a:noFill/>
          </a:ln>
          <a:effectLst>
            <a:softEdge rad="112500"/>
          </a:effectLst>
        </p:spPr>
      </p:pic>
      <p:sp>
        <p:nvSpPr>
          <p:cNvPr id="2" name="1">
            <a:extLst>
              <a:ext uri="{FF2B5EF4-FFF2-40B4-BE49-F238E27FC236}">
                <a16:creationId xmlns:a16="http://schemas.microsoft.com/office/drawing/2014/main" id="{1E51AA76-D3AE-49E8-9922-3ECE0EE39C18}"/>
              </a:ext>
            </a:extLst>
          </p:cNvPr>
          <p:cNvSpPr/>
          <p:nvPr/>
        </p:nvSpPr>
        <p:spPr>
          <a:xfrm>
            <a:off x="0" y="372070"/>
            <a:ext cx="12192000" cy="6207002"/>
          </a:xfrm>
          <a:prstGeom prst="rect">
            <a:avLst/>
          </a:prstGeom>
          <a:solidFill>
            <a:schemeClr val="bg1">
              <a:alpha val="87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55AD8543-9F8F-4276-9B81-62C5FE12A420}"/>
              </a:ext>
            </a:extLst>
          </p:cNvPr>
          <p:cNvSpPr/>
          <p:nvPr/>
        </p:nvSpPr>
        <p:spPr>
          <a:xfrm>
            <a:off x="128690" y="1248537"/>
            <a:ext cx="11923501" cy="5509200"/>
          </a:xfrm>
          <a:prstGeom prst="rect">
            <a:avLst/>
          </a:prstGeom>
        </p:spPr>
        <p:txBody>
          <a:bodyPr wrap="square">
            <a:spAutoFit/>
          </a:bodyPr>
          <a:lstStyle/>
          <a:p>
            <a:pPr indent="461963" algn="just"/>
            <a:r>
              <a:rPr lang="en-US" sz="3200">
                <a:latin typeface="Arial-Rounded" panose="020B0500000000000000" pitchFamily="34" charset="0"/>
                <a:ea typeface="Arial-Rounded" panose="020B0500000000000000" pitchFamily="34" charset="0"/>
                <a:cs typeface="Arial-Rounded" panose="020B0500000000000000" pitchFamily="34" charset="0"/>
              </a:rPr>
              <a:t>  </a:t>
            </a:r>
            <a:r>
              <a:rPr lang="vi-VN" sz="3200">
                <a:latin typeface="Arial-Rounded" panose="020B0500000000000000" pitchFamily="34" charset="0"/>
                <a:ea typeface="Arial-Rounded" panose="020B0500000000000000" pitchFamily="34" charset="0"/>
                <a:cs typeface="Arial-Rounded" panose="020B0500000000000000" pitchFamily="34" charset="0"/>
              </a:rPr>
              <a:t>Trời </a:t>
            </a:r>
            <a:r>
              <a:rPr lang="vi-VN" sz="3200" dirty="0">
                <a:latin typeface="Arial-Rounded" panose="020B0500000000000000" pitchFamily="34" charset="0"/>
                <a:ea typeface="Arial-Rounded" panose="020B0500000000000000" pitchFamily="34" charset="0"/>
                <a:cs typeface="Arial-Rounded" panose="020B0500000000000000" pitchFamily="34" charset="0"/>
              </a:rPr>
              <a:t>nổi gió to</a:t>
            </a:r>
            <a:r>
              <a:rPr lang="vi-VN" sz="3200">
                <a:latin typeface="Arial-Rounded" panose="020B0500000000000000" pitchFamily="34" charset="0"/>
                <a:ea typeface="Arial-Rounded" panose="020B0500000000000000" pitchFamily="34" charset="0"/>
                <a:cs typeface="Arial-Rounded" panose="020B0500000000000000" pitchFamily="34" charset="0"/>
              </a:rPr>
              <a:t>. </a:t>
            </a:r>
            <a:r>
              <a:rPr lang="en-US" sz="3200">
                <a:latin typeface="Arial-Rounded" panose="020B0500000000000000" pitchFamily="34" charset="0"/>
                <a:ea typeface="Arial-Rounded" panose="020B0500000000000000" pitchFamily="34" charset="0"/>
                <a:cs typeface="Arial-Rounded" panose="020B0500000000000000" pitchFamily="34" charset="0"/>
              </a:rPr>
              <a:t>     </a:t>
            </a:r>
            <a:r>
              <a:rPr lang="vi-VN" sz="3200">
                <a:latin typeface="Arial-Rounded" panose="020B0500000000000000" pitchFamily="34" charset="0"/>
                <a:ea typeface="Arial-Rounded" panose="020B0500000000000000" pitchFamily="34" charset="0"/>
                <a:cs typeface="Arial-Rounded" panose="020B0500000000000000" pitchFamily="34" charset="0"/>
              </a:rPr>
              <a:t>Cây </a:t>
            </a:r>
            <a:r>
              <a:rPr lang="vi-VN" sz="3200" dirty="0">
                <a:latin typeface="Arial-Rounded" panose="020B0500000000000000" pitchFamily="34" charset="0"/>
                <a:ea typeface="Arial-Rounded" panose="020B0500000000000000" pitchFamily="34" charset="0"/>
                <a:cs typeface="Arial-Rounded" panose="020B0500000000000000" pitchFamily="34" charset="0"/>
              </a:rPr>
              <a:t>liễu không ngừng lắc lư</a:t>
            </a:r>
            <a:r>
              <a:rPr lang="vi-VN" sz="3200">
                <a:latin typeface="Arial-Rounded" panose="020B0500000000000000" pitchFamily="34" charset="0"/>
                <a:ea typeface="Arial-Rounded" panose="020B0500000000000000" pitchFamily="34" charset="0"/>
                <a:cs typeface="Arial-Rounded" panose="020B0500000000000000" pitchFamily="34" charset="0"/>
              </a:rPr>
              <a:t>. </a:t>
            </a:r>
            <a:r>
              <a:rPr lang="en-US" sz="3200">
                <a:latin typeface="Arial-Rounded" panose="020B0500000000000000" pitchFamily="34" charset="0"/>
                <a:ea typeface="Arial-Rounded" panose="020B0500000000000000" pitchFamily="34" charset="0"/>
                <a:cs typeface="Arial-Rounded" panose="020B0500000000000000" pitchFamily="34" charset="0"/>
              </a:rPr>
              <a:t>      </a:t>
            </a:r>
            <a:r>
              <a:rPr lang="vi-VN" sz="3200">
                <a:latin typeface="Arial-Rounded" panose="020B0500000000000000" pitchFamily="34" charset="0"/>
                <a:ea typeface="Arial-Rounded" panose="020B0500000000000000" pitchFamily="34" charset="0"/>
                <a:cs typeface="Arial-Rounded" panose="020B0500000000000000" pitchFamily="34" charset="0"/>
              </a:rPr>
              <a:t>Thấy </a:t>
            </a:r>
            <a:r>
              <a:rPr lang="vi-VN" sz="3200" dirty="0">
                <a:latin typeface="Arial-Rounded" panose="020B0500000000000000" pitchFamily="34" charset="0"/>
                <a:ea typeface="Arial-Rounded" panose="020B0500000000000000" pitchFamily="34" charset="0"/>
                <a:cs typeface="Arial-Rounded" panose="020B0500000000000000" pitchFamily="34" charset="0"/>
              </a:rPr>
              <a:t>vậy, Nam rất lo cây liễu sẽ bị </a:t>
            </a:r>
            <a:r>
              <a:rPr lang="vi-VN" sz="3200">
                <a:latin typeface="Arial-Rounded" panose="020B0500000000000000" pitchFamily="34" charset="0"/>
                <a:ea typeface="Arial-Rounded" panose="020B0500000000000000" pitchFamily="34" charset="0"/>
                <a:cs typeface="Arial-Rounded" panose="020B0500000000000000" pitchFamily="34" charset="0"/>
              </a:rPr>
              <a:t>gãy.</a:t>
            </a:r>
            <a:r>
              <a:rPr lang="en-US" sz="3200">
                <a:latin typeface="Arial-Rounded" panose="020B0500000000000000" pitchFamily="34" charset="0"/>
                <a:ea typeface="Arial-Rounded" panose="020B0500000000000000" pitchFamily="34" charset="0"/>
                <a:cs typeface="Arial-Rounded" panose="020B0500000000000000" pitchFamily="34" charset="0"/>
              </a:rPr>
              <a:t>  </a:t>
            </a:r>
            <a:r>
              <a:rPr lang="vi-VN" sz="3200">
                <a:latin typeface="Arial-Rounded" panose="020B0500000000000000" pitchFamily="34" charset="0"/>
                <a:ea typeface="Arial-Rounded" panose="020B0500000000000000" pitchFamily="34" charset="0"/>
                <a:cs typeface="Arial-Rounded" panose="020B0500000000000000" pitchFamily="34" charset="0"/>
              </a:rPr>
              <a:t> </a:t>
            </a:r>
            <a:r>
              <a:rPr lang="en-US" sz="3200">
                <a:latin typeface="Arial-Rounded" panose="020B0500000000000000" pitchFamily="34" charset="0"/>
                <a:ea typeface="Arial-Rounded" panose="020B0500000000000000" pitchFamily="34" charset="0"/>
                <a:cs typeface="Arial-Rounded" panose="020B0500000000000000" pitchFamily="34" charset="0"/>
              </a:rPr>
              <a:t>     </a:t>
            </a:r>
            <a:r>
              <a:rPr lang="vi-VN" sz="3200">
                <a:latin typeface="Arial-Rounded" panose="020B0500000000000000" pitchFamily="34" charset="0"/>
                <a:ea typeface="Arial-Rounded" panose="020B0500000000000000" pitchFamily="34" charset="0"/>
                <a:cs typeface="Arial-Rounded" panose="020B0500000000000000" pitchFamily="34" charset="0"/>
              </a:rPr>
              <a:t>Nam </a:t>
            </a:r>
            <a:r>
              <a:rPr lang="vi-VN" sz="3200" dirty="0">
                <a:latin typeface="Arial-Rounded" panose="020B0500000000000000" pitchFamily="34" charset="0"/>
                <a:ea typeface="Arial-Rounded" panose="020B0500000000000000" pitchFamily="34" charset="0"/>
                <a:cs typeface="Arial-Rounded" panose="020B0500000000000000" pitchFamily="34" charset="0"/>
              </a:rPr>
              <a:t>hỏi mẹ:</a:t>
            </a:r>
          </a:p>
          <a:p>
            <a:pPr indent="461963" algn="just"/>
            <a:r>
              <a:rPr lang="en-US" sz="3200">
                <a:latin typeface="Arial-Rounded" panose="020B0500000000000000" pitchFamily="34" charset="0"/>
                <a:ea typeface="Arial-Rounded" panose="020B0500000000000000" pitchFamily="34" charset="0"/>
                <a:cs typeface="Arial-Rounded" panose="020B0500000000000000" pitchFamily="34" charset="0"/>
              </a:rPr>
              <a:t>  </a:t>
            </a:r>
            <a:r>
              <a:rPr lang="vi-VN" sz="320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Mẹ ơi, cây liễu mềm yếu thế, </a:t>
            </a:r>
            <a:r>
              <a:rPr lang="en-US" sz="3200" dirty="0" err="1">
                <a:latin typeface="Arial-Rounded" panose="020B0500000000000000" pitchFamily="34" charset="0"/>
                <a:ea typeface="Arial-Rounded" panose="020B0500000000000000" pitchFamily="34" charset="0"/>
                <a:cs typeface="Arial-Rounded" panose="020B0500000000000000" pitchFamily="34" charset="0"/>
              </a:rPr>
              <a:t>liệu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có bị gió làm gãy không ạ?</a:t>
            </a:r>
          </a:p>
          <a:p>
            <a:pPr indent="461963" algn="just"/>
            <a:r>
              <a:rPr lang="en-US" sz="3200">
                <a:latin typeface="Arial-Rounded" panose="020B0500000000000000" pitchFamily="34" charset="0"/>
                <a:ea typeface="Arial-Rounded" panose="020B0500000000000000" pitchFamily="34" charset="0"/>
                <a:cs typeface="Arial-Rounded" panose="020B0500000000000000" pitchFamily="34" charset="0"/>
              </a:rPr>
              <a:t>  </a:t>
            </a:r>
            <a:r>
              <a:rPr lang="vi-VN" sz="3200">
                <a:latin typeface="Arial-Rounded" panose="020B0500000000000000" pitchFamily="34" charset="0"/>
                <a:ea typeface="Arial-Rounded" panose="020B0500000000000000" pitchFamily="34" charset="0"/>
                <a:cs typeface="Arial-Rounded" panose="020B0500000000000000" pitchFamily="34" charset="0"/>
              </a:rPr>
              <a:t>Mẹ </a:t>
            </a:r>
            <a:r>
              <a:rPr lang="vi-VN" sz="3200" dirty="0">
                <a:latin typeface="Arial-Rounded" panose="020B0500000000000000" pitchFamily="34" charset="0"/>
                <a:ea typeface="Arial-Rounded" panose="020B0500000000000000" pitchFamily="34" charset="0"/>
                <a:cs typeface="Arial-Rounded" panose="020B0500000000000000" pitchFamily="34" charset="0"/>
              </a:rPr>
              <a:t>mỉm cười đáp:</a:t>
            </a:r>
          </a:p>
          <a:p>
            <a:pPr indent="461963" algn="just"/>
            <a:r>
              <a:rPr lang="en-US" sz="3200">
                <a:latin typeface="Arial-Rounded" panose="020B0500000000000000" pitchFamily="34" charset="0"/>
                <a:ea typeface="Arial-Rounded" panose="020B0500000000000000" pitchFamily="34" charset="0"/>
                <a:cs typeface="Arial-Rounded" panose="020B0500000000000000" pitchFamily="34" charset="0"/>
              </a:rPr>
              <a:t>  </a:t>
            </a:r>
            <a:r>
              <a:rPr lang="vi-VN" sz="3200">
                <a:latin typeface="Arial-Rounded" panose="020B0500000000000000" pitchFamily="34" charset="0"/>
                <a:ea typeface="Arial-Rounded" panose="020B0500000000000000" pitchFamily="34" charset="0"/>
                <a:cs typeface="Arial-Rounded" panose="020B0500000000000000" pitchFamily="34" charset="0"/>
              </a:rPr>
              <a:t>- Con yên tâm, cây liễu sẽ không sao đâu!</a:t>
            </a:r>
          </a:p>
          <a:p>
            <a:pPr indent="461963" algn="just"/>
            <a:r>
              <a:rPr lang="en-US" sz="3200">
                <a:latin typeface="Arial-Rounded" panose="020B0500000000000000" pitchFamily="34" charset="0"/>
                <a:ea typeface="Arial-Rounded" panose="020B0500000000000000" pitchFamily="34" charset="0"/>
                <a:cs typeface="Arial-Rounded" panose="020B0500000000000000" pitchFamily="34" charset="0"/>
              </a:rPr>
              <a:t>  </a:t>
            </a:r>
            <a:r>
              <a:rPr lang="vi-VN" sz="3200">
                <a:latin typeface="Arial-Rounded" panose="020B0500000000000000" pitchFamily="34" charset="0"/>
                <a:ea typeface="Arial-Rounded" panose="020B0500000000000000" pitchFamily="34" charset="0"/>
                <a:cs typeface="Arial-Rounded" panose="020B0500000000000000" pitchFamily="34" charset="0"/>
              </a:rPr>
              <a:t>Mẹ </a:t>
            </a:r>
            <a:r>
              <a:rPr lang="vi-VN" sz="3200" dirty="0">
                <a:latin typeface="Arial-Rounded" panose="020B0500000000000000" pitchFamily="34" charset="0"/>
                <a:ea typeface="Arial-Rounded" panose="020B0500000000000000" pitchFamily="34" charset="0"/>
                <a:cs typeface="Arial-Rounded" panose="020B0500000000000000" pitchFamily="34" charset="0"/>
              </a:rPr>
              <a:t>giải thích thêm:</a:t>
            </a:r>
          </a:p>
          <a:p>
            <a:pPr indent="461963" algn="just"/>
            <a:r>
              <a:rPr lang="en-US" sz="3200">
                <a:latin typeface="Arial-Rounded" panose="020B0500000000000000" pitchFamily="34" charset="0"/>
                <a:ea typeface="Arial-Rounded" panose="020B0500000000000000" pitchFamily="34" charset="0"/>
                <a:cs typeface="Arial-Rounded" panose="020B0500000000000000" pitchFamily="34" charset="0"/>
              </a:rPr>
              <a:t>  </a:t>
            </a:r>
            <a:r>
              <a:rPr lang="vi-VN" sz="320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Thân cây liễu tuy không to nhưng dẻo dai</a:t>
            </a:r>
            <a:r>
              <a:rPr lang="vi-VN" sz="3200">
                <a:latin typeface="Arial-Rounded" panose="020B0500000000000000" pitchFamily="34" charset="0"/>
                <a:ea typeface="Arial-Rounded" panose="020B0500000000000000" pitchFamily="34" charset="0"/>
                <a:cs typeface="Arial-Rounded" panose="020B0500000000000000" pitchFamily="34" charset="0"/>
              </a:rPr>
              <a:t>. </a:t>
            </a:r>
            <a:r>
              <a:rPr lang="en-US" sz="3200">
                <a:latin typeface="Arial-Rounded" panose="020B0500000000000000" pitchFamily="34" charset="0"/>
                <a:ea typeface="Arial-Rounded" panose="020B0500000000000000" pitchFamily="34" charset="0"/>
                <a:cs typeface="Arial-Rounded" panose="020B0500000000000000" pitchFamily="34" charset="0"/>
              </a:rPr>
              <a:t>     </a:t>
            </a:r>
            <a:r>
              <a:rPr lang="vi-VN" sz="3200">
                <a:latin typeface="Arial-Rounded" panose="020B0500000000000000" pitchFamily="34" charset="0"/>
                <a:ea typeface="Arial-Rounded" panose="020B0500000000000000" pitchFamily="34" charset="0"/>
                <a:cs typeface="Arial-Rounded" panose="020B0500000000000000" pitchFamily="34" charset="0"/>
              </a:rPr>
              <a:t>Cành </a:t>
            </a:r>
            <a:r>
              <a:rPr lang="vi-VN" sz="3200" dirty="0">
                <a:latin typeface="Arial-Rounded" panose="020B0500000000000000" pitchFamily="34" charset="0"/>
                <a:ea typeface="Arial-Rounded" panose="020B0500000000000000" pitchFamily="34" charset="0"/>
                <a:cs typeface="Arial-Rounded" panose="020B0500000000000000" pitchFamily="34" charset="0"/>
              </a:rPr>
              <a:t>liễu mềm mại</a:t>
            </a:r>
            <a:r>
              <a:rPr lang="en-US" sz="3200" dirty="0">
                <a:latin typeface="Arial-Rounded" panose="020B0500000000000000" pitchFamily="34" charset="0"/>
                <a:ea typeface="Arial-Rounded" panose="020B0500000000000000" pitchFamily="34" charset="0"/>
                <a:cs typeface="Arial-Rounded" panose="020B0500000000000000" pitchFamily="34" charset="0"/>
              </a:rPr>
              <a:t>,</a:t>
            </a:r>
            <a:r>
              <a:rPr lang="vi-VN" sz="3200" dirty="0">
                <a:latin typeface="Arial-Rounded" panose="020B0500000000000000" pitchFamily="34" charset="0"/>
                <a:ea typeface="Arial-Rounded" panose="020B0500000000000000" pitchFamily="34" charset="0"/>
                <a:cs typeface="Arial-Rounded" panose="020B0500000000000000" pitchFamily="34" charset="0"/>
              </a:rPr>
              <a:t> có thể chuyển động theo chiều gió</a:t>
            </a:r>
            <a:r>
              <a:rPr lang="vi-VN" sz="3200">
                <a:latin typeface="Arial-Rounded" panose="020B0500000000000000" pitchFamily="34" charset="0"/>
                <a:ea typeface="Arial-Rounded" panose="020B0500000000000000" pitchFamily="34" charset="0"/>
                <a:cs typeface="Arial-Rounded" panose="020B0500000000000000" pitchFamily="34" charset="0"/>
              </a:rPr>
              <a:t>. </a:t>
            </a:r>
            <a:r>
              <a:rPr lang="en-US" sz="3200">
                <a:latin typeface="Arial-Rounded" panose="020B0500000000000000" pitchFamily="34" charset="0"/>
                <a:ea typeface="Arial-Rounded" panose="020B0500000000000000" pitchFamily="34" charset="0"/>
                <a:cs typeface="Arial-Rounded" panose="020B0500000000000000" pitchFamily="34" charset="0"/>
              </a:rPr>
              <a:t>     </a:t>
            </a:r>
            <a:r>
              <a:rPr lang="vi-VN" sz="3200">
                <a:latin typeface="Arial-Rounded" panose="020B0500000000000000" pitchFamily="34" charset="0"/>
                <a:ea typeface="Arial-Rounded" panose="020B0500000000000000" pitchFamily="34" charset="0"/>
                <a:cs typeface="Arial-Rounded" panose="020B0500000000000000" pitchFamily="34" charset="0"/>
              </a:rPr>
              <a:t>Vì </a:t>
            </a:r>
            <a:r>
              <a:rPr lang="vi-VN" sz="3200" dirty="0">
                <a:latin typeface="Arial-Rounded" panose="020B0500000000000000" pitchFamily="34" charset="0"/>
                <a:ea typeface="Arial-Rounded" panose="020B0500000000000000" pitchFamily="34" charset="0"/>
                <a:cs typeface="Arial-Rounded" panose="020B0500000000000000" pitchFamily="34" charset="0"/>
              </a:rPr>
              <a:t>vậy, cây không dễ bị gãy</a:t>
            </a:r>
            <a:r>
              <a:rPr lang="vi-VN" sz="3200">
                <a:latin typeface="Arial-Rounded" panose="020B0500000000000000" pitchFamily="34" charset="0"/>
                <a:ea typeface="Arial-Rounded" panose="020B0500000000000000" pitchFamily="34" charset="0"/>
                <a:cs typeface="Arial-Rounded" panose="020B0500000000000000" pitchFamily="34" charset="0"/>
              </a:rPr>
              <a:t>. </a:t>
            </a:r>
            <a:r>
              <a:rPr lang="en-US" sz="3200">
                <a:latin typeface="Arial-Rounded" panose="020B0500000000000000" pitchFamily="34" charset="0"/>
                <a:ea typeface="Arial-Rounded" panose="020B0500000000000000" pitchFamily="34" charset="0"/>
                <a:cs typeface="Arial-Rounded" panose="020B0500000000000000" pitchFamily="34" charset="0"/>
              </a:rPr>
              <a:t>     </a:t>
            </a:r>
            <a:r>
              <a:rPr lang="vi-VN" sz="3200">
                <a:latin typeface="Arial-Rounded" panose="020B0500000000000000" pitchFamily="34" charset="0"/>
                <a:ea typeface="Arial-Rounded" panose="020B0500000000000000" pitchFamily="34" charset="0"/>
                <a:cs typeface="Arial-Rounded" panose="020B0500000000000000" pitchFamily="34" charset="0"/>
              </a:rPr>
              <a:t>Liễu </a:t>
            </a:r>
            <a:r>
              <a:rPr lang="vi-VN" sz="3200" dirty="0">
                <a:latin typeface="Arial-Rounded" panose="020B0500000000000000" pitchFamily="34" charset="0"/>
                <a:ea typeface="Arial-Rounded" panose="020B0500000000000000" pitchFamily="34" charset="0"/>
                <a:cs typeface="Arial-Rounded" panose="020B0500000000000000" pitchFamily="34" charset="0"/>
              </a:rPr>
              <a:t>còn là loài cây dễ trồng</a:t>
            </a:r>
            <a:r>
              <a:rPr lang="vi-VN" sz="3200">
                <a:latin typeface="Arial-Rounded" panose="020B0500000000000000" pitchFamily="34" charset="0"/>
                <a:ea typeface="Arial-Rounded" panose="020B0500000000000000" pitchFamily="34" charset="0"/>
                <a:cs typeface="Arial-Rounded" panose="020B0500000000000000" pitchFamily="34" charset="0"/>
              </a:rPr>
              <a:t>. </a:t>
            </a:r>
            <a:r>
              <a:rPr lang="en-US" sz="3200">
                <a:latin typeface="Arial-Rounded" panose="020B0500000000000000" pitchFamily="34" charset="0"/>
                <a:ea typeface="Arial-Rounded" panose="020B0500000000000000" pitchFamily="34" charset="0"/>
                <a:cs typeface="Arial-Rounded" panose="020B0500000000000000" pitchFamily="34" charset="0"/>
              </a:rPr>
              <a:t>     </a:t>
            </a:r>
            <a:r>
              <a:rPr lang="vi-VN" sz="3200">
                <a:latin typeface="Arial-Rounded" panose="020B0500000000000000" pitchFamily="34" charset="0"/>
                <a:ea typeface="Arial-Rounded" panose="020B0500000000000000" pitchFamily="34" charset="0"/>
                <a:cs typeface="Arial-Rounded" panose="020B0500000000000000" pitchFamily="34" charset="0"/>
              </a:rPr>
              <a:t>Chỉ </a:t>
            </a:r>
            <a:r>
              <a:rPr lang="vi-VN" sz="3200" dirty="0">
                <a:latin typeface="Arial-Rounded" panose="020B0500000000000000" pitchFamily="34" charset="0"/>
                <a:ea typeface="Arial-Rounded" panose="020B0500000000000000" pitchFamily="34" charset="0"/>
                <a:cs typeface="Arial-Rounded" panose="020B0500000000000000" pitchFamily="34" charset="0"/>
              </a:rPr>
              <a:t>cần cắm cành xuống đất, nó có thể nhanh chóng mọc lên cây non.</a:t>
            </a:r>
          </a:p>
          <a:p>
            <a:r>
              <a:rPr lang="en-US" sz="2800" i="1"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2800" i="1"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rPr>
              <a:t>(Hải An)</a:t>
            </a:r>
            <a:endParaRPr lang="vi-VN" sz="2800"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392006D1-E7EF-4103-8D30-5AEB2B53B4DD}"/>
              </a:ext>
            </a:extLst>
          </p:cNvPr>
          <p:cNvSpPr txBox="1"/>
          <p:nvPr/>
        </p:nvSpPr>
        <p:spPr>
          <a:xfrm>
            <a:off x="3023717" y="603834"/>
            <a:ext cx="6144566" cy="707886"/>
          </a:xfrm>
          <a:prstGeom prst="rect">
            <a:avLst/>
          </a:prstGeom>
          <a:noFill/>
        </p:spPr>
        <p:txBody>
          <a:bodyPr wrap="square">
            <a:spAutoFit/>
          </a:bodyPr>
          <a:lstStyle/>
          <a:p>
            <a:pPr algn="ct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Cây</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liễu</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dẻo</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dai</a:t>
            </a:r>
            <a:endPar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467360A8-4377-42D0-8738-B551CA97ADEE}"/>
              </a:ext>
            </a:extLst>
          </p:cNvPr>
          <p:cNvGrpSpPr/>
          <p:nvPr/>
        </p:nvGrpSpPr>
        <p:grpSpPr>
          <a:xfrm>
            <a:off x="139809" y="198518"/>
            <a:ext cx="863972" cy="1015663"/>
            <a:chOff x="426137" y="277174"/>
            <a:chExt cx="863972" cy="1015663"/>
          </a:xfrm>
        </p:grpSpPr>
        <p:sp>
          <p:nvSpPr>
            <p:cNvPr id="6" name="Oval 5">
              <a:extLst>
                <a:ext uri="{FF2B5EF4-FFF2-40B4-BE49-F238E27FC236}">
                  <a16:creationId xmlns:a16="http://schemas.microsoft.com/office/drawing/2014/main" id="{5F0365AB-FC42-48F5-90AB-2258FF6E6DCC}"/>
                </a:ext>
              </a:extLst>
            </p:cNvPr>
            <p:cNvSpPr/>
            <p:nvPr/>
          </p:nvSpPr>
          <p:spPr>
            <a:xfrm>
              <a:off x="426137" y="413003"/>
              <a:ext cx="863972" cy="816586"/>
            </a:xfrm>
            <a:prstGeom prst="ellipse">
              <a:avLst/>
            </a:prstGeom>
            <a:solidFill>
              <a:srgbClr val="00A6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7" name="Rectangle 6">
              <a:extLst>
                <a:ext uri="{FF2B5EF4-FFF2-40B4-BE49-F238E27FC236}">
                  <a16:creationId xmlns:a16="http://schemas.microsoft.com/office/drawing/2014/main" id="{30840238-5162-4E4B-8FF3-4FDA082B0E8B}"/>
                </a:ext>
              </a:extLst>
            </p:cNvPr>
            <p:cNvSpPr/>
            <p:nvPr/>
          </p:nvSpPr>
          <p:spPr>
            <a:xfrm>
              <a:off x="554827" y="27717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2</a:t>
              </a:r>
            </a:p>
          </p:txBody>
        </p:sp>
      </p:grpSp>
      <p:sp>
        <p:nvSpPr>
          <p:cNvPr id="8" name="8">
            <a:extLst>
              <a:ext uri="{FF2B5EF4-FFF2-40B4-BE49-F238E27FC236}">
                <a16:creationId xmlns:a16="http://schemas.microsoft.com/office/drawing/2014/main" id="{4C7EBB1F-6091-4279-84D1-FD57338A4FEF}"/>
              </a:ext>
            </a:extLst>
          </p:cNvPr>
          <p:cNvSpPr/>
          <p:nvPr/>
        </p:nvSpPr>
        <p:spPr>
          <a:xfrm>
            <a:off x="1003781" y="372070"/>
            <a:ext cx="1223741" cy="707886"/>
          </a:xfrm>
          <a:prstGeom prst="rect">
            <a:avLst/>
          </a:prstGeom>
        </p:spPr>
        <p:txBody>
          <a:bodyPr wrap="square">
            <a:spAutoFit/>
          </a:bodyPr>
          <a:lstStyle/>
          <a:p>
            <a:r>
              <a:rPr lang="en-US" altLang="zh-CN" sz="4000" dirty="0">
                <a:solidFill>
                  <a:srgbClr val="F2701F"/>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000" dirty="0">
              <a:solidFill>
                <a:srgbClr val="F2701F"/>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Oval 8">
            <a:extLst>
              <a:ext uri="{FF2B5EF4-FFF2-40B4-BE49-F238E27FC236}">
                <a16:creationId xmlns:a16="http://schemas.microsoft.com/office/drawing/2014/main" id="{5F4A0F57-7728-84BA-2F8C-C8E676BC6195}"/>
              </a:ext>
            </a:extLst>
          </p:cNvPr>
          <p:cNvSpPr/>
          <p:nvPr/>
        </p:nvSpPr>
        <p:spPr>
          <a:xfrm>
            <a:off x="268499" y="1137857"/>
            <a:ext cx="549097" cy="549097"/>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1</a:t>
            </a:r>
          </a:p>
        </p:txBody>
      </p:sp>
      <p:sp>
        <p:nvSpPr>
          <p:cNvPr id="10" name="Oval 9">
            <a:extLst>
              <a:ext uri="{FF2B5EF4-FFF2-40B4-BE49-F238E27FC236}">
                <a16:creationId xmlns:a16="http://schemas.microsoft.com/office/drawing/2014/main" id="{575C8AD9-0CAB-8F15-7356-DDE1C0A88EB9}"/>
              </a:ext>
            </a:extLst>
          </p:cNvPr>
          <p:cNvSpPr/>
          <p:nvPr/>
        </p:nvSpPr>
        <p:spPr>
          <a:xfrm>
            <a:off x="3267315" y="1154130"/>
            <a:ext cx="549097" cy="549097"/>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2</a:t>
            </a:r>
          </a:p>
        </p:txBody>
      </p:sp>
      <p:sp>
        <p:nvSpPr>
          <p:cNvPr id="12" name="Oval 11">
            <a:extLst>
              <a:ext uri="{FF2B5EF4-FFF2-40B4-BE49-F238E27FC236}">
                <a16:creationId xmlns:a16="http://schemas.microsoft.com/office/drawing/2014/main" id="{C6861623-B720-AED4-B897-8ADAF61EE3BF}"/>
              </a:ext>
            </a:extLst>
          </p:cNvPr>
          <p:cNvSpPr/>
          <p:nvPr/>
        </p:nvSpPr>
        <p:spPr>
          <a:xfrm>
            <a:off x="8782280" y="1099793"/>
            <a:ext cx="549097" cy="549097"/>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3</a:t>
            </a:r>
          </a:p>
        </p:txBody>
      </p:sp>
      <p:sp>
        <p:nvSpPr>
          <p:cNvPr id="13" name="Oval 12">
            <a:extLst>
              <a:ext uri="{FF2B5EF4-FFF2-40B4-BE49-F238E27FC236}">
                <a16:creationId xmlns:a16="http://schemas.microsoft.com/office/drawing/2014/main" id="{C289CA9F-ADE0-1259-740B-55506F4E4BB5}"/>
              </a:ext>
            </a:extLst>
          </p:cNvPr>
          <p:cNvSpPr/>
          <p:nvPr/>
        </p:nvSpPr>
        <p:spPr>
          <a:xfrm>
            <a:off x="4274091" y="1712461"/>
            <a:ext cx="549097" cy="549097"/>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4</a:t>
            </a:r>
          </a:p>
        </p:txBody>
      </p:sp>
      <p:sp>
        <p:nvSpPr>
          <p:cNvPr id="14" name="Oval 13">
            <a:extLst>
              <a:ext uri="{FF2B5EF4-FFF2-40B4-BE49-F238E27FC236}">
                <a16:creationId xmlns:a16="http://schemas.microsoft.com/office/drawing/2014/main" id="{B5A1FB95-1BD0-68BA-681F-6067DDF91933}"/>
              </a:ext>
            </a:extLst>
          </p:cNvPr>
          <p:cNvSpPr/>
          <p:nvPr/>
        </p:nvSpPr>
        <p:spPr>
          <a:xfrm>
            <a:off x="217700" y="2146536"/>
            <a:ext cx="549097" cy="549097"/>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5</a:t>
            </a:r>
          </a:p>
        </p:txBody>
      </p:sp>
      <p:sp>
        <p:nvSpPr>
          <p:cNvPr id="15" name="Oval 14">
            <a:extLst>
              <a:ext uri="{FF2B5EF4-FFF2-40B4-BE49-F238E27FC236}">
                <a16:creationId xmlns:a16="http://schemas.microsoft.com/office/drawing/2014/main" id="{4906C0F1-E2F4-0517-274A-FF68F0DF9E15}"/>
              </a:ext>
            </a:extLst>
          </p:cNvPr>
          <p:cNvSpPr/>
          <p:nvPr/>
        </p:nvSpPr>
        <p:spPr>
          <a:xfrm>
            <a:off x="235348" y="2652413"/>
            <a:ext cx="549097" cy="549097"/>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6</a:t>
            </a:r>
          </a:p>
        </p:txBody>
      </p:sp>
      <p:sp>
        <p:nvSpPr>
          <p:cNvPr id="16" name="Oval 15">
            <a:extLst>
              <a:ext uri="{FF2B5EF4-FFF2-40B4-BE49-F238E27FC236}">
                <a16:creationId xmlns:a16="http://schemas.microsoft.com/office/drawing/2014/main" id="{52D7C0E2-EF3E-0954-B20C-930A346C5B24}"/>
              </a:ext>
            </a:extLst>
          </p:cNvPr>
          <p:cNvSpPr/>
          <p:nvPr/>
        </p:nvSpPr>
        <p:spPr>
          <a:xfrm>
            <a:off x="217700" y="3122666"/>
            <a:ext cx="549097" cy="549097"/>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7</a:t>
            </a:r>
          </a:p>
        </p:txBody>
      </p:sp>
      <p:sp>
        <p:nvSpPr>
          <p:cNvPr id="17" name="Oval 16">
            <a:extLst>
              <a:ext uri="{FF2B5EF4-FFF2-40B4-BE49-F238E27FC236}">
                <a16:creationId xmlns:a16="http://schemas.microsoft.com/office/drawing/2014/main" id="{5286298C-E9C4-17EF-1309-CBA53DBF81F4}"/>
              </a:ext>
            </a:extLst>
          </p:cNvPr>
          <p:cNvSpPr/>
          <p:nvPr/>
        </p:nvSpPr>
        <p:spPr>
          <a:xfrm>
            <a:off x="217700" y="3603120"/>
            <a:ext cx="549097" cy="549097"/>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8</a:t>
            </a:r>
          </a:p>
        </p:txBody>
      </p:sp>
      <p:sp>
        <p:nvSpPr>
          <p:cNvPr id="18" name="Oval 17">
            <a:extLst>
              <a:ext uri="{FF2B5EF4-FFF2-40B4-BE49-F238E27FC236}">
                <a16:creationId xmlns:a16="http://schemas.microsoft.com/office/drawing/2014/main" id="{3934348A-7EC1-9699-BA1A-D57AAA48E2F6}"/>
              </a:ext>
            </a:extLst>
          </p:cNvPr>
          <p:cNvSpPr/>
          <p:nvPr/>
        </p:nvSpPr>
        <p:spPr>
          <a:xfrm>
            <a:off x="217700" y="4073703"/>
            <a:ext cx="549097" cy="549097"/>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9</a:t>
            </a:r>
          </a:p>
        </p:txBody>
      </p:sp>
      <p:grpSp>
        <p:nvGrpSpPr>
          <p:cNvPr id="22" name="Group 21">
            <a:extLst>
              <a:ext uri="{FF2B5EF4-FFF2-40B4-BE49-F238E27FC236}">
                <a16:creationId xmlns:a16="http://schemas.microsoft.com/office/drawing/2014/main" id="{4B639A8B-5C35-71E1-589F-BDB4D172757B}"/>
              </a:ext>
            </a:extLst>
          </p:cNvPr>
          <p:cNvGrpSpPr/>
          <p:nvPr/>
        </p:nvGrpSpPr>
        <p:grpSpPr>
          <a:xfrm>
            <a:off x="8481583" y="4073703"/>
            <a:ext cx="713288" cy="549097"/>
            <a:chOff x="8481583" y="4073703"/>
            <a:chExt cx="795868" cy="612668"/>
          </a:xfrm>
        </p:grpSpPr>
        <p:sp>
          <p:nvSpPr>
            <p:cNvPr id="19" name="Oval 18">
              <a:extLst>
                <a:ext uri="{FF2B5EF4-FFF2-40B4-BE49-F238E27FC236}">
                  <a16:creationId xmlns:a16="http://schemas.microsoft.com/office/drawing/2014/main" id="{5F623BF0-6436-26AD-039C-EC4E663623D5}"/>
                </a:ext>
              </a:extLst>
            </p:cNvPr>
            <p:cNvSpPr/>
            <p:nvPr/>
          </p:nvSpPr>
          <p:spPr>
            <a:xfrm>
              <a:off x="8573183" y="4073703"/>
              <a:ext cx="612668" cy="612668"/>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schemeClr val="tx1"/>
                </a:solidFill>
              </a:endParaRPr>
            </a:p>
          </p:txBody>
        </p:sp>
        <p:sp>
          <p:nvSpPr>
            <p:cNvPr id="21" name="TextBox 20">
              <a:extLst>
                <a:ext uri="{FF2B5EF4-FFF2-40B4-BE49-F238E27FC236}">
                  <a16:creationId xmlns:a16="http://schemas.microsoft.com/office/drawing/2014/main" id="{F2FF0EC8-2264-32DB-733B-80DBEF43BA27}"/>
                </a:ext>
              </a:extLst>
            </p:cNvPr>
            <p:cNvSpPr txBox="1"/>
            <p:nvPr/>
          </p:nvSpPr>
          <p:spPr>
            <a:xfrm>
              <a:off x="8481583" y="4124502"/>
              <a:ext cx="795868" cy="523220"/>
            </a:xfrm>
            <a:prstGeom prst="rect">
              <a:avLst/>
            </a:prstGeom>
            <a:noFill/>
          </p:spPr>
          <p:txBody>
            <a:bodyPr wrap="square">
              <a:spAutoFit/>
            </a:bodyPr>
            <a:lstStyle/>
            <a:p>
              <a:pPr algn="ctr"/>
              <a:r>
                <a:rPr lang="en-US" sz="2800" b="1">
                  <a:solidFill>
                    <a:schemeClr val="tx1"/>
                  </a:solidFill>
                </a:rPr>
                <a:t>10</a:t>
              </a:r>
            </a:p>
          </p:txBody>
        </p:sp>
      </p:grpSp>
      <p:grpSp>
        <p:nvGrpSpPr>
          <p:cNvPr id="23" name="Group 22">
            <a:extLst>
              <a:ext uri="{FF2B5EF4-FFF2-40B4-BE49-F238E27FC236}">
                <a16:creationId xmlns:a16="http://schemas.microsoft.com/office/drawing/2014/main" id="{A89E4D28-C8E5-0372-EFA9-333E8CF4284C}"/>
              </a:ext>
            </a:extLst>
          </p:cNvPr>
          <p:cNvGrpSpPr/>
          <p:nvPr/>
        </p:nvGrpSpPr>
        <p:grpSpPr>
          <a:xfrm>
            <a:off x="7126916" y="4617849"/>
            <a:ext cx="713288" cy="549097"/>
            <a:chOff x="8481583" y="4073703"/>
            <a:chExt cx="795868" cy="612668"/>
          </a:xfrm>
        </p:grpSpPr>
        <p:sp>
          <p:nvSpPr>
            <p:cNvPr id="24" name="Oval 23">
              <a:extLst>
                <a:ext uri="{FF2B5EF4-FFF2-40B4-BE49-F238E27FC236}">
                  <a16:creationId xmlns:a16="http://schemas.microsoft.com/office/drawing/2014/main" id="{107F65A2-B698-FD0C-285B-77F76E83EE4C}"/>
                </a:ext>
              </a:extLst>
            </p:cNvPr>
            <p:cNvSpPr/>
            <p:nvPr/>
          </p:nvSpPr>
          <p:spPr>
            <a:xfrm>
              <a:off x="8573183" y="4073703"/>
              <a:ext cx="612668" cy="612668"/>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schemeClr val="tx1"/>
                </a:solidFill>
              </a:endParaRPr>
            </a:p>
          </p:txBody>
        </p:sp>
        <p:sp>
          <p:nvSpPr>
            <p:cNvPr id="25" name="TextBox 24">
              <a:extLst>
                <a:ext uri="{FF2B5EF4-FFF2-40B4-BE49-F238E27FC236}">
                  <a16:creationId xmlns:a16="http://schemas.microsoft.com/office/drawing/2014/main" id="{CF8B9B0C-5A5A-33FD-B9B2-A4B9D04FA429}"/>
                </a:ext>
              </a:extLst>
            </p:cNvPr>
            <p:cNvSpPr txBox="1"/>
            <p:nvPr/>
          </p:nvSpPr>
          <p:spPr>
            <a:xfrm>
              <a:off x="8481583" y="4124502"/>
              <a:ext cx="795868" cy="523220"/>
            </a:xfrm>
            <a:prstGeom prst="rect">
              <a:avLst/>
            </a:prstGeom>
            <a:noFill/>
          </p:spPr>
          <p:txBody>
            <a:bodyPr wrap="square">
              <a:spAutoFit/>
            </a:bodyPr>
            <a:lstStyle/>
            <a:p>
              <a:pPr algn="ctr"/>
              <a:r>
                <a:rPr lang="en-US" sz="2800" b="1">
                  <a:solidFill>
                    <a:schemeClr val="tx1"/>
                  </a:solidFill>
                </a:rPr>
                <a:t>11</a:t>
              </a:r>
            </a:p>
          </p:txBody>
        </p:sp>
      </p:grpSp>
      <p:grpSp>
        <p:nvGrpSpPr>
          <p:cNvPr id="26" name="Group 25">
            <a:extLst>
              <a:ext uri="{FF2B5EF4-FFF2-40B4-BE49-F238E27FC236}">
                <a16:creationId xmlns:a16="http://schemas.microsoft.com/office/drawing/2014/main" id="{FFF8F5AD-0FA1-49D8-6227-D0C0671C38B8}"/>
              </a:ext>
            </a:extLst>
          </p:cNvPr>
          <p:cNvGrpSpPr/>
          <p:nvPr/>
        </p:nvGrpSpPr>
        <p:grpSpPr>
          <a:xfrm>
            <a:off x="819783" y="5107476"/>
            <a:ext cx="713288" cy="549097"/>
            <a:chOff x="8481583" y="4073703"/>
            <a:chExt cx="795868" cy="612668"/>
          </a:xfrm>
        </p:grpSpPr>
        <p:sp>
          <p:nvSpPr>
            <p:cNvPr id="27" name="Oval 26">
              <a:extLst>
                <a:ext uri="{FF2B5EF4-FFF2-40B4-BE49-F238E27FC236}">
                  <a16:creationId xmlns:a16="http://schemas.microsoft.com/office/drawing/2014/main" id="{32DA1B9F-A2BB-D13D-0F3C-AF149839E023}"/>
                </a:ext>
              </a:extLst>
            </p:cNvPr>
            <p:cNvSpPr/>
            <p:nvPr/>
          </p:nvSpPr>
          <p:spPr>
            <a:xfrm>
              <a:off x="8573183" y="4073703"/>
              <a:ext cx="612668" cy="612668"/>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schemeClr val="tx1"/>
                </a:solidFill>
              </a:endParaRPr>
            </a:p>
          </p:txBody>
        </p:sp>
        <p:sp>
          <p:nvSpPr>
            <p:cNvPr id="28" name="TextBox 27">
              <a:extLst>
                <a:ext uri="{FF2B5EF4-FFF2-40B4-BE49-F238E27FC236}">
                  <a16:creationId xmlns:a16="http://schemas.microsoft.com/office/drawing/2014/main" id="{4AC00709-0045-58E3-40E0-5E4ED24447B7}"/>
                </a:ext>
              </a:extLst>
            </p:cNvPr>
            <p:cNvSpPr txBox="1"/>
            <p:nvPr/>
          </p:nvSpPr>
          <p:spPr>
            <a:xfrm>
              <a:off x="8481583" y="4124502"/>
              <a:ext cx="795868" cy="523220"/>
            </a:xfrm>
            <a:prstGeom prst="rect">
              <a:avLst/>
            </a:prstGeom>
            <a:noFill/>
          </p:spPr>
          <p:txBody>
            <a:bodyPr wrap="square">
              <a:spAutoFit/>
            </a:bodyPr>
            <a:lstStyle/>
            <a:p>
              <a:pPr algn="ctr"/>
              <a:r>
                <a:rPr lang="en-US" sz="2800" b="1">
                  <a:solidFill>
                    <a:schemeClr val="tx1"/>
                  </a:solidFill>
                </a:rPr>
                <a:t>12</a:t>
              </a:r>
            </a:p>
          </p:txBody>
        </p:sp>
      </p:grpSp>
      <p:grpSp>
        <p:nvGrpSpPr>
          <p:cNvPr id="29" name="Group 28">
            <a:extLst>
              <a:ext uri="{FF2B5EF4-FFF2-40B4-BE49-F238E27FC236}">
                <a16:creationId xmlns:a16="http://schemas.microsoft.com/office/drawing/2014/main" id="{945D6D78-D874-6834-EA96-520B4FEE380B}"/>
              </a:ext>
            </a:extLst>
          </p:cNvPr>
          <p:cNvGrpSpPr/>
          <p:nvPr/>
        </p:nvGrpSpPr>
        <p:grpSpPr>
          <a:xfrm>
            <a:off x="6266703" y="5124842"/>
            <a:ext cx="713288" cy="549097"/>
            <a:chOff x="8481583" y="4073703"/>
            <a:chExt cx="795868" cy="612668"/>
          </a:xfrm>
        </p:grpSpPr>
        <p:sp>
          <p:nvSpPr>
            <p:cNvPr id="30" name="Oval 29">
              <a:extLst>
                <a:ext uri="{FF2B5EF4-FFF2-40B4-BE49-F238E27FC236}">
                  <a16:creationId xmlns:a16="http://schemas.microsoft.com/office/drawing/2014/main" id="{BA2209CB-49BB-29E2-4911-54A79BF3F64C}"/>
                </a:ext>
              </a:extLst>
            </p:cNvPr>
            <p:cNvSpPr/>
            <p:nvPr/>
          </p:nvSpPr>
          <p:spPr>
            <a:xfrm>
              <a:off x="8573183" y="4073703"/>
              <a:ext cx="612668" cy="612668"/>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schemeClr val="tx1"/>
                </a:solidFill>
              </a:endParaRPr>
            </a:p>
          </p:txBody>
        </p:sp>
        <p:sp>
          <p:nvSpPr>
            <p:cNvPr id="31" name="TextBox 30">
              <a:extLst>
                <a:ext uri="{FF2B5EF4-FFF2-40B4-BE49-F238E27FC236}">
                  <a16:creationId xmlns:a16="http://schemas.microsoft.com/office/drawing/2014/main" id="{7D435A4C-8E8C-7595-E521-8E5C06FC55C6}"/>
                </a:ext>
              </a:extLst>
            </p:cNvPr>
            <p:cNvSpPr txBox="1"/>
            <p:nvPr/>
          </p:nvSpPr>
          <p:spPr>
            <a:xfrm>
              <a:off x="8481583" y="4124502"/>
              <a:ext cx="795868" cy="523220"/>
            </a:xfrm>
            <a:prstGeom prst="rect">
              <a:avLst/>
            </a:prstGeom>
            <a:noFill/>
          </p:spPr>
          <p:txBody>
            <a:bodyPr wrap="square">
              <a:spAutoFit/>
            </a:bodyPr>
            <a:lstStyle/>
            <a:p>
              <a:pPr algn="ctr"/>
              <a:r>
                <a:rPr lang="en-US" sz="2800" b="1">
                  <a:solidFill>
                    <a:schemeClr val="tx1"/>
                  </a:solidFill>
                </a:rPr>
                <a:t>13</a:t>
              </a:r>
            </a:p>
          </p:txBody>
        </p:sp>
      </p:grpSp>
    </p:spTree>
    <p:extLst>
      <p:ext uri="{BB962C8B-B14F-4D97-AF65-F5344CB8AC3E}">
        <p14:creationId xmlns:p14="http://schemas.microsoft.com/office/powerpoint/2010/main" val="1327145450"/>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arn(inVertical)">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3" grpId="0" animBg="1"/>
      <p:bldP spid="14" grpId="0" animBg="1"/>
      <p:bldP spid="15" grpId="0" animBg="1"/>
      <p:bldP spid="16" grpId="0" animBg="1"/>
      <p:bldP spid="17"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A887CD-A21C-420C-B8E0-CDD049B86601}"/>
              </a:ext>
            </a:extLst>
          </p:cNvPr>
          <p:cNvPicPr>
            <a:picLocks noChangeAspect="1"/>
          </p:cNvPicPr>
          <p:nvPr/>
        </p:nvPicPr>
        <p:blipFill>
          <a:blip r:embed="rId2"/>
          <a:stretch>
            <a:fillRect/>
          </a:stretch>
        </p:blipFill>
        <p:spPr>
          <a:xfrm>
            <a:off x="10296717" y="4385515"/>
            <a:ext cx="1481228" cy="1787689"/>
          </a:xfrm>
          <a:prstGeom prst="rect">
            <a:avLst/>
          </a:prstGeom>
        </p:spPr>
      </p:pic>
      <p:sp>
        <p:nvSpPr>
          <p:cNvPr id="5" name="TextBox 4">
            <a:extLst>
              <a:ext uri="{FF2B5EF4-FFF2-40B4-BE49-F238E27FC236}">
                <a16:creationId xmlns:a16="http://schemas.microsoft.com/office/drawing/2014/main" id="{D30F68E1-AE3F-453F-9F25-A3CD01F69C94}"/>
              </a:ext>
            </a:extLst>
          </p:cNvPr>
          <p:cNvSpPr txBox="1"/>
          <p:nvPr/>
        </p:nvSpPr>
        <p:spPr>
          <a:xfrm>
            <a:off x="503575" y="1734103"/>
            <a:ext cx="11139827" cy="1938992"/>
          </a:xfrm>
          <a:prstGeom prst="rect">
            <a:avLst/>
          </a:prstGeom>
          <a:noFill/>
        </p:spPr>
        <p:txBody>
          <a:bodyPr wrap="square">
            <a:spAutoFit/>
          </a:bodyPr>
          <a:lstStyle/>
          <a:p>
            <a:pPr algn="just"/>
            <a:r>
              <a:rPr lang="vi-VN" sz="6000" dirty="0">
                <a:latin typeface="Arial-Rounded" panose="020B0500000000000000" pitchFamily="34" charset="0"/>
                <a:ea typeface="Arial-Rounded" panose="020B0500000000000000" pitchFamily="34" charset="0"/>
                <a:cs typeface="Arial-Rounded" panose="020B0500000000000000" pitchFamily="34" charset="0"/>
              </a:rPr>
              <a:t>Thân cây liễu tuy không to nhưng dẻo dai.</a:t>
            </a:r>
          </a:p>
        </p:txBody>
      </p:sp>
      <p:cxnSp>
        <p:nvCxnSpPr>
          <p:cNvPr id="10" name="Straight Connector 9">
            <a:extLst>
              <a:ext uri="{FF2B5EF4-FFF2-40B4-BE49-F238E27FC236}">
                <a16:creationId xmlns:a16="http://schemas.microsoft.com/office/drawing/2014/main" id="{80D47909-9B40-4145-9B44-CFF47C5A992C}"/>
              </a:ext>
            </a:extLst>
          </p:cNvPr>
          <p:cNvCxnSpPr/>
          <p:nvPr/>
        </p:nvCxnSpPr>
        <p:spPr>
          <a:xfrm flipH="1">
            <a:off x="4983966" y="1907838"/>
            <a:ext cx="174734" cy="628593"/>
          </a:xfrm>
          <a:prstGeom prst="line">
            <a:avLst/>
          </a:prstGeom>
          <a:ln w="38100">
            <a:solidFill>
              <a:srgbClr val="0089D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ADB0F6F2-8277-4365-8CA3-185A91F63775}"/>
              </a:ext>
            </a:extLst>
          </p:cNvPr>
          <p:cNvPicPr>
            <a:picLocks noChangeAspect="1"/>
          </p:cNvPicPr>
          <p:nvPr/>
        </p:nvPicPr>
        <p:blipFill>
          <a:blip r:embed="rId3"/>
          <a:stretch>
            <a:fillRect/>
          </a:stretch>
        </p:blipFill>
        <p:spPr>
          <a:xfrm>
            <a:off x="2697930" y="189020"/>
            <a:ext cx="7149652" cy="1369171"/>
          </a:xfrm>
          <a:prstGeom prst="rect">
            <a:avLst/>
          </a:prstGeom>
        </p:spPr>
      </p:pic>
      <p:grpSp>
        <p:nvGrpSpPr>
          <p:cNvPr id="29" name="90">
            <a:extLst>
              <a:ext uri="{FF2B5EF4-FFF2-40B4-BE49-F238E27FC236}">
                <a16:creationId xmlns:a16="http://schemas.microsoft.com/office/drawing/2014/main" id="{6E51A5C9-B457-41E5-99B2-A7BC51528D46}"/>
              </a:ext>
            </a:extLst>
          </p:cNvPr>
          <p:cNvGrpSpPr/>
          <p:nvPr/>
        </p:nvGrpSpPr>
        <p:grpSpPr>
          <a:xfrm>
            <a:off x="9642733" y="5389591"/>
            <a:ext cx="1933948" cy="1212966"/>
            <a:chOff x="594424" y="1153191"/>
            <a:chExt cx="2605976" cy="1634460"/>
          </a:xfrm>
        </p:grpSpPr>
        <p:sp>
          <p:nvSpPr>
            <p:cNvPr id="30" name="81">
              <a:extLst>
                <a:ext uri="{FF2B5EF4-FFF2-40B4-BE49-F238E27FC236}">
                  <a16:creationId xmlns:a16="http://schemas.microsoft.com/office/drawing/2014/main" id="{AB3CBFBC-73DA-4FBE-9D6F-702B0462DFC2}"/>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panose="020F0502020204030204" pitchFamily="34" charset="0"/>
              </a:endParaRPr>
            </a:p>
          </p:txBody>
        </p:sp>
        <p:sp>
          <p:nvSpPr>
            <p:cNvPr id="31" name="82">
              <a:extLst>
                <a:ext uri="{FF2B5EF4-FFF2-40B4-BE49-F238E27FC236}">
                  <a16:creationId xmlns:a16="http://schemas.microsoft.com/office/drawing/2014/main" id="{BBDEC8BD-B10C-416A-B9F4-E3D6EF6E78F7}"/>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panose="020F0502020204030204" pitchFamily="34" charset="0"/>
              </a:endParaRPr>
            </a:p>
          </p:txBody>
        </p:sp>
      </p:grpSp>
      <p:pic>
        <p:nvPicPr>
          <p:cNvPr id="32" name="Picture 31">
            <a:extLst>
              <a:ext uri="{FF2B5EF4-FFF2-40B4-BE49-F238E27FC236}">
                <a16:creationId xmlns:a16="http://schemas.microsoft.com/office/drawing/2014/main" id="{053C8893-5807-4493-AC37-AD87F88E86EF}"/>
              </a:ext>
            </a:extLst>
          </p:cNvPr>
          <p:cNvPicPr>
            <a:picLocks noChangeAspect="1"/>
          </p:cNvPicPr>
          <p:nvPr/>
        </p:nvPicPr>
        <p:blipFill>
          <a:blip r:embed="rId4"/>
          <a:stretch>
            <a:fillRect/>
          </a:stretch>
        </p:blipFill>
        <p:spPr>
          <a:xfrm>
            <a:off x="174271" y="405831"/>
            <a:ext cx="899758" cy="907318"/>
          </a:xfrm>
          <a:prstGeom prst="rect">
            <a:avLst/>
          </a:prstGeom>
        </p:spPr>
      </p:pic>
      <p:pic>
        <p:nvPicPr>
          <p:cNvPr id="33" name="Picture 32">
            <a:extLst>
              <a:ext uri="{FF2B5EF4-FFF2-40B4-BE49-F238E27FC236}">
                <a16:creationId xmlns:a16="http://schemas.microsoft.com/office/drawing/2014/main" id="{E2F18767-F649-4728-8DAD-6E303E7C8538}"/>
              </a:ext>
            </a:extLst>
          </p:cNvPr>
          <p:cNvPicPr>
            <a:picLocks noChangeAspect="1"/>
          </p:cNvPicPr>
          <p:nvPr/>
        </p:nvPicPr>
        <p:blipFill>
          <a:blip r:embed="rId5"/>
          <a:stretch>
            <a:fillRect/>
          </a:stretch>
        </p:blipFill>
        <p:spPr>
          <a:xfrm>
            <a:off x="11608819" y="5372167"/>
            <a:ext cx="621846" cy="615749"/>
          </a:xfrm>
          <a:prstGeom prst="rect">
            <a:avLst/>
          </a:prstGeom>
        </p:spPr>
      </p:pic>
      <p:grpSp>
        <p:nvGrpSpPr>
          <p:cNvPr id="16" name="Group 15">
            <a:extLst>
              <a:ext uri="{FF2B5EF4-FFF2-40B4-BE49-F238E27FC236}">
                <a16:creationId xmlns:a16="http://schemas.microsoft.com/office/drawing/2014/main" id="{EB3EFDC7-B624-41EF-B20E-B9DF59CC6656}"/>
              </a:ext>
            </a:extLst>
          </p:cNvPr>
          <p:cNvGrpSpPr/>
          <p:nvPr/>
        </p:nvGrpSpPr>
        <p:grpSpPr>
          <a:xfrm>
            <a:off x="3279703" y="2837097"/>
            <a:ext cx="249979" cy="628593"/>
            <a:chOff x="3075709" y="1064527"/>
            <a:chExt cx="324390" cy="826618"/>
          </a:xfrm>
        </p:grpSpPr>
        <p:cxnSp>
          <p:nvCxnSpPr>
            <p:cNvPr id="18" name="Straight Connector 17">
              <a:extLst>
                <a:ext uri="{FF2B5EF4-FFF2-40B4-BE49-F238E27FC236}">
                  <a16:creationId xmlns:a16="http://schemas.microsoft.com/office/drawing/2014/main" id="{99CD9797-C3B9-4F33-88F8-CAE018C87CAD}"/>
                </a:ext>
              </a:extLst>
            </p:cNvPr>
            <p:cNvCxnSpPr/>
            <p:nvPr/>
          </p:nvCxnSpPr>
          <p:spPr>
            <a:xfrm flipH="1">
              <a:off x="3075709" y="1064527"/>
              <a:ext cx="226747" cy="826618"/>
            </a:xfrm>
            <a:prstGeom prst="line">
              <a:avLst/>
            </a:prstGeom>
            <a:ln w="28575">
              <a:solidFill>
                <a:srgbClr val="0089D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6D248B9-DF23-4ECA-922E-2381250A42D1}"/>
                </a:ext>
              </a:extLst>
            </p:cNvPr>
            <p:cNvCxnSpPr/>
            <p:nvPr/>
          </p:nvCxnSpPr>
          <p:spPr>
            <a:xfrm flipH="1">
              <a:off x="3173351" y="1064527"/>
              <a:ext cx="226748" cy="826618"/>
            </a:xfrm>
            <a:prstGeom prst="line">
              <a:avLst/>
            </a:prstGeom>
            <a:ln w="28575">
              <a:solidFill>
                <a:srgbClr val="0089D1"/>
              </a:solidFill>
            </a:ln>
          </p:spPr>
          <p:style>
            <a:lnRef idx="1">
              <a:schemeClr val="accent1"/>
            </a:lnRef>
            <a:fillRef idx="0">
              <a:schemeClr val="accent1"/>
            </a:fillRef>
            <a:effectRef idx="0">
              <a:schemeClr val="accent1"/>
            </a:effectRef>
            <a:fontRef idx="minor">
              <a:schemeClr val="tx1"/>
            </a:fontRef>
          </p:style>
        </p:cxnSp>
      </p:grpSp>
      <p:cxnSp>
        <p:nvCxnSpPr>
          <p:cNvPr id="21" name="Straight Connector 20">
            <a:extLst>
              <a:ext uri="{FF2B5EF4-FFF2-40B4-BE49-F238E27FC236}">
                <a16:creationId xmlns:a16="http://schemas.microsoft.com/office/drawing/2014/main" id="{C165D4E2-717B-4383-90D1-887E633942C5}"/>
              </a:ext>
            </a:extLst>
          </p:cNvPr>
          <p:cNvCxnSpPr/>
          <p:nvPr/>
        </p:nvCxnSpPr>
        <p:spPr>
          <a:xfrm flipH="1">
            <a:off x="9345532" y="1907838"/>
            <a:ext cx="174734" cy="628593"/>
          </a:xfrm>
          <a:prstGeom prst="line">
            <a:avLst/>
          </a:prstGeom>
          <a:ln w="38100">
            <a:solidFill>
              <a:srgbClr val="0089D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5634384"/>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up)">
                                      <p:cBhvr>
                                        <p:cTn id="11" dur="500"/>
                                        <p:tgtEl>
                                          <p:spTgt spid="21"/>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up)">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648</TotalTime>
  <Words>1030</Words>
  <Application>Microsoft Office PowerPoint</Application>
  <PresentationFormat>Widescreen</PresentationFormat>
  <Paragraphs>107</Paragraphs>
  <Slides>22</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Arial</vt:lpstr>
      <vt:lpstr>Arial-Rounded</vt:lpstr>
      <vt:lpstr>Calibri</vt:lpstr>
      <vt:lpstr>#9Slide01 Noi dung ngan</vt:lpstr>
      <vt:lpstr>.VnArial</vt:lpstr>
      <vt:lpstr>HL Hoctro</vt:lpstr>
      <vt:lpstr>思源黑体 CN Regular</vt:lpstr>
      <vt:lpstr>Circle</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PHAM DUYEN</dc:creator>
  <dc:description>9Slide.vn</dc:description>
  <cp:lastModifiedBy>My Nguyen Tra</cp:lastModifiedBy>
  <cp:revision>306</cp:revision>
  <dcterms:created xsi:type="dcterms:W3CDTF">2021-08-21T07:02:17Z</dcterms:created>
  <dcterms:modified xsi:type="dcterms:W3CDTF">2025-04-16T03:04:54Z</dcterms:modified>
  <cp:category>9Slide.vn</cp:category>
</cp:coreProperties>
</file>