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24" r:id="rId4"/>
    <p:sldId id="259" r:id="rId5"/>
    <p:sldId id="260" r:id="rId6"/>
    <p:sldId id="325" r:id="rId7"/>
    <p:sldId id="332" r:id="rId8"/>
    <p:sldId id="261" r:id="rId9"/>
    <p:sldId id="326" r:id="rId10"/>
    <p:sldId id="329" r:id="rId11"/>
    <p:sldId id="327" r:id="rId12"/>
    <p:sldId id="333" r:id="rId13"/>
    <p:sldId id="268" r:id="rId14"/>
    <p:sldId id="264" r:id="rId15"/>
    <p:sldId id="284" r:id="rId16"/>
  </p:sldIdLst>
  <p:sldSz cx="12192000" cy="6858000"/>
  <p:notesSz cx="6858000" cy="9144000"/>
  <p:embeddedFontLst>
    <p:embeddedFont>
      <p:font typeface="Brush Script MT" panose="03060802040406070304" pitchFamily="66" charset="0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oiny" panose="020B0604020202020204" charset="0"/>
      <p:regular r:id="rId23"/>
    </p:embeddedFont>
    <p:embeddedFont>
      <p:font typeface="iCiel Cadena" panose="02000503000000020004" charset="0"/>
      <p:bold r:id="rId24"/>
    </p:embeddedFont>
    <p:embeddedFont>
      <p:font typeface="Roboto" panose="02000000000000000000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" initials="Bap" lastIdx="1" clrIdx="0">
    <p:extLst>
      <p:ext uri="{19B8F6BF-5375-455C-9EA6-DF929625EA0E}">
        <p15:presenceInfo xmlns:p15="http://schemas.microsoft.com/office/powerpoint/2012/main" userId="Ba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8E"/>
    <a:srgbClr val="F7CA4F"/>
    <a:srgbClr val="FFB848"/>
    <a:srgbClr val="FFC233"/>
    <a:srgbClr val="FFEAAC"/>
    <a:srgbClr val="C64700"/>
    <a:srgbClr val="DB923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88BA0-3ECB-4EC5-B475-7AE560D2535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6AB8-6C17-4552-8B07-77DB6E0C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5.emf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DFEE64-E266-4A2A-BDC3-0A8C1007460A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6554C8-C6D5-41BF-881A-0A507BE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AEC24-D0E5-4CE9-84DC-757BCB7C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0A731-31FE-41EB-A22E-107C348379F7}"/>
                </a:ext>
              </a:extLst>
            </p:cNvPr>
            <p:cNvSpPr txBox="1"/>
            <p:nvPr/>
          </p:nvSpPr>
          <p:spPr>
            <a:xfrm>
              <a:off x="3947969" y="1305580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iCiel Cadena" panose="02000503000000020004" pitchFamily="50" charset="0"/>
                </a:rPr>
                <a:t>HOẠT ĐỘNG TRẢI NGHIỆM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FB6E7-2A57-4BF3-CE0F-BD1C54D7BEA5}"/>
              </a:ext>
            </a:extLst>
          </p:cNvPr>
          <p:cNvSpPr txBox="1"/>
          <p:nvPr/>
        </p:nvSpPr>
        <p:spPr>
          <a:xfrm>
            <a:off x="3154026" y="2369467"/>
            <a:ext cx="576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UTM Mother" panose="02040603050506020204" pitchFamily="18" charset="0"/>
              </a:rPr>
              <a:t>Bài 13: Tự sắp xếp đồ dùng ngăn nắp</a:t>
            </a:r>
            <a:endParaRPr lang="en-US" sz="3600" dirty="0">
              <a:solidFill>
                <a:srgbClr val="C00000"/>
              </a:solidFill>
              <a:latin typeface="UTM Moth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6" y="2480849"/>
            <a:ext cx="4038600" cy="40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8"/>
            <a:ext cx="7120405" cy="5101051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219200"/>
            <a:ext cx="659549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latin typeface="Coiny" panose="02000903060500060000" pitchFamily="2" charset="0"/>
              </a:rPr>
              <a:t>Về</a:t>
            </a:r>
            <a:r>
              <a:rPr lang="en-US" sz="3800" dirty="0">
                <a:latin typeface="Coiny" panose="02000903060500060000" pitchFamily="2" charset="0"/>
              </a:rPr>
              <a:t> </a:t>
            </a:r>
            <a:r>
              <a:rPr lang="en-US" sz="3800" dirty="0" err="1">
                <a:latin typeface="Coiny" panose="02000903060500060000" pitchFamily="2" charset="0"/>
              </a:rPr>
              <a:t>nhà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làm một trong những CV sau đây để sắp xếp đồ dùng ngăn nắp: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Treo quần áo lên mắc áo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Xếp lại sách trên giá sách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Xếp giày dép lên giá dép hoặc tủ đựng giày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219201" y="1586659"/>
            <a:ext cx="7386320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571551" y="2176856"/>
            <a:ext cx="4851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Đôi tay khéo léo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389192" y="1219200"/>
            <a:ext cx="6840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Chia sẻ về những việc em đã làm được ở nhà để sắp xếp đồ dùng gọn gàng, ngăn nắp.</a:t>
            </a:r>
          </a:p>
          <a:p>
            <a:pPr lvl="0" algn="just">
              <a:defRPr/>
            </a:pPr>
            <a:endParaRPr lang="vi-VN" sz="3200" dirty="0"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- Kể về những việc em đã làm được.</a:t>
            </a:r>
          </a:p>
          <a:p>
            <a:pPr lvl="0" algn="just">
              <a:defRPr/>
            </a:pPr>
            <a:endParaRPr lang="vi-VN" sz="3200" dirty="0"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- Cùng khen “Những đôi tay khéo léo" của nhóm.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Brush Script MT" panose="03060802040406070304" pitchFamily="66" charset="0"/>
            </a:endParaRPr>
          </a:p>
        </p:txBody>
      </p:sp>
      <p:pic>
        <p:nvPicPr>
          <p:cNvPr id="5" name="Picture 2" descr="Hoạt động trải nghiệm lớp 3 Tuần 13 trang 39, 40, 41 | Giải HĐTN lớp 3 Kết nối tri thức (ảnh 3)">
            <a:extLst>
              <a:ext uri="{FF2B5EF4-FFF2-40B4-BE49-F238E27FC236}">
                <a16:creationId xmlns:a16="http://schemas.microsoft.com/office/drawing/2014/main" id="{03794A70-1A94-54B8-EDAB-296F2B6A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96" y="3429000"/>
            <a:ext cx="3520403" cy="29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70904B-6D3C-40C6-989B-EE710922C932}"/>
              </a:ext>
            </a:extLst>
          </p:cNvPr>
          <p:cNvGrpSpPr/>
          <p:nvPr/>
        </p:nvGrpSpPr>
        <p:grpSpPr>
          <a:xfrm>
            <a:off x="257678" y="178170"/>
            <a:ext cx="1647322" cy="829407"/>
            <a:chOff x="615645" y="178170"/>
            <a:chExt cx="10962855" cy="16325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C4F734-2462-4B1D-A6C8-3BDE03DA6C7A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2C8CC0CE-0C54-4331-9A36-5700D447763B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9CD909B-5D39-464D-808E-07BD0FAD68F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976E5B-482A-4095-ABED-AF75A0C366AB}"/>
                </a:ext>
              </a:extLst>
            </p:cNvPr>
            <p:cNvSpPr txBox="1"/>
            <p:nvPr/>
          </p:nvSpPr>
          <p:spPr>
            <a:xfrm>
              <a:off x="1579593" y="355007"/>
              <a:ext cx="8908652" cy="11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vi-VN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Gợi ý</a:t>
              </a:r>
              <a:endParaRPr lang="en-US" sz="2800" dirty="0">
                <a:solidFill>
                  <a:schemeClr val="accent4"/>
                </a:solidFill>
                <a:latin typeface="UTMAVOBOLD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637FB-CD95-4392-B5D6-1D562EF3CA3B}"/>
              </a:ext>
            </a:extLst>
          </p:cNvPr>
          <p:cNvGrpSpPr/>
          <p:nvPr/>
        </p:nvGrpSpPr>
        <p:grpSpPr>
          <a:xfrm>
            <a:off x="2699033" y="502245"/>
            <a:ext cx="9111967" cy="4704378"/>
            <a:chOff x="4436414" y="1551563"/>
            <a:chExt cx="7327378" cy="4327762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640CB3F6-78C7-4114-A98F-184A0668AC28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A751BF13-C01C-4509-82A9-D9667BCDB95F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A29653-5C23-33AB-F7C5-F4868D21BAC1}"/>
              </a:ext>
            </a:extLst>
          </p:cNvPr>
          <p:cNvSpPr txBox="1"/>
          <p:nvPr/>
        </p:nvSpPr>
        <p:spPr>
          <a:xfrm>
            <a:off x="3284429" y="806708"/>
            <a:ext cx="81097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Dọn dẹp đồ đạc vứt bừa bãi trong phòng.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Xếp lại quần áo trong tủ gọn gàng ngăn nắp hơn.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Xếp lại sách trên giá.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Xếp giày dép lên giá hoặc tủ đựng giày.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Tận dụng khoảng trống trong tủ, kệ để cất thêm đồ đạc.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Tận dụng hộp, bìa cát tông để làm giỏ, thùng đựng quần áo, đồ chơi,..</a:t>
            </a:r>
          </a:p>
          <a:p>
            <a:br>
              <a:rPr lang="vi-VN" sz="2800" dirty="0"/>
            </a:br>
            <a:endParaRPr lang="en-US" sz="2800" dirty="0"/>
          </a:p>
        </p:txBody>
      </p:sp>
      <p:grpSp>
        <p:nvGrpSpPr>
          <p:cNvPr id="8" name="Google Shape;1024;p13">
            <a:extLst>
              <a:ext uri="{FF2B5EF4-FFF2-40B4-BE49-F238E27FC236}">
                <a16:creationId xmlns:a16="http://schemas.microsoft.com/office/drawing/2014/main" id="{AFE19A16-2064-F9FB-D2CC-BACD54D079AB}"/>
              </a:ext>
            </a:extLst>
          </p:cNvPr>
          <p:cNvGrpSpPr/>
          <p:nvPr/>
        </p:nvGrpSpPr>
        <p:grpSpPr>
          <a:xfrm>
            <a:off x="-381000" y="4267200"/>
            <a:ext cx="4953000" cy="2768970"/>
            <a:chOff x="2387762" y="551055"/>
            <a:chExt cx="7051289" cy="3182111"/>
          </a:xfrm>
        </p:grpSpPr>
        <p:pic>
          <p:nvPicPr>
            <p:cNvPr id="10" name="Google Shape;1025;p13" descr="2">
              <a:extLst>
                <a:ext uri="{FF2B5EF4-FFF2-40B4-BE49-F238E27FC236}">
                  <a16:creationId xmlns:a16="http://schemas.microsoft.com/office/drawing/2014/main" id="{0F09A24D-4E9D-3B7E-8207-A5D8E65919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38307" y="551055"/>
              <a:ext cx="3689350" cy="312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26;p13" descr="1">
              <a:extLst>
                <a:ext uri="{FF2B5EF4-FFF2-40B4-BE49-F238E27FC236}">
                  <a16:creationId xmlns:a16="http://schemas.microsoft.com/office/drawing/2014/main" id="{8FA7CC46-3FEA-C5E3-F648-FBF89851AE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9058" y="790165"/>
              <a:ext cx="3439993" cy="291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27;p13" descr="3">
              <a:extLst>
                <a:ext uri="{FF2B5EF4-FFF2-40B4-BE49-F238E27FC236}">
                  <a16:creationId xmlns:a16="http://schemas.microsoft.com/office/drawing/2014/main" id="{E3808159-231C-6D9C-D861-6368C026334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387762" y="872971"/>
              <a:ext cx="3374585" cy="28601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202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2190A3-6A8C-46B5-B927-CEACF335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153433" y="2134096"/>
            <a:ext cx="3318824" cy="1410364"/>
          </a:xfrm>
          <a:prstGeom prst="wedgeRoundRectCallout">
            <a:avLst>
              <a:gd name="adj1" fmla="val 14160"/>
              <a:gd name="adj2" fmla="val 942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Dán nhãn xác định vị trí để đồ dùng của tổ em.</a:t>
            </a:r>
            <a:endParaRPr lang="en-US" sz="3200" dirty="0">
              <a:solidFill>
                <a:srgbClr val="00B050"/>
              </a:solidFill>
              <a:latin typeface="iCiel Cadena" panose="02000503000000020004" pitchFamily="50" charset="0"/>
            </a:endParaRPr>
          </a:p>
        </p:txBody>
      </p:sp>
      <p:grpSp>
        <p:nvGrpSpPr>
          <p:cNvPr id="4" name="组合 16">
            <a:extLst>
              <a:ext uri="{FF2B5EF4-FFF2-40B4-BE49-F238E27FC236}">
                <a16:creationId xmlns:a16="http://schemas.microsoft.com/office/drawing/2014/main" id="{D88AB8AD-843A-72D3-E967-4459970B220E}"/>
              </a:ext>
            </a:extLst>
          </p:cNvPr>
          <p:cNvGrpSpPr/>
          <p:nvPr/>
        </p:nvGrpSpPr>
        <p:grpSpPr>
          <a:xfrm flipH="1">
            <a:off x="-23814" y="4005305"/>
            <a:ext cx="3186935" cy="2738014"/>
            <a:chOff x="7717197" y="2146176"/>
            <a:chExt cx="5091383" cy="4478038"/>
          </a:xfrm>
        </p:grpSpPr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395AA4A7-6237-BA86-85DE-E0C07652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7" name="图片 10">
              <a:extLst>
                <a:ext uri="{FF2B5EF4-FFF2-40B4-BE49-F238E27FC236}">
                  <a16:creationId xmlns:a16="http://schemas.microsoft.com/office/drawing/2014/main" id="{3ADE452F-40D3-4B91-1DDF-3D7B1F46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8" name="图片 13">
              <a:extLst>
                <a:ext uri="{FF2B5EF4-FFF2-40B4-BE49-F238E27FC236}">
                  <a16:creationId xmlns:a16="http://schemas.microsoft.com/office/drawing/2014/main" id="{7C04F6B8-8A5E-7333-C8C9-2947A8CE8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9" name="图片 14">
              <a:extLst>
                <a:ext uri="{FF2B5EF4-FFF2-40B4-BE49-F238E27FC236}">
                  <a16:creationId xmlns:a16="http://schemas.microsoft.com/office/drawing/2014/main" id="{712463A9-1595-5163-CB01-A10501B3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0" name="图片 15">
              <a:extLst>
                <a:ext uri="{FF2B5EF4-FFF2-40B4-BE49-F238E27FC236}">
                  <a16:creationId xmlns:a16="http://schemas.microsoft.com/office/drawing/2014/main" id="{BA78DF17-19FF-1106-BEAD-C7165F30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2050" name="Picture 2" descr="Hoạt động trải nghiệm lớp 3 Tuần 13 trang 39, 40, 41 | Giải HĐTN lớp 3 Kết nối tri thức (ảnh 4)">
            <a:extLst>
              <a:ext uri="{FF2B5EF4-FFF2-40B4-BE49-F238E27FC236}">
                <a16:creationId xmlns:a16="http://schemas.microsoft.com/office/drawing/2014/main" id="{757D537E-1F42-4710-A75E-F5A6B73E3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4"/>
          <a:stretch/>
        </p:blipFill>
        <p:spPr bwMode="auto">
          <a:xfrm>
            <a:off x="4495800" y="1066800"/>
            <a:ext cx="54864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ạt động trải nghiệm lớp 3 Tuần 13 trang 39, 40, 41 | Giải HĐTN lớp 3 Kết nối tri thức (ảnh 4)">
            <a:extLst>
              <a:ext uri="{FF2B5EF4-FFF2-40B4-BE49-F238E27FC236}">
                <a16:creationId xmlns:a16="http://schemas.microsoft.com/office/drawing/2014/main" id="{7C716CA5-37CD-5711-48C4-A53FCD34E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2"/>
          <a:stretch/>
        </p:blipFill>
        <p:spPr bwMode="auto">
          <a:xfrm>
            <a:off x="5775479" y="3770819"/>
            <a:ext cx="5479773" cy="24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7" y="696520"/>
            <a:ext cx="3339249" cy="67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635284"/>
            <a:ext cx="3505200" cy="6222716"/>
          </a:xfrm>
          <a:prstGeom prst="rect">
            <a:avLst/>
          </a:prstGeom>
        </p:spPr>
      </p:pic>
      <p:pic>
        <p:nvPicPr>
          <p:cNvPr id="11" name="Nhacnen">
            <a:hlinkClick r:id="" action="ppaction://media"/>
            <a:extLst>
              <a:ext uri="{FF2B5EF4-FFF2-40B4-BE49-F238E27FC236}">
                <a16:creationId xmlns:a16="http://schemas.microsoft.com/office/drawing/2014/main" id="{5105BA81-6CFC-4D74-86EF-98DD964E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932" y="486895"/>
            <a:ext cx="828517" cy="828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50A4-E69C-490F-8A59-BABFFA7D0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161541"/>
            <a:ext cx="81534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1946563" y="2437093"/>
            <a:ext cx="6858001" cy="198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vi-VN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Điều gì đã xảy ra khi bạn nhỏ không sắp xếp đồ đạc gọn gàng ngăn nắp?</a:t>
            </a:r>
            <a:endParaRPr lang="en-US" sz="3600" dirty="0">
              <a:solidFill>
                <a:srgbClr val="FFC00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6785F7-945F-4188-8562-550076C4A763}"/>
              </a:ext>
            </a:extLst>
          </p:cNvPr>
          <p:cNvGrpSpPr/>
          <p:nvPr/>
        </p:nvGrpSpPr>
        <p:grpSpPr>
          <a:xfrm>
            <a:off x="330084" y="147323"/>
            <a:ext cx="11633316" cy="1955307"/>
            <a:chOff x="2368419" y="-1613946"/>
            <a:chExt cx="7346706" cy="13387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904F1DB8-4EB6-4756-9B94-F17BA31994BF}"/>
                </a:ext>
              </a:extLst>
            </p:cNvPr>
            <p:cNvSpPr/>
            <p:nvPr/>
          </p:nvSpPr>
          <p:spPr>
            <a:xfrm>
              <a:off x="2453058" y="-1512534"/>
              <a:ext cx="7262067" cy="1237323"/>
            </a:xfrm>
            <a:prstGeom prst="round2DiagRect">
              <a:avLst>
                <a:gd name="adj1" fmla="val 50000"/>
                <a:gd name="adj2" fmla="val 133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BD0EAFBE-2AE9-489B-9B30-E923BA2D6D06}"/>
                </a:ext>
              </a:extLst>
            </p:cNvPr>
            <p:cNvSpPr/>
            <p:nvPr/>
          </p:nvSpPr>
          <p:spPr>
            <a:xfrm>
              <a:off x="2368419" y="-1613946"/>
              <a:ext cx="7262067" cy="1237323"/>
            </a:xfrm>
            <a:prstGeom prst="round2DiagRect">
              <a:avLst>
                <a:gd name="adj1" fmla="val 50000"/>
                <a:gd name="adj2" fmla="val 13343"/>
              </a:avLst>
            </a:prstGeom>
            <a:noFill/>
            <a:ln w="50800">
              <a:solidFill>
                <a:srgbClr val="FFC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E409B3E-F450-4FFE-8A25-9B7B5F82D1F8}"/>
              </a:ext>
            </a:extLst>
          </p:cNvPr>
          <p:cNvSpPr txBox="1"/>
          <p:nvPr/>
        </p:nvSpPr>
        <p:spPr>
          <a:xfrm>
            <a:off x="420025" y="313793"/>
            <a:ext cx="11351947" cy="15724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Thảo luận đưa ra các phương án sắp xếp đồ đạc đúng chỗ và sử dụng các vận dụng giúp em sống ngăn nắp.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E3816-A3CE-0C58-45FD-F3293BDF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324664"/>
            <a:ext cx="8515360" cy="44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4D51F2-AD9A-74A3-865E-DA540DAFC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05000"/>
            <a:ext cx="8382000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4800"/>
            <a:ext cx="102870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848280"/>
            <a:ext cx="2006599" cy="2009719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40D61F38-981C-4031-819C-E662C91D146E}"/>
              </a:ext>
            </a:extLst>
          </p:cNvPr>
          <p:cNvSpPr/>
          <p:nvPr/>
        </p:nvSpPr>
        <p:spPr>
          <a:xfrm>
            <a:off x="2895600" y="0"/>
            <a:ext cx="6248400" cy="1371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Các phương án sắp xếp đồ đạc đúng chỗ: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6937C-E2AC-4438-B02A-9FA127379CF9}"/>
              </a:ext>
            </a:extLst>
          </p:cNvPr>
          <p:cNvSpPr txBox="1"/>
          <p:nvPr/>
        </p:nvSpPr>
        <p:spPr>
          <a:xfrm>
            <a:off x="876300" y="1399309"/>
            <a:ext cx="9906000" cy="443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Phân loại đồ đạc theo công dụng: quần, áo, tất, phụ kiện, giày,....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Loại bỏ những đồ vật không còn sử dụng.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Quy định  khu vực nhất định cho từng nhóm đồ đạc.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Sử dụng những vận dụng như tủ, kệ, giỏ,... để xếp gọn đồ đạc</a:t>
            </a:r>
          </a:p>
        </p:txBody>
      </p:sp>
    </p:spTree>
    <p:extLst>
      <p:ext uri="{BB962C8B-B14F-4D97-AF65-F5344CB8AC3E}">
        <p14:creationId xmlns:p14="http://schemas.microsoft.com/office/powerpoint/2010/main" val="2361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4800"/>
            <a:ext cx="102870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848280"/>
            <a:ext cx="2006599" cy="2009719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40D61F38-981C-4031-819C-E662C91D146E}"/>
              </a:ext>
            </a:extLst>
          </p:cNvPr>
          <p:cNvSpPr/>
          <p:nvPr/>
        </p:nvSpPr>
        <p:spPr>
          <a:xfrm>
            <a:off x="2895600" y="0"/>
            <a:ext cx="6248400" cy="1371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Các vật dụng giúp em sống ngăn nắp: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6937C-E2AC-4438-B02A-9FA127379CF9}"/>
              </a:ext>
            </a:extLst>
          </p:cNvPr>
          <p:cNvSpPr txBox="1"/>
          <p:nvPr/>
        </p:nvSpPr>
        <p:spPr>
          <a:xfrm>
            <a:off x="1066800" y="1392422"/>
            <a:ext cx="9906000" cy="443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Giá, kệ đựng sách, báo,...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Tủ đựng quần áo, chăn gối,...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Hộp giấy đựng giày, giấy, đồ dùng ít khi sử dụng,...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Giỏ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Túi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Lọ</a:t>
            </a:r>
          </a:p>
        </p:txBody>
      </p:sp>
    </p:spTree>
    <p:extLst>
      <p:ext uri="{BB962C8B-B14F-4D97-AF65-F5344CB8AC3E}">
        <p14:creationId xmlns:p14="http://schemas.microsoft.com/office/powerpoint/2010/main" val="8173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9436"/>
            <a:ext cx="1156853" cy="147805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457200" y="304800"/>
            <a:ext cx="6248400" cy="13716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iCiel Cadena" panose="02000503000000020004" pitchFamily="50" charset="0"/>
              </a:rPr>
              <a:t>Thực hành sắp xếp đồ dùng của cá nhân và của lớp.</a:t>
            </a:r>
            <a:endParaRPr lang="en-US" sz="3600" dirty="0">
              <a:solidFill>
                <a:srgbClr val="0070C0"/>
              </a:solidFill>
              <a:latin typeface="iCiel Cadena" panose="0200050300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70DA7-96B9-C31D-D916-7C470AD28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67" y="2271279"/>
            <a:ext cx="6834188" cy="4091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06AE8-BDED-C9A8-43AE-C0BE367C8AF2}"/>
              </a:ext>
            </a:extLst>
          </p:cNvPr>
          <p:cNvSpPr txBox="1"/>
          <p:nvPr/>
        </p:nvSpPr>
        <p:spPr>
          <a:xfrm>
            <a:off x="7529622" y="2885803"/>
            <a:ext cx="44434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9" y="1828800"/>
            <a:ext cx="2208421" cy="44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447800"/>
            <a:ext cx="2403675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2142013"/>
            <a:ext cx="71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Học sinh thực hành – Chia sẻ cảm nghĩ sau khi sắp xếp lại các đồ dùng của mình tại lớp.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558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25 -0.0462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795</TotalTime>
  <Words>445</Words>
  <Application>Microsoft Office PowerPoint</Application>
  <PresentationFormat>Widescreen</PresentationFormat>
  <Paragraphs>41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Cambria</vt:lpstr>
      <vt:lpstr>Brush Script MT</vt:lpstr>
      <vt:lpstr>UTM Mother</vt:lpstr>
      <vt:lpstr>iCiel Cadena</vt:lpstr>
      <vt:lpstr>Calibri</vt:lpstr>
      <vt:lpstr>UTMAVOBOLD</vt:lpstr>
      <vt:lpstr>Arial</vt:lpstr>
      <vt:lpstr>Coiny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TUF A15</dc:creator>
  <dc:description>9Slide.vn</dc:description>
  <cp:lastModifiedBy>Thảo Nguyễn</cp:lastModifiedBy>
  <cp:revision>172</cp:revision>
  <dcterms:created xsi:type="dcterms:W3CDTF">2021-08-28T06:41:59Z</dcterms:created>
  <dcterms:modified xsi:type="dcterms:W3CDTF">2025-12-18T08:22:57Z</dcterms:modified>
  <cp:category>9Slide.vn</cp:category>
</cp:coreProperties>
</file>