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0" r:id="rId4"/>
    <p:sldMasterId id="2147483682" r:id="rId5"/>
    <p:sldMasterId id="2147483693" r:id="rId6"/>
    <p:sldMasterId id="2147483707" r:id="rId7"/>
    <p:sldMasterId id="2147483719" r:id="rId8"/>
    <p:sldMasterId id="2147483733" r:id="rId9"/>
    <p:sldMasterId id="2147483745" r:id="rId10"/>
    <p:sldMasterId id="2147483752" r:id="rId11"/>
  </p:sldMasterIdLst>
  <p:notesMasterIdLst>
    <p:notesMasterId r:id="rId14"/>
  </p:notesMasterIdLst>
  <p:sldIdLst>
    <p:sldId id="2647" r:id="rId12"/>
    <p:sldId id="358" r:id="rId13"/>
    <p:sldId id="359" r:id="rId15"/>
    <p:sldId id="256" r:id="rId16"/>
    <p:sldId id="257" r:id="rId17"/>
    <p:sldId id="2696" r:id="rId18"/>
    <p:sldId id="365" r:id="rId19"/>
    <p:sldId id="259" r:id="rId20"/>
    <p:sldId id="260" r:id="rId21"/>
    <p:sldId id="263" r:id="rId22"/>
    <p:sldId id="265" r:id="rId23"/>
    <p:sldId id="2673" r:id="rId24"/>
    <p:sldId id="277" r:id="rId25"/>
    <p:sldId id="2628" r:id="rId26"/>
    <p:sldId id="2675" r:id="rId27"/>
    <p:sldId id="2629" r:id="rId28"/>
    <p:sldId id="2631" r:id="rId29"/>
    <p:sldId id="2691" r:id="rId30"/>
    <p:sldId id="2692" r:id="rId31"/>
    <p:sldId id="2693" r:id="rId32"/>
    <p:sldId id="2694" r:id="rId33"/>
    <p:sldId id="2695" r:id="rId34"/>
    <p:sldId id="2632" r:id="rId35"/>
    <p:sldId id="2634" r:id="rId36"/>
    <p:sldId id="2636" r:id="rId37"/>
    <p:sldId id="2633" r:id="rId38"/>
    <p:sldId id="2615" r:id="rId39"/>
    <p:sldId id="273" r:id="rId40"/>
    <p:sldId id="2613" r:id="rId41"/>
    <p:sldId id="363" r:id="rId42"/>
    <p:sldId id="2616" r:id="rId43"/>
    <p:sldId id="2639" r:id="rId44"/>
    <p:sldId id="2637" r:id="rId45"/>
  </p:sldIdLst>
  <p:sldSz cx="9144000" cy="5143500" type="screen16x9"/>
  <p:notesSz cx="6858000" cy="9144000"/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>
        <p:scale>
          <a:sx n="71" d="100"/>
          <a:sy n="71" d="100"/>
        </p:scale>
        <p:origin x="11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tags" Target="tags/tag6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33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4" Type="http://schemas.openxmlformats.org/officeDocument/2006/relationships/image" Target="../media/image19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0" Type="http://schemas.openxmlformats.org/officeDocument/2006/relationships/image" Target="../media/image46.png"/><Relationship Id="rId2" Type="http://schemas.openxmlformats.org/officeDocument/2006/relationships/image" Target="../media/image28.png"/><Relationship Id="rId19" Type="http://schemas.microsoft.com/office/2007/relationships/hdphoto" Target="../media/image45.wdp"/><Relationship Id="rId18" Type="http://schemas.openxmlformats.org/officeDocument/2006/relationships/image" Target="../media/image44.png"/><Relationship Id="rId17" Type="http://schemas.microsoft.com/office/2007/relationships/hdphoto" Target="../media/image43.wdp"/><Relationship Id="rId16" Type="http://schemas.openxmlformats.org/officeDocument/2006/relationships/image" Target="../media/image42.png"/><Relationship Id="rId15" Type="http://schemas.openxmlformats.org/officeDocument/2006/relationships/image" Target="../media/image41.png"/><Relationship Id="rId14" Type="http://schemas.openxmlformats.org/officeDocument/2006/relationships/image" Target="../media/image40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image" Target="../media/image38.png"/><Relationship Id="rId11" Type="http://schemas.openxmlformats.org/officeDocument/2006/relationships/image" Target="../media/image30.png"/><Relationship Id="rId10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  <a:endParaRPr lang="en-US" altLang="zh-CN"/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/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/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/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版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matchingName="内容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10" name="Picture 9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6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6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6" name="Google Shape;66;p6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1" name="Google Shape;71;p6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6" name="Google Shape;76;p6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1" name="Google Shape;81;p6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13" Type="http://schemas.microsoft.com/office/2007/relationships/hdphoto" Target="../media/image3.wdp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4" Type="http://schemas.openxmlformats.org/officeDocument/2006/relationships/image" Target="../media/image6.png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7.xml"/><Relationship Id="rId15" Type="http://schemas.microsoft.com/office/2007/relationships/hdphoto" Target="../media/image3.wdp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4" Type="http://schemas.openxmlformats.org/officeDocument/2006/relationships/theme" Target="../theme/theme8.xml"/><Relationship Id="rId13" Type="http://schemas.openxmlformats.org/officeDocument/2006/relationships/image" Target="../media/image10.png"/><Relationship Id="rId12" Type="http://schemas.openxmlformats.org/officeDocument/2006/relationships/hyperlink" Target="https://www.facebook.com/nkpowerskills" TargetMode="Externa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7" Type="http://schemas.openxmlformats.org/officeDocument/2006/relationships/theme" Target="../theme/theme9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 trans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  <a:endParaRPr lang="zh-CN" altLang="en-US" sz="1015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  <a:endParaRPr lang="zh-CN" altLang="en-US" sz="1015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  <a:endParaRPr lang="zh-CN" altLang="en-US" sz="1015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  <a:endParaRPr lang="zh-CN" altLang="en-US" sz="1015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  <a:endParaRPr lang="zh-CN" altLang="en-US" sz="1015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 trans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</a:fld>
            <a:endParaRPr lang="en-US"/>
          </a:p>
        </p:txBody>
      </p:sp>
      <p:pic>
        <p:nvPicPr>
          <p:cNvPr id="7" name="Picture 6">
            <a:hlinkClick r:id="rId12"/>
          </p:cNvPr>
          <p:cNvPicPr>
            <a:picLocks noChangeAspect="1"/>
          </p:cNvPicPr>
          <p:nvPr userDrawn="1"/>
        </p:nvPicPr>
        <p:blipFill rotWithShape="1">
          <a:blip r:embed="rId13"/>
          <a:srcRect t="78629" r="49500"/>
          <a:stretch>
            <a:fillRect/>
          </a:stretch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90.emf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.xml"/><Relationship Id="rId1" Type="http://schemas.openxmlformats.org/officeDocument/2006/relationships/image" Target="../media/image9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6.xml"/><Relationship Id="rId4" Type="http://schemas.openxmlformats.org/officeDocument/2006/relationships/image" Target="../media/image90.emf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109.png"/><Relationship Id="rId2" Type="http://schemas.microsoft.com/office/2007/relationships/media" Target="file:///C:\Users\THU%20AN\Downloads\c&#225;ch%20v&#7869;%20m&#232;o.mp4" TargetMode="External"/><Relationship Id="rId1" Type="http://schemas.openxmlformats.org/officeDocument/2006/relationships/video" Target="file:///C:\Users\THU%20AN\Downloads\c&#225;ch%20v&#7869;%20m&#232;o.mp4" TargetMode="Externa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10.jpeg"/><Relationship Id="rId4" Type="http://schemas.openxmlformats.org/officeDocument/2006/relationships/image" Target="../media/image90.emf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12.jpeg"/><Relationship Id="rId4" Type="http://schemas.openxmlformats.org/officeDocument/2006/relationships/image" Target="../media/image90.emf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13.jpeg"/><Relationship Id="rId4" Type="http://schemas.openxmlformats.org/officeDocument/2006/relationships/image" Target="../media/image90.emf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14.jpeg"/><Relationship Id="rId4" Type="http://schemas.openxmlformats.org/officeDocument/2006/relationships/image" Target="../media/image90.emf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9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3" Type="http://schemas.openxmlformats.org/officeDocument/2006/relationships/image" Target="../media/image121.jpeg"/><Relationship Id="rId2" Type="http://schemas.openxmlformats.org/officeDocument/2006/relationships/image" Target="../media/image90.emf"/><Relationship Id="rId1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99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3" Type="http://schemas.openxmlformats.org/officeDocument/2006/relationships/image" Target="../media/image90.emf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6.xml"/><Relationship Id="rId4" Type="http://schemas.openxmlformats.org/officeDocument/2006/relationships/tags" Target="../tags/tag5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0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45.xml"/><Relationship Id="rId7" Type="http://schemas.openxmlformats.org/officeDocument/2006/relationships/image" Target="../media/image90.emf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53.png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42.xml"/><Relationship Id="rId2" Type="http://schemas.openxmlformats.org/officeDocument/2006/relationships/image" Target="../media/image51.png"/><Relationship Id="rId19" Type="http://schemas.openxmlformats.org/officeDocument/2006/relationships/image" Target="../media/image68.png"/><Relationship Id="rId18" Type="http://schemas.openxmlformats.org/officeDocument/2006/relationships/image" Target="../media/image67.png"/><Relationship Id="rId17" Type="http://schemas.openxmlformats.org/officeDocument/2006/relationships/image" Target="../media/image66.png"/><Relationship Id="rId16" Type="http://schemas.openxmlformats.org/officeDocument/2006/relationships/image" Target="../media/image65.png"/><Relationship Id="rId15" Type="http://schemas.openxmlformats.org/officeDocument/2006/relationships/image" Target="../media/image64.png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61.png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image" Target="../media/image50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5.xml"/><Relationship Id="rId4" Type="http://schemas.openxmlformats.org/officeDocument/2006/relationships/image" Target="../media/image90.emf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4.xml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5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slide" Target="slide8.xml"/><Relationship Id="rId6" Type="http://schemas.openxmlformats.org/officeDocument/2006/relationships/image" Target="../media/image76.png"/><Relationship Id="rId5" Type="http://schemas.openxmlformats.org/officeDocument/2006/relationships/slide" Target="slide5.xml"/><Relationship Id="rId4" Type="http://schemas.openxmlformats.org/officeDocument/2006/relationships/image" Target="../media/image75.png"/><Relationship Id="rId3" Type="http://schemas.openxmlformats.org/officeDocument/2006/relationships/slide" Target="slide7.xml"/><Relationship Id="rId2" Type="http://schemas.openxmlformats.org/officeDocument/2006/relationships/image" Target="../media/image74.GIF"/><Relationship Id="rId16" Type="http://schemas.openxmlformats.org/officeDocument/2006/relationships/slideLayout" Target="../slideLayouts/slideLayout85.xml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slide" Target="slide10.xml"/><Relationship Id="rId12" Type="http://schemas.openxmlformats.org/officeDocument/2006/relationships/image" Target="../media/image80.png"/><Relationship Id="rId11" Type="http://schemas.openxmlformats.org/officeDocument/2006/relationships/image" Target="../media/image79.png"/><Relationship Id="rId10" Type="http://schemas.openxmlformats.org/officeDocument/2006/relationships/slide" Target="slide9.xml"/><Relationship Id="rId1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5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slide" Target="slide5.xml"/><Relationship Id="rId1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5.xml"/><Relationship Id="rId5" Type="http://schemas.openxmlformats.org/officeDocument/2006/relationships/audio" Target="../media/audio3.wav"/><Relationship Id="rId4" Type="http://schemas.openxmlformats.org/officeDocument/2006/relationships/image" Target="../media/image84.png"/><Relationship Id="rId3" Type="http://schemas.openxmlformats.org/officeDocument/2006/relationships/slide" Target="slide5.xml"/><Relationship Id="rId2" Type="http://schemas.openxmlformats.org/officeDocument/2006/relationships/image" Target="../media/image83.png"/><Relationship Id="rId1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5.xml"/><Relationship Id="rId5" Type="http://schemas.openxmlformats.org/officeDocument/2006/relationships/audio" Target="../media/audio3.wav"/><Relationship Id="rId4" Type="http://schemas.openxmlformats.org/officeDocument/2006/relationships/image" Target="../media/image86.png"/><Relationship Id="rId3" Type="http://schemas.openxmlformats.org/officeDocument/2006/relationships/slide" Target="slide5.xml"/><Relationship Id="rId2" Type="http://schemas.openxmlformats.org/officeDocument/2006/relationships/image" Target="../media/image85.png"/><Relationship Id="rId1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489835" y="291465"/>
            <a:ext cx="4163695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 GIÁO DỤC ĐÀO  TẠO QUẬN LONG BIÊN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11300" y="3424555"/>
            <a:ext cx="59391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 Mĩ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hôm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nay!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-1299831" y="-645928"/>
            <a:ext cx="12035393" cy="643535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84073" y="1361364"/>
            <a:ext cx="3181884" cy="34568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>
            <a:fillRect/>
          </a:stretch>
        </p:blipFill>
        <p:spPr>
          <a:xfrm rot="20040471">
            <a:off x="1029568" y="365441"/>
            <a:ext cx="462554" cy="453484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76831" y="1694779"/>
            <a:ext cx="676666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600" b="1" spc="-300" dirty="0">
                <a:solidFill>
                  <a:srgbClr val="7030A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1: </a:t>
            </a:r>
            <a:endParaRPr lang="en-US" altLang="zh-CN" sz="3600" b="1" spc="-300" dirty="0">
              <a:solidFill>
                <a:srgbClr val="7030A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  <a:p>
            <a:pPr algn="ctr" defTabSz="914400">
              <a:defRPr/>
            </a:pPr>
            <a:r>
              <a:rPr lang="en-US" altLang="zh-CN" sz="3600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CON MÈO TINH NGHỊCH</a:t>
            </a:r>
            <a:endParaRPr lang="en-US" altLang="zh-CN" sz="3600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  <a:p>
            <a:pPr algn="ctr" defTabSz="914400">
              <a:defRPr/>
            </a:pPr>
            <a:r>
              <a:rPr lang="en-US" altLang="zh-CN" sz="3600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2)</a:t>
            </a:r>
            <a:endParaRPr lang="zh-CN" altLang="en-US" sz="3600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35" y="2495698"/>
            <a:ext cx="2424852" cy="257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8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701085" y="1240155"/>
            <a:ext cx="35629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i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i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i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i="1" u="sng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3272790" y="1891665"/>
            <a:ext cx="2912110" cy="27686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buChar char="-"/>
            </a:pPr>
            <a:r>
              <a:rPr lang="vi-VN" altLang="x-none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vẽ</a:t>
            </a:r>
            <a:endParaRPr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har char="-"/>
            </a:pPr>
            <a:r>
              <a:rPr lang="vi-VN" altLang="x-none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vi-VN" altLang="x-none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har char="-"/>
            </a:pPr>
            <a:r>
              <a:rPr lang="vi-VN" altLang="x-none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har char="-"/>
            </a:pPr>
            <a:r>
              <a:rPr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altLang="x-none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</a:t>
            </a:r>
            <a:endParaRPr lang="vi-VN" altLang="x-none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None/>
            </a:pPr>
            <a:endParaRPr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None/>
            </a:pPr>
            <a:endParaRPr sz="35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advTm="18815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394335"/>
            <a:ext cx="3679190" cy="782320"/>
          </a:xfrm>
        </p:spPr>
        <p:txBody>
          <a:bodyPr/>
          <a:p>
            <a:r>
              <a:rPr lang="en-US" b="1"/>
              <a:t>YÊU CẦU CẦN ĐẠT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35" y="1247775"/>
            <a:ext cx="4752340" cy="2373630"/>
          </a:xfrm>
        </p:spPr>
        <p:txBody>
          <a:bodyPr>
            <a:normAutofit lnSpcReduction="10000"/>
          </a:bodyPr>
          <a:p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Nhận ra và nêu được đặc điểm hình dáng của con mèo</a:t>
            </a:r>
            <a:endParaRPr 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Vẽ được con mèo theo ý thích</a:t>
            </a:r>
            <a:endParaRPr 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Nêu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được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cảm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nhận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về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sản phẩm của mình, của bạn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. Có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ý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thức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chăm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sóc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,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bảo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vệ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vật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nuôi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trong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gia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đình</a:t>
            </a:r>
            <a:endParaRPr lang="en-US" dirty="0" err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8"/>
          <a:stretch>
            <a:fillRect/>
          </a:stretch>
        </p:blipFill>
        <p:spPr>
          <a:xfrm>
            <a:off x="1258729" y="908685"/>
            <a:ext cx="6819900" cy="409146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0524" y="0"/>
            <a:ext cx="2798445" cy="1853565"/>
            <a:chOff x="3742134" y="66675"/>
            <a:chExt cx="4707731" cy="3362325"/>
          </a:xfrm>
        </p:grpSpPr>
        <p:pic>
          <p:nvPicPr>
            <p:cNvPr id="6" name="图片 5" descr="图片包含 物体&#10;&#10;已生成高可信度的说明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36" y="66675"/>
              <a:ext cx="4707729" cy="336232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 b="22638"/>
            <a:stretch>
              <a:fillRect/>
            </a:stretch>
          </p:blipFill>
          <p:spPr>
            <a:xfrm>
              <a:off x="3742134" y="700439"/>
              <a:ext cx="1780647" cy="22453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262029" y="2488883"/>
            <a:ext cx="4812506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1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KHÁM PHÁ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199198"/>
            <a:ext cx="4369118" cy="1525905"/>
          </a:xfrm>
          <a:prstGeom prst="rect">
            <a:avLst/>
          </a:prstGeom>
        </p:spPr>
      </p:pic>
    </p:spTree>
  </p:cSld>
  <p:clrMapOvr>
    <a:masterClrMapping/>
  </p:clrMapOvr>
  <p:transition spd="med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4005" y="4149090"/>
            <a:ext cx="8593455" cy="546100"/>
          </a:xfrm>
        </p:spPr>
        <p:txBody>
          <a:bodyPr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Nêu đặc điểm về hình dáng, màu sắc của những chú mèo?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9860" y="197485"/>
            <a:ext cx="2765425" cy="185737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7425" y="197485"/>
            <a:ext cx="2951480" cy="1856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" y="2209165"/>
            <a:ext cx="2765425" cy="18370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430" y="197485"/>
            <a:ext cx="2789555" cy="1856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605" y="2209165"/>
            <a:ext cx="2786380" cy="1858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 l="9389" b="15208"/>
          <a:stretch>
            <a:fillRect/>
          </a:stretch>
        </p:blipFill>
        <p:spPr>
          <a:xfrm>
            <a:off x="6067425" y="2225675"/>
            <a:ext cx="2917825" cy="182054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/>
        </p:nvSpPr>
        <p:spPr>
          <a:xfrm>
            <a:off x="294005" y="4618990"/>
            <a:ext cx="7406640" cy="79121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Con mèo thường hay có những hoạt động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3"/>
      <p:bldP spid="13" grpId="5"/>
      <p:bldP spid="13" grpId="6"/>
      <p:bldP spid="13" grpId="7"/>
      <p:bldP spid="13" grpId="9"/>
      <p:bldP spid="2" grpId="1"/>
      <p:bldP spid="2" grpId="3"/>
      <p:bldP spid="2" grpId="5"/>
      <p:bldP spid="2" grpId="6"/>
      <p:bldP spid="2" grpId="7"/>
      <p:bldP spid="2" grpId="9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317" y="-690875"/>
            <a:ext cx="3621348" cy="259142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58324" y="638830"/>
            <a:ext cx="25156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GHI NHỚ</a:t>
            </a:r>
            <a:endParaRPr lang="en-US" altLang="zh-CN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 b="16301"/>
          <a:stretch>
            <a:fillRect/>
          </a:stretch>
        </p:blipFill>
        <p:spPr>
          <a:xfrm>
            <a:off x="2286000" y="4099626"/>
            <a:ext cx="6858000" cy="10403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321652" y="1179045"/>
            <a:ext cx="1977300" cy="35139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858795" y="150382"/>
            <a:ext cx="792678" cy="720090"/>
          </a:xfrm>
          <a:prstGeom prst="rect">
            <a:avLst/>
          </a:prstGeom>
        </p:spPr>
      </p:pic>
      <p:sp>
        <p:nvSpPr>
          <p:cNvPr id="22" name="文本框 18"/>
          <p:cNvSpPr txBox="1">
            <a:spLocks noChangeArrowheads="1"/>
          </p:cNvSpPr>
          <p:nvPr/>
        </p:nvSpPr>
        <p:spPr bwMode="auto">
          <a:xfrm>
            <a:off x="3653898" y="2005139"/>
            <a:ext cx="2925821" cy="22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9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/>
          <p:cNvSpPr txBox="1">
            <a:spLocks noChangeArrowheads="1"/>
          </p:cNvSpPr>
          <p:nvPr/>
        </p:nvSpPr>
        <p:spPr bwMode="auto">
          <a:xfrm>
            <a:off x="3298825" y="1900555"/>
            <a:ext cx="5692775" cy="235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1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- Mèo là loài vật đáng yêu, thân thiết với con người. </a:t>
            </a:r>
            <a:endParaRPr lang="en-US" altLang="zh-CN" sz="21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1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- Mèo có nhiều màu sắc khác nhau: Vàng, trắng, đen, nâu, xám... Có các bộ phận chính là đầu, thân, chân, đuôi.</a:t>
            </a:r>
            <a:endParaRPr lang="en-US" altLang="zh-CN" sz="21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1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- Mèo có nhiều dáng hoạt động khác nhau: nằm, ngồi, chạy, đi, đứng, leo trèo, bắt chuột...</a:t>
            </a:r>
            <a:endParaRPr lang="en-US" altLang="zh-CN" sz="21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1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- Cần nắm được đặc điểm của chú mèo để vẽ.</a:t>
            </a:r>
            <a:endParaRPr lang="en-US" altLang="zh-CN" sz="21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87877" y="579576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4613077" y="886264"/>
            <a:ext cx="4530923" cy="4257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3855" y="-307214"/>
            <a:ext cx="2310619" cy="3431452"/>
          </a:xfrm>
          <a:prstGeom prst="rect">
            <a:avLst/>
          </a:prstGeom>
        </p:spPr>
      </p:pic>
      <p:sp>
        <p:nvSpPr>
          <p:cNvPr id="8" name="矩形 1"/>
          <p:cNvSpPr/>
          <p:nvPr/>
        </p:nvSpPr>
        <p:spPr>
          <a:xfrm>
            <a:off x="1392190" y="1565174"/>
            <a:ext cx="4812506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kĩ năng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9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90" y="2720340"/>
            <a:ext cx="2260796" cy="239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8" name="cách vẽ mèo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800" y="-635"/>
            <a:ext cx="9092565" cy="514477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z2971342408323_e451f8a4d8caccd632adc3da99c4c89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10945" y="804545"/>
            <a:ext cx="2695575" cy="16821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9606"/>
            <a:ext cx="9144000" cy="3638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3870" y="139093"/>
            <a:ext cx="837818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d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15"/>
          <p:cNvSpPr/>
          <p:nvPr/>
        </p:nvSpPr>
        <p:spPr>
          <a:xfrm>
            <a:off x="5910069" y="2486648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16"/>
          <p:cNvSpPr/>
          <p:nvPr/>
        </p:nvSpPr>
        <p:spPr>
          <a:xfrm>
            <a:off x="1866266" y="2473952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ounded Rectangle 17"/>
          <p:cNvSpPr/>
          <p:nvPr/>
        </p:nvSpPr>
        <p:spPr>
          <a:xfrm>
            <a:off x="1922984" y="4698961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15"/>
          <p:cNvSpPr/>
          <p:nvPr/>
        </p:nvSpPr>
        <p:spPr>
          <a:xfrm>
            <a:off x="5875779" y="4692003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</a:t>
            </a:r>
            <a:r>
              <a:rPr kumimoji="0" lang="en-US" alt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altLang="vi-V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z2971349349641_edf5fc19773728f40d9e23c44e0cba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45" y="3003550"/>
            <a:ext cx="2695575" cy="1687830"/>
          </a:xfrm>
          <a:prstGeom prst="rect">
            <a:avLst/>
          </a:prstGeom>
        </p:spPr>
      </p:pic>
      <p:pic>
        <p:nvPicPr>
          <p:cNvPr id="7" name="Picture 6" descr="z2971354806470_a944a7a05b2749b91428fa81e78e99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00" y="770890"/>
            <a:ext cx="2533015" cy="1707515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1859281" y="2466332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7"/>
          <p:cNvSpPr/>
          <p:nvPr/>
        </p:nvSpPr>
        <p:spPr>
          <a:xfrm>
            <a:off x="1915999" y="4691341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z2971356694765_4c51140513b97721b20f6360afc979b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100" y="2952750"/>
            <a:ext cx="2464435" cy="1739265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7153570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833" y="3885500"/>
            <a:ext cx="60916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các bộ phận chính của con mèo trước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86" y="-326232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" y="-326110"/>
            <a:ext cx="1431984" cy="1519399"/>
          </a:xfrm>
          <a:prstGeom prst="rect">
            <a:avLst/>
          </a:prstGeom>
        </p:spPr>
      </p:pic>
      <p:pic>
        <p:nvPicPr>
          <p:cNvPr id="3" name="Content Placeholder 1" descr="z2971342408323_e451f8a4d8caccd632adc3da99c4c895"/>
          <p:cNvPicPr>
            <a:picLocks noChangeAspect="1"/>
          </p:cNvPicPr>
          <p:nvPr>
            <p:ph idx="1"/>
          </p:nvPr>
        </p:nvPicPr>
        <p:blipFill>
          <a:blip r:embed="rId5">
            <a:lum contrast="12000"/>
          </a:blip>
          <a:stretch>
            <a:fillRect/>
          </a:stretch>
        </p:blipFill>
        <p:spPr>
          <a:xfrm>
            <a:off x="2146300" y="391795"/>
            <a:ext cx="5230495" cy="326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 advTm="4000">
        <p15:prstTrans prst="airplan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679128" y="3092566"/>
            <a:ext cx="3293558" cy="205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967506" y="711679"/>
            <a:ext cx="3140870" cy="44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2023654" y="993547"/>
            <a:ext cx="5414600" cy="209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Chủ</a:t>
            </a:r>
            <a:r>
              <a:rPr lang="en-US" sz="6600" kern="0" dirty="0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 3</a:t>
            </a:r>
            <a:endParaRPr lang="en-US" sz="6600" kern="0" dirty="0">
              <a:solidFill>
                <a:srgbClr val="FF4D6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>
              <a:buClr>
                <a:srgbClr val="000000"/>
              </a:buClr>
            </a:pPr>
            <a:r>
              <a:rPr lang="en-US" sz="6600" kern="0" dirty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Gia </a:t>
            </a: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đình</a:t>
            </a:r>
            <a:r>
              <a:rPr lang="en-US" sz="6600" kern="0" dirty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nhỏ</a:t>
            </a:r>
            <a:endParaRPr sz="6600" kern="0" dirty="0">
              <a:solidFill>
                <a:srgbClr val="FF4D67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33477" y="259261"/>
            <a:ext cx="1680634" cy="123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7153570" y="3193576"/>
            <a:ext cx="2047512" cy="19499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833" y="3885500"/>
            <a:ext cx="609165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các chi tiết như tai, mắt, mũi, miệng,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chân, đuôi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86" y="-326232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" y="-326110"/>
            <a:ext cx="1431984" cy="1519399"/>
          </a:xfrm>
          <a:prstGeom prst="rect">
            <a:avLst/>
          </a:prstGeom>
        </p:spPr>
      </p:pic>
      <p:pic>
        <p:nvPicPr>
          <p:cNvPr id="7" name="Content Placeholder 6" descr="z2971349349641_edf5fc19773728f40d9e23c44e0cba61"/>
          <p:cNvPicPr>
            <a:picLocks noChangeAspect="1"/>
          </p:cNvPicPr>
          <p:nvPr>
            <p:ph idx="1"/>
          </p:nvPr>
        </p:nvPicPr>
        <p:blipFill>
          <a:blip r:embed="rId5">
            <a:lum bright="6000"/>
          </a:blip>
          <a:stretch>
            <a:fillRect/>
          </a:stretch>
        </p:blipFill>
        <p:spPr>
          <a:xfrm>
            <a:off x="2116455" y="441325"/>
            <a:ext cx="5212715" cy="326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7153570" y="3193576"/>
            <a:ext cx="2047512" cy="19499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1400" y="3885565"/>
            <a:ext cx="4841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 họa tiết cho chú mèo và vẽ cảnh xung quanh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86" y="-326232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" y="-326110"/>
            <a:ext cx="1431984" cy="1519399"/>
          </a:xfrm>
          <a:prstGeom prst="rect">
            <a:avLst/>
          </a:prstGeom>
        </p:spPr>
      </p:pic>
      <p:pic>
        <p:nvPicPr>
          <p:cNvPr id="4" name="Content Placeholder 3" descr="z2971354806470_a944a7a05b2749b91428fa81e78e9997"/>
          <p:cNvPicPr>
            <a:picLocks noChangeAspect="1"/>
          </p:cNvPicPr>
          <p:nvPr>
            <p:ph idx="1"/>
          </p:nvPr>
        </p:nvPicPr>
        <p:blipFill>
          <a:blip r:embed="rId5">
            <a:lum contrast="6000"/>
          </a:blip>
          <a:stretch>
            <a:fillRect/>
          </a:stretch>
        </p:blipFill>
        <p:spPr>
          <a:xfrm>
            <a:off x="2311400" y="448945"/>
            <a:ext cx="4841875" cy="326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7153570" y="3193576"/>
            <a:ext cx="2047512" cy="19499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1400" y="3885565"/>
            <a:ext cx="484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màu theo ý thích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86" y="-326232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" y="-326110"/>
            <a:ext cx="1431984" cy="1519399"/>
          </a:xfrm>
          <a:prstGeom prst="rect">
            <a:avLst/>
          </a:prstGeom>
        </p:spPr>
      </p:pic>
      <p:pic>
        <p:nvPicPr>
          <p:cNvPr id="6" name="Content Placeholder 5" descr="z2971356694765_4c51140513b97721b20f6360afc979bb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28570" y="425450"/>
            <a:ext cx="4624070" cy="326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820" y="196850"/>
            <a:ext cx="5840730" cy="728980"/>
          </a:xfrm>
        </p:spPr>
        <p:txBody>
          <a:bodyPr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Gợi ý các bước vẽ con mèo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2e2a6e9a2c1838d41de99a30fd4c3ce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4135" y="1021715"/>
            <a:ext cx="2696845" cy="3764280"/>
          </a:xfrm>
          <a:prstGeom prst="rect">
            <a:avLst/>
          </a:prstGeom>
        </p:spPr>
      </p:pic>
      <p:pic>
        <p:nvPicPr>
          <p:cNvPr id="8" name="Content Placeholder 7" descr="2e16a0ce7450e426704770baf31d33d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1021715"/>
            <a:ext cx="2729865" cy="3800475"/>
          </a:xfrm>
          <a:prstGeom prst="rect">
            <a:avLst/>
          </a:prstGeom>
        </p:spPr>
      </p:pic>
      <p:pic>
        <p:nvPicPr>
          <p:cNvPr id="10" name="Picture 9" descr="f4ede4e8bf8d7003df7da16145b00d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880" y="1021715"/>
            <a:ext cx="3305175" cy="376428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987254" y="196974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305" y="314835"/>
            <a:ext cx="551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vẽ tham khảo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333" y="-404564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  <p:pic>
        <p:nvPicPr>
          <p:cNvPr id="14" name="Picture 13" descr="01e2c79e448c8e259a3410344f36b72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042035"/>
            <a:ext cx="2413000" cy="3338195"/>
          </a:xfrm>
          <a:prstGeom prst="rect">
            <a:avLst/>
          </a:prstGeom>
        </p:spPr>
      </p:pic>
      <p:pic>
        <p:nvPicPr>
          <p:cNvPr id="15" name="Picture 14" descr="57b8e6bacff05832f76f1818aa2c4682"/>
          <p:cNvPicPr>
            <a:picLocks noChangeAspect="1"/>
          </p:cNvPicPr>
          <p:nvPr/>
        </p:nvPicPr>
        <p:blipFill>
          <a:blip r:embed="rId4"/>
          <a:srcRect l="8482" t="9543" r="10725" b="18272"/>
          <a:stretch>
            <a:fillRect/>
          </a:stretch>
        </p:blipFill>
        <p:spPr>
          <a:xfrm>
            <a:off x="83820" y="1014095"/>
            <a:ext cx="2837815" cy="3338195"/>
          </a:xfrm>
          <a:prstGeom prst="rect">
            <a:avLst/>
          </a:prstGeom>
        </p:spPr>
      </p:pic>
      <p:pic>
        <p:nvPicPr>
          <p:cNvPr id="21" name="Content Placeholder 20" descr="e525decf98a7df841ae71f75a34fa1bb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88000" y="985520"/>
            <a:ext cx="3394710" cy="339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78105" y="3690620"/>
            <a:ext cx="1499870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87254" y="196974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0390" y="93855"/>
            <a:ext cx="551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vẽ tham khảo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333" y="-333444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  <p:pic>
        <p:nvPicPr>
          <p:cNvPr id="3" name="Content Placeholder 2" descr="673de285bf34993ea6a2548415646438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9065" y="805815"/>
            <a:ext cx="2832735" cy="3651250"/>
          </a:xfrm>
          <a:prstGeom prst="rect">
            <a:avLst/>
          </a:prstGeom>
        </p:spPr>
      </p:pic>
      <p:pic>
        <p:nvPicPr>
          <p:cNvPr id="7" name="Content Placeholder 6" descr="713cd61d6c419666562942ddd22bd2eb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119755" y="801370"/>
            <a:ext cx="2839085" cy="3655695"/>
          </a:xfrm>
          <a:prstGeom prst="rect">
            <a:avLst/>
          </a:prstGeom>
        </p:spPr>
      </p:pic>
      <p:pic>
        <p:nvPicPr>
          <p:cNvPr id="13" name="Picture 12" descr="26b5b3526fae8a9eb5b3c1031f980d6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650" y="805815"/>
            <a:ext cx="2833370" cy="36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6" y="79879"/>
            <a:ext cx="6698934" cy="3305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791" y="1928891"/>
            <a:ext cx="5859011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en-US" alt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 thể vẽ những chú mèo với hình dáng, màu sắc, họa tiết khác nhau.</a:t>
            </a:r>
            <a:endParaRPr lang="en-US" altLang="vi-VN" sz="2400" i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 advTm="3305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0" y="2280285"/>
            <a:ext cx="5876290" cy="15062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lang="en-US" sz="3555"/>
              <a:t>Em hãy vẽ một bức tranh về chú mèo theo ý thích</a:t>
            </a:r>
            <a:endParaRPr lang="en-US" sz="3555"/>
          </a:p>
        </p:txBody>
      </p:sp>
      <p:sp>
        <p:nvSpPr>
          <p:cNvPr id="7" name="文本框 6"/>
          <p:cNvSpPr txBox="1"/>
          <p:nvPr/>
        </p:nvSpPr>
        <p:spPr>
          <a:xfrm>
            <a:off x="1651000" y="480695"/>
            <a:ext cx="566674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HOẠT ĐỘNG 3: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 - Sáng tạo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3760" y="1517946"/>
            <a:ext cx="3113295" cy="3113295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46997" y="4651063"/>
              <a:ext cx="2690445" cy="86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b="1" spc="375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grpSp>
        <p:nvGrpSpPr>
          <p:cNvPr id="6" name="组合 5"/>
          <p:cNvGrpSpPr/>
          <p:nvPr/>
        </p:nvGrpSpPr>
        <p:grpSpPr>
          <a:xfrm>
            <a:off x="2799080" y="465455"/>
            <a:ext cx="5610225" cy="3328035"/>
            <a:chOff x="1001661" y="2898445"/>
            <a:chExt cx="5231989" cy="1833402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1833402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2253" y="3003741"/>
              <a:ext cx="5231397" cy="91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 ĐỘNG 4: </a:t>
              </a:r>
              <a:endPara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PHÂN TÍCH- ĐÁNH GIÁ</a:t>
              </a:r>
              <a:endPara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084343" y="1114164"/>
            <a:ext cx="661517" cy="6684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8470236" y="1012224"/>
            <a:ext cx="631960" cy="6439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37" y="2520494"/>
            <a:ext cx="741963" cy="6924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4380259"/>
            <a:ext cx="9144000" cy="7632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" y="38087"/>
            <a:ext cx="1225322" cy="17332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7004">
            <a:off x="3910461" y="2927578"/>
            <a:ext cx="661805" cy="617684"/>
          </a:xfrm>
          <a:prstGeom prst="rect">
            <a:avLst/>
          </a:prstGeom>
        </p:spPr>
      </p:pic>
      <p:pic>
        <p:nvPicPr>
          <p:cNvPr id="2" name="图片 13"/>
          <p:cNvPicPr>
            <a:picLocks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4784725" y="2049145"/>
            <a:ext cx="1639570" cy="1744345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25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30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25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30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8670" y="1677855"/>
            <a:ext cx="7303770" cy="178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vẽ tranh chú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Chú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vẽ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 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Em sẽ chăm sóc và bảo vệ những chú mèo như thế nào?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4811" y="776929"/>
            <a:ext cx="1795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hia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en-US" altLang="zh-CN" sz="7500" cap="all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87877" y="579576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4613077" y="886264"/>
            <a:ext cx="4530923" cy="4257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3855" y="-307214"/>
            <a:ext cx="2310619" cy="3431452"/>
          </a:xfrm>
          <a:prstGeom prst="rect">
            <a:avLst/>
          </a:prstGeom>
        </p:spPr>
      </p:pic>
      <p:sp>
        <p:nvSpPr>
          <p:cNvPr id="8" name="矩形 1"/>
          <p:cNvSpPr/>
          <p:nvPr/>
        </p:nvSpPr>
        <p:spPr>
          <a:xfrm>
            <a:off x="1209675" y="1901825"/>
            <a:ext cx="5695315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VẬN DỤNG - PHÁT TRIỂN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9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90" y="2720340"/>
            <a:ext cx="2260796" cy="239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710" y="191200"/>
            <a:ext cx="786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74" y="849077"/>
            <a:ext cx="2706387" cy="1892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583565"/>
            <a:ext cx="2470785" cy="1834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45" y="2752725"/>
            <a:ext cx="3191510" cy="21234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20" y="2537047"/>
            <a:ext cx="2427180" cy="2286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37;p24"/>
          <p:cNvGrpSpPr/>
          <p:nvPr/>
        </p:nvGrpSpPr>
        <p:grpSpPr>
          <a:xfrm>
            <a:off x="2" y="-103909"/>
            <a:ext cx="9158173" cy="5276965"/>
            <a:chOff x="2" y="1703287"/>
            <a:chExt cx="9158173" cy="3469769"/>
          </a:xfrm>
        </p:grpSpPr>
        <p:sp>
          <p:nvSpPr>
            <p:cNvPr id="4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2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50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45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6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6" name="Rounded Rectangle 255"/>
          <p:cNvSpPr/>
          <p:nvPr/>
        </p:nvSpPr>
        <p:spPr>
          <a:xfrm>
            <a:off x="1911836" y="419575"/>
            <a:ext cx="1688876" cy="6983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+mj-lt"/>
              </a:rPr>
              <a:t>Dặn dò</a:t>
            </a:r>
            <a:endParaRPr lang="en-US" sz="2800" dirty="0">
              <a:latin typeface="+mj-lt"/>
            </a:endParaRPr>
          </a:p>
        </p:txBody>
      </p:sp>
      <p:sp>
        <p:nvSpPr>
          <p:cNvPr id="257" name="Cloud Callout 256"/>
          <p:cNvSpPr/>
          <p:nvPr/>
        </p:nvSpPr>
        <p:spPr>
          <a:xfrm>
            <a:off x="1542415" y="1320165"/>
            <a:ext cx="6419215" cy="2152015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defTabSz="816610">
              <a:spcBef>
                <a:spcPct val="50000"/>
              </a:spcBef>
              <a:buFont typeface="+mj-lt"/>
              <a:buNone/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Chuẩn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 sau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endParaRPr lang="en-US" altLang="zh-CN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6610">
              <a:spcBef>
                <a:spcPct val="50000"/>
              </a:spcBef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2: CHIẾC BÁNH SINH NHẬT</a:t>
            </a:r>
            <a:endParaRPr lang="en-US" altLang="zh-C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6610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lưu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039620" y="2148205"/>
            <a:ext cx="48361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 các con!</a:t>
            </a:r>
            <a:endPara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8473" r="25393"/>
          <a:stretch>
            <a:fillRect/>
          </a:stretch>
        </p:blipFill>
        <p:spPr>
          <a:xfrm>
            <a:off x="4242041" y="0"/>
            <a:ext cx="4901960" cy="2220658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2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1" y="112498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  <a:endParaRPr lang="en-US" sz="360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pic>
        <p:nvPicPr>
          <p:cNvPr id="1030" name="Picture 6" descr="100+ hình ảnh doremon yasuo - hinhanhsieudep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59" y="18512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t="1" b="222"/>
          <a:stretch>
            <a:fillRect/>
          </a:stretch>
        </p:blipFill>
        <p:spPr>
          <a:xfrm>
            <a:off x="-2168" y="-9257"/>
            <a:ext cx="9144000" cy="5137786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8723" y="-575024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2555"/>
            <a:ext cx="3712786" cy="2601694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t="5617"/>
          <a:stretch>
            <a:fillRect/>
          </a:stretch>
        </p:blipFill>
        <p:spPr>
          <a:xfrm>
            <a:off x="1165" y="-9257"/>
            <a:ext cx="3058933" cy="3154680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368"/>
          <a:stretch>
            <a:fillRect/>
          </a:stretch>
        </p:blipFill>
        <p:spPr>
          <a:xfrm>
            <a:off x="2399456" y="-3542"/>
            <a:ext cx="3708214" cy="258752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1190" y="-3542"/>
            <a:ext cx="3712786" cy="259712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7187" y="2016059"/>
            <a:ext cx="3058933" cy="3154954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364" y="2576097"/>
            <a:ext cx="3708214" cy="2601694"/>
          </a:xfrm>
          <a:prstGeom prst="rect">
            <a:avLst/>
          </a:prstGeom>
        </p:spPr>
      </p:pic>
      <p:sp>
        <p:nvSpPr>
          <p:cNvPr id="5" name="Arrow: Right 4">
            <a:hlinkClick r:id="rId13" action="ppaction://hlinksldjump"/>
          </p:cNvPr>
          <p:cNvSpPr/>
          <p:nvPr/>
        </p:nvSpPr>
        <p:spPr>
          <a:xfrm>
            <a:off x="8538210" y="4663440"/>
            <a:ext cx="491490" cy="331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1" y="2781666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3623310" y="2535920"/>
            <a:ext cx="5200650" cy="13617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Tập hợp các khối đã nặn ở HĐ1, Cắt khối trụ dài lớn thành 4 phần bằng nhau làm 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mèo.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833" y="3679125"/>
            <a:ext cx="609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E:\GIAO AN\SGV lop 2\sgv chân trời sáng tạo lớp 2\hình minh họa giáo án\7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05" y="407369"/>
            <a:ext cx="2000659" cy="1291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3623310" y="2535920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Ghép các khối tạo hình con mèo.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nêu lại bước 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cách</a:t>
            </a:r>
            <a:endParaRPr lang="vi-VN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nặn hình con mèo từ hình  khối </a:t>
            </a:r>
            <a:endParaRPr lang="vi-VN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7635" y="3763636"/>
            <a:ext cx="520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E:\GIAO AN\SGV lop 2\sgv chân trời sáng tạo lớp 2\hình minh họa giáo án\7\v ncv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19" y="371094"/>
            <a:ext cx="1861725" cy="1366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577" y="2125980"/>
            <a:ext cx="2462428" cy="292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3623310" y="2535920"/>
            <a:ext cx="5200650" cy="1396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Thêm chi tiết mắt, mũi, râu…, đặc điểm riêng và tạo dáng sinh động cho con mèo.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nêu lại bước 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cách</a:t>
            </a:r>
            <a:endParaRPr lang="vi-VN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nặn hình con mèo từ hình  khối </a:t>
            </a:r>
            <a:endParaRPr lang="vi-VN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3365" y="3745740"/>
            <a:ext cx="551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E:\GIAO AN\SGV lop 2\sgv chân trời sáng tạo lớp 2\hình minh họa giáo án\7\nvnc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54" y="420607"/>
            <a:ext cx="1536916" cy="12847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0163" y="181990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p="http://schemas.openxmlformats.org/presentationml/2006/main">
  <p:tag name="TIMING" val="|4"/>
</p:tagLst>
</file>

<file path=ppt/tags/tag5.xml><?xml version="1.0" encoding="utf-8"?>
<p:tagLst xmlns:p="http://schemas.openxmlformats.org/presentationml/2006/main">
  <p:tag name="TIMING" val="|18.4"/>
</p:tagLst>
</file>

<file path=ppt/tags/tag6.xml><?xml version="1.0" encoding="utf-8"?>
<p:tagLst xmlns:p="http://schemas.openxmlformats.org/presentationml/2006/main">
  <p:tag name="ISPRING_PRESENTATION_TITLE" val="儿童快乐成长卡通幼儿园PPT课件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2142</Words>
  <Application>WPS Presentation</Application>
  <PresentationFormat>On-screen Show (16:9)</PresentationFormat>
  <Paragraphs>127</Paragraphs>
  <Slides>33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33</vt:i4>
      </vt:variant>
    </vt:vector>
  </HeadingPairs>
  <TitlesOfParts>
    <vt:vector size="66" baseType="lpstr">
      <vt:lpstr>Arial</vt:lpstr>
      <vt:lpstr>SimSun</vt:lpstr>
      <vt:lpstr>Wingdings</vt:lpstr>
      <vt:lpstr>Microsoft YaHei</vt:lpstr>
      <vt:lpstr>Arial</vt:lpstr>
      <vt:lpstr>Lato Regular</vt:lpstr>
      <vt:lpstr>Lato</vt:lpstr>
      <vt:lpstr>Lato Hairline</vt:lpstr>
      <vt:lpstr>Lato Light</vt:lpstr>
      <vt:lpstr>Times New Roman</vt:lpstr>
      <vt:lpstr>Calibri</vt:lpstr>
      <vt:lpstr>方正黑体简体</vt:lpstr>
      <vt:lpstr>等线</vt:lpstr>
      <vt:lpstr>等线</vt:lpstr>
      <vt:lpstr>UTM Futura Extra</vt:lpstr>
      <vt:lpstr>Segoe Print</vt:lpstr>
      <vt:lpstr>【苹果】迟暮朝朝醉晚灯</vt:lpstr>
      <vt:lpstr>Source Sans Pro</vt:lpstr>
      <vt:lpstr>Arial Unicode MS</vt:lpstr>
      <vt:lpstr>Calibri</vt:lpstr>
      <vt:lpstr>印品黑体</vt:lpstr>
      <vt:lpstr>Malgun Gothic Semilight</vt:lpstr>
      <vt:lpstr>Calibri Light</vt:lpstr>
      <vt:lpstr>1_Office 主题​​</vt:lpstr>
      <vt:lpstr>Office 主题</vt:lpstr>
      <vt:lpstr>6_Office 主题​​</vt:lpstr>
      <vt:lpstr>3_Office 主题</vt:lpstr>
      <vt:lpstr>7_Office 主题​​</vt:lpstr>
      <vt:lpstr>8_Office 主题​​</vt:lpstr>
      <vt:lpstr>9_Office 主题​​</vt:lpstr>
      <vt:lpstr>Office Theme</vt:lpstr>
      <vt:lpstr>2_Office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YÊU CẦU CẦN ĐẠT</vt:lpstr>
      <vt:lpstr>PowerPoint 演示文稿</vt:lpstr>
      <vt:lpstr>- Nêu đặc điểm về hình dáng, màu sắc của những chú mèo?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Gợi ý các bước vẽ con mèo</vt:lpstr>
      <vt:lpstr>PowerPoint 演示文稿</vt:lpstr>
      <vt:lpstr>PowerPoint 演示文稿</vt:lpstr>
      <vt:lpstr>PowerPoint 演示文稿</vt:lpstr>
      <vt:lpstr>Em hãy vẽ một bức tranh về chú mèo theo ý thích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THU AN</cp:lastModifiedBy>
  <cp:revision>115</cp:revision>
  <dcterms:created xsi:type="dcterms:W3CDTF">2016-12-25T02:27:00Z</dcterms:created>
  <dcterms:modified xsi:type="dcterms:W3CDTF">2021-11-30T01:20:08Z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256E9DE45B5E492DBB5287F77FCC4FFC</vt:lpwstr>
  </property>
  <property fmtid="{D5CDD505-2E9C-101B-9397-08002B2CF9AE}" pid="3" name="KSOProductBuildVer">
    <vt:lpwstr>1033-11.2.0.10382</vt:lpwstr>
  </property>
</Properties>
</file>