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7" r:id="rId4"/>
    <p:sldId id="751" r:id="rId5"/>
    <p:sldId id="752" r:id="rId6"/>
    <p:sldId id="418" r:id="rId7"/>
    <p:sldId id="419" r:id="rId8"/>
    <p:sldId id="748" r:id="rId9"/>
    <p:sldId id="452" r:id="rId10"/>
    <p:sldId id="871" r:id="rId11"/>
    <p:sldId id="855" r:id="rId12"/>
    <p:sldId id="872" r:id="rId13"/>
    <p:sldId id="856" r:id="rId14"/>
    <p:sldId id="859" r:id="rId15"/>
    <p:sldId id="873" r:id="rId16"/>
    <p:sldId id="8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7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2FE22-EA99-4ED0-8D73-70082AEF24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3ED01A-F982-496C-A663-E8EC7384C6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30.pn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31.pn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32.png"/><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8.GIF"/><Relationship Id="rId5" Type="http://schemas.openxmlformats.org/officeDocument/2006/relationships/image" Target="../media/image11.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pic>
        <p:nvPicPr>
          <p:cNvPr id="6" name="Picture 5">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nhỏ hơn diện tích hình tam giác ABD vì hình tam giác ABC nằm bên trong hình tam giác ADB</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pic>
        <p:nvPicPr>
          <p:cNvPr id="15" name="Picture 14">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pic>
        <p:nvPicPr>
          <p:cNvPr id="12" name="Picture 11">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pic>
        <p:nvPicPr>
          <p:cNvPr id="88" name="Picture 87">
            <a:extLst>
              <a:ext uri="{FF2B5EF4-FFF2-40B4-BE49-F238E27FC236}">
                <a16:creationId xmlns:a16="http://schemas.microsoft.com/office/drawing/2014/main" id="{5C909F51-0E43-4990-F083-73D86EF19F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818458" y="1591337"/>
            <a:ext cx="58416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2 năm 2025</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8"/>
          <a:stretch>
            <a:fillRect/>
          </a:stretch>
        </p:blipFill>
        <p:spPr>
          <a:xfrm>
            <a:off x="5186050" y="2021535"/>
            <a:ext cx="2810500" cy="1176630"/>
          </a:xfrm>
          <a:prstGeom prst="rect">
            <a:avLst/>
          </a:prstGeom>
        </p:spPr>
      </p:pic>
      <p:pic>
        <p:nvPicPr>
          <p:cNvPr id="10" name="Picture 9">
            <a:extLst>
              <a:ext uri="{FF2B5EF4-FFF2-40B4-BE49-F238E27FC236}">
                <a16:creationId xmlns:a16="http://schemas.microsoft.com/office/drawing/2014/main" id="{5C909F51-0E43-4990-F083-73D86EF19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2890" y="225911"/>
            <a:ext cx="1299095" cy="1365426"/>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32"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97332"/>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id="{4E1778F6-3BC8-441B-90F6-5883080CEAF0}"/>
              </a:ext>
            </a:extLst>
          </p:cNvPr>
          <p:cNvSpPr txBox="1"/>
          <p:nvPr/>
        </p:nvSpPr>
        <p:spPr>
          <a:xfrm>
            <a:off x="2695575" y="1933424"/>
            <a:ext cx="7179946" cy="3539430"/>
          </a:xfrm>
          <a:prstGeom prst="rect">
            <a:avLst/>
          </a:prstGeom>
          <a:noFill/>
        </p:spPr>
        <p:txBody>
          <a:bodyPr wrap="square" rtlCol="0">
            <a:spAutoFit/>
          </a:bodyPr>
          <a:lstStyle/>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Nhận biết được diện </a:t>
            </a:r>
            <a:r>
              <a:rPr lang="en-US" altLang="zh-CN" sz="2800" b="1" dirty="0" err="1">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tích</a:t>
            </a:r>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pic>
        <p:nvPicPr>
          <p:cNvPr id="7" name="Picture 6">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pic>
        <p:nvPicPr>
          <p:cNvPr id="9" name="Picture 8">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pic>
        <p:nvPicPr>
          <p:cNvPr id="11" name="Picture 10">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 </a:t>
            </a:r>
            <a:r>
              <a:rPr lang="en-US" sz="3200" b="1" dirty="0" err="1"/>
              <a:t>cũng</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như</a:t>
            </a:r>
            <a:r>
              <a:rPr lang="en-US" sz="3200" b="1" dirty="0"/>
              <a:t> </a:t>
            </a:r>
            <a:r>
              <a:rPr lang="en-US" sz="3200" b="1" dirty="0" err="1"/>
              <a:t>thế</a:t>
            </a:r>
            <a:r>
              <a:rPr lang="en-US" sz="3200" b="1" dirty="0"/>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bằng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569660"/>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10 ô </a:t>
            </a:r>
            <a:r>
              <a:rPr lang="en-US" sz="3200" b="1" dirty="0" err="1"/>
              <a:t>vuông</a:t>
            </a:r>
            <a:r>
              <a:rPr lang="en-US" sz="3200" b="1" dirty="0"/>
              <a:t> </a:t>
            </a:r>
            <a:r>
              <a:rPr lang="en-US" sz="3200" b="1" dirty="0" err="1"/>
              <a:t>cắt</a:t>
            </a:r>
            <a:r>
              <a:rPr lang="en-US" sz="3200" b="1" dirty="0"/>
              <a:t> </a:t>
            </a:r>
            <a:r>
              <a:rPr lang="en-US" sz="3200" b="1" dirty="0" err="1"/>
              <a:t>ra</a:t>
            </a:r>
            <a:r>
              <a:rPr lang="en-US" sz="3200" b="1" dirty="0"/>
              <a:t> </a:t>
            </a:r>
            <a:r>
              <a:rPr lang="en-US" sz="3200" b="1" dirty="0" err="1"/>
              <a:t>thành</a:t>
            </a:r>
            <a:r>
              <a:rPr lang="en-US" sz="3200" b="1" dirty="0"/>
              <a:t> </a:t>
            </a:r>
            <a:r>
              <a:rPr lang="en-US" sz="3200" b="1" dirty="0" err="1"/>
              <a:t>hai</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và</a:t>
            </a:r>
            <a:r>
              <a:rPr lang="en-US" sz="3200" b="1" dirty="0"/>
              <a:t> </a:t>
            </a:r>
            <a:r>
              <a:rPr lang="en-US" sz="3200" b="1" dirty="0">
                <a:latin typeface="HP001" panose="020B0603050302020204" pitchFamily="34" charset="0"/>
                <a:ea typeface="HP001" panose="020B0603050302020204" pitchFamily="34" charset="0"/>
              </a:rPr>
              <a:t>D</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D </a:t>
            </a:r>
            <a:r>
              <a:rPr lang="en-US" sz="3200" b="1" dirty="0" err="1"/>
              <a:t>gồm</a:t>
            </a:r>
            <a:r>
              <a:rPr lang="en-US" sz="3200" b="1" dirty="0"/>
              <a:t> 4 ô </a:t>
            </a:r>
            <a:r>
              <a:rPr lang="en-US" sz="3200" b="1" dirty="0" err="1"/>
              <a:t>vuông</a:t>
            </a:r>
            <a:r>
              <a:rPr lang="en-US" sz="3200" b="1" dirty="0"/>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bằng</a:t>
            </a:r>
            <a:r>
              <a:rPr lang="en-US" sz="3200" b="1" dirty="0"/>
              <a:t> </a:t>
            </a:r>
            <a:r>
              <a:rPr lang="en-US" sz="3200" b="1" dirty="0" err="1"/>
              <a:t>tổng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 </a:t>
            </a:r>
            <a:r>
              <a:rPr lang="en-US" sz="3200" b="1" dirty="0" err="1">
                <a:ea typeface="HP001" panose="020B0603050302020204" pitchFamily="34" charset="0"/>
              </a:rPr>
              <a:t>và</a:t>
            </a:r>
            <a:r>
              <a:rPr lang="en-US" sz="3200" b="1" dirty="0">
                <a:latin typeface="HP001" panose="020B0603050302020204" pitchFamily="34" charset="0"/>
                <a:ea typeface="HP001" panose="020B0603050302020204" pitchFamily="34" charset="0"/>
              </a:rPr>
              <a:t> D</a:t>
            </a:r>
            <a:r>
              <a:rPr lang="en-US" sz="3200" b="1" dirty="0"/>
              <a:t>.</a:t>
            </a:r>
          </a:p>
        </p:txBody>
      </p:sp>
      <p:pic>
        <p:nvPicPr>
          <p:cNvPr id="13" name="Picture 12">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5161" y="225911"/>
            <a:ext cx="1215614" cy="1215614"/>
          </a:xfrm>
          <a:prstGeom prst="rect">
            <a:avLst/>
          </a:prstGeom>
        </p:spPr>
      </p:pic>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547</Words>
  <Application>Microsoft Office PowerPoint</Application>
  <PresentationFormat>Widescreen</PresentationFormat>
  <Paragraphs>65</Paragraphs>
  <Slides>14</Slides>
  <Notes>10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Arial</vt:lpstr>
      <vt:lpstr>Calibri</vt:lpstr>
      <vt:lpstr>Coiny</vt:lpstr>
      <vt:lpstr>等线</vt:lpstr>
      <vt:lpstr>等线 Light</vt:lpstr>
      <vt:lpstr>HP001</vt:lpstr>
      <vt:lpstr>Source Han Sans CN Medium</vt:lpstr>
      <vt:lpstr>Times New Roman</vt:lpstr>
      <vt:lpstr>Wingdings</vt:lpstr>
      <vt:lpstr>小单纯体</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2022-10-23T11:38:38Z</dcterms:created>
  <dcterms:modified xsi:type="dcterms:W3CDTF">2025-02-19T08:56:48Z</dcterms:modified>
</cp:coreProperties>
</file>