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58" r:id="rId2"/>
    <p:sldId id="258" r:id="rId3"/>
    <p:sldId id="297" r:id="rId4"/>
    <p:sldId id="295" r:id="rId5"/>
    <p:sldId id="261" r:id="rId6"/>
    <p:sldId id="298" r:id="rId7"/>
    <p:sldId id="264" r:id="rId8"/>
    <p:sldId id="299" r:id="rId9"/>
    <p:sldId id="266" r:id="rId10"/>
    <p:sldId id="269" r:id="rId11"/>
    <p:sldId id="301" r:id="rId12"/>
    <p:sldId id="267" r:id="rId13"/>
    <p:sldId id="300" r:id="rId14"/>
    <p:sldId id="268" r:id="rId15"/>
    <p:sldId id="273" r:id="rId16"/>
    <p:sldId id="348" r:id="rId17"/>
    <p:sldId id="349" r:id="rId18"/>
    <p:sldId id="272" r:id="rId19"/>
    <p:sldId id="304" r:id="rId20"/>
    <p:sldId id="274" r:id="rId21"/>
    <p:sldId id="357" r:id="rId22"/>
    <p:sldId id="360" r:id="rId23"/>
    <p:sldId id="350" r:id="rId24"/>
    <p:sldId id="305" r:id="rId25"/>
    <p:sldId id="351" r:id="rId26"/>
    <p:sldId id="276" r:id="rId27"/>
    <p:sldId id="287" r:id="rId28"/>
    <p:sldId id="359" r:id="rId29"/>
    <p:sldId id="280" r:id="rId30"/>
    <p:sldId id="292" r:id="rId31"/>
    <p:sldId id="355" r:id="rId32"/>
    <p:sldId id="282" r:id="rId33"/>
    <p:sldId id="278" r:id="rId34"/>
    <p:sldId id="347" r:id="rId35"/>
    <p:sldId id="356" r:id="rId36"/>
    <p:sldId id="277" r:id="rId37"/>
    <p:sldId id="2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871B47"/>
    <a:srgbClr val="DE1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86" autoAdjust="0"/>
    <p:restoredTop sz="80272" autoAdjust="0"/>
  </p:normalViewPr>
  <p:slideViewPr>
    <p:cSldViewPr snapToGrid="0">
      <p:cViewPr varScale="1">
        <p:scale>
          <a:sx n="55" d="100"/>
          <a:sy n="55" d="100"/>
        </p:scale>
        <p:origin x="5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B05CE-2F3F-4113-B299-88BD001C1137}" type="datetimeFigureOut">
              <a:rPr lang="en-US" smtClean="0"/>
              <a:t>10/18/2025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2D586-3ACF-44F2-A088-F84BED38A0E3}" type="slidenum">
              <a:rPr lang="en-US" smtClean="0"/>
              <a:t>‹#›</a:t>
            </a:fld>
            <a:endParaRPr lang="en-US"/>
          </a:p>
        </p:txBody>
      </p:sp>
    </p:spTree>
    <p:extLst>
      <p:ext uri="{BB962C8B-B14F-4D97-AF65-F5344CB8AC3E}">
        <p14:creationId xmlns:p14="http://schemas.microsoft.com/office/powerpoint/2010/main" val="364896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i.wikipedia.org/wiki/Chi%E1%BB%81u_ca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en-US" sz="1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Vịnh</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Hạ</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Long </a:t>
            </a:r>
            <a:r>
              <a:rPr lang="vi-VN" sz="2800" b="0" i="0" dirty="0">
                <a:effectLst/>
                <a:highlight>
                  <a:srgbClr val="FFFFFF"/>
                </a:highlight>
                <a:latin typeface="arial" panose="020B0604020202020204" pitchFamily="34" charset="0"/>
              </a:rPr>
              <a:t>là một vịnh biển nổi tiếng của tỉnh Quảng Ninh nước ta.</a:t>
            </a:r>
            <a:r>
              <a:rPr lang="en-US" sz="2800" b="0" i="0" dirty="0">
                <a:effectLst/>
                <a:highlight>
                  <a:srgbClr val="FFFFFF"/>
                </a:highlight>
                <a:latin typeface="arial" panose="020B0604020202020204" pitchFamily="34"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1.553 km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2000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hòn</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thù</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800" b="0" i="0" kern="1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800" b="0" i="0" dirty="0">
                <a:effectLst/>
                <a:highlight>
                  <a:srgbClr val="FFFFFF"/>
                </a:highlight>
                <a:latin typeface="arial" panose="020B0604020202020204" pitchFamily="34" charset="0"/>
              </a:rPr>
              <a:t>Đây là một danh lam thắng cảnh đặc sắc, hùng vĩ, cách thủ đô Hà Nội khoảng 170 km về phía Đông Bắc. Vịnh Hạ Long có khoảng hơn 1600 đảo đá và hòn đảo nhỏ, các đảo này có hình dạng và kích thước đa dạng: hòn trống mái, con chó đá,… Vịnh Hạ Long được UNESCO ba lần vinh danh là Di sản thế giới về giá trị địa chất, địa mạo các năm 1994, 2000, 2023.</a:t>
            </a: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4</a:t>
            </a:fld>
            <a:endParaRPr lang="en-US"/>
          </a:p>
        </p:txBody>
      </p:sp>
    </p:spTree>
    <p:extLst>
      <p:ext uri="{BB962C8B-B14F-4D97-AF65-F5344CB8AC3E}">
        <p14:creationId xmlns:p14="http://schemas.microsoft.com/office/powerpoint/2010/main" val="100649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24</a:t>
            </a:fld>
            <a:endParaRPr lang="en-US"/>
          </a:p>
        </p:txBody>
      </p:sp>
    </p:spTree>
    <p:extLst>
      <p:ext uri="{BB962C8B-B14F-4D97-AF65-F5344CB8AC3E}">
        <p14:creationId xmlns:p14="http://schemas.microsoft.com/office/powerpoint/2010/main" val="173754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25</a:t>
            </a:fld>
            <a:endParaRPr lang="en-US"/>
          </a:p>
        </p:txBody>
      </p:sp>
    </p:spTree>
    <p:extLst>
      <p:ext uri="{BB962C8B-B14F-4D97-AF65-F5344CB8AC3E}">
        <p14:creationId xmlns:p14="http://schemas.microsoft.com/office/powerpoint/2010/main" val="294291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i="1" dirty="0">
                <a:effectLst/>
                <a:latin typeface="Times New Roman" panose="02020603050405020304" pitchFamily="18" charset="0"/>
                <a:ea typeface="Times New Roman" panose="02020603050405020304" pitchFamily="18" charset="0"/>
              </a:rPr>
              <a:t>Bài đọc đã khắc hoạ lên một bức tranh Hạ Long với những hang đảo có vẻ đẹp kì thú, đầy sự sống động và những sự tích huyền bí.</a:t>
            </a: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27</a:t>
            </a:fld>
            <a:endParaRPr lang="en-US"/>
          </a:p>
        </p:txBody>
      </p:sp>
    </p:spTree>
    <p:extLst>
      <p:ext uri="{BB962C8B-B14F-4D97-AF65-F5344CB8AC3E}">
        <p14:creationId xmlns:p14="http://schemas.microsoft.com/office/powerpoint/2010/main" val="34865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Vì</a:t>
            </a:r>
            <a:r>
              <a:rPr lang="en-US" dirty="0"/>
              <a:t> </a:t>
            </a:r>
            <a:r>
              <a:rPr lang="en-US" dirty="0" err="1"/>
              <a:t>sao</a:t>
            </a:r>
            <a:r>
              <a:rPr lang="en-US" dirty="0"/>
              <a:t> </a:t>
            </a:r>
            <a:r>
              <a:rPr lang="en-US" dirty="0" err="1"/>
              <a:t>cần</a:t>
            </a:r>
            <a:r>
              <a:rPr lang="en-US" dirty="0"/>
              <a:t> </a:t>
            </a:r>
            <a:r>
              <a:rPr lang="en-US" dirty="0" err="1"/>
              <a:t>phải</a:t>
            </a:r>
            <a:r>
              <a:rPr lang="en-US" dirty="0"/>
              <a:t> </a:t>
            </a:r>
            <a:r>
              <a:rPr lang="en-US" dirty="0" err="1"/>
              <a:t>nhấn</a:t>
            </a:r>
            <a:r>
              <a:rPr lang="en-US" dirty="0"/>
              <a:t> </a:t>
            </a:r>
            <a:r>
              <a:rPr lang="en-US" dirty="0" err="1"/>
              <a:t>giọng</a:t>
            </a:r>
            <a:r>
              <a:rPr lang="en-US" dirty="0"/>
              <a:t> </a:t>
            </a:r>
            <a:r>
              <a:rPr lang="en-US" dirty="0" err="1"/>
              <a:t>những</a:t>
            </a:r>
            <a:r>
              <a:rPr lang="en-US" dirty="0"/>
              <a:t> </a:t>
            </a:r>
            <a:r>
              <a:rPr lang="en-US" dirty="0" err="1"/>
              <a:t>từ</a:t>
            </a:r>
            <a:r>
              <a:rPr lang="en-US" dirty="0"/>
              <a:t> </a:t>
            </a:r>
            <a:r>
              <a:rPr lang="en-US" dirty="0" err="1"/>
              <a:t>ngữ</a:t>
            </a:r>
            <a:r>
              <a:rPr lang="en-US" dirty="0"/>
              <a:t> </a:t>
            </a:r>
            <a:r>
              <a:rPr lang="en-US" dirty="0" err="1"/>
              <a:t>đó</a:t>
            </a:r>
            <a:r>
              <a:rPr lang="en-US" dirty="0"/>
              <a:t>? (</a:t>
            </a:r>
            <a:r>
              <a:rPr lang="en-US" dirty="0" err="1"/>
              <a:t>Vì</a:t>
            </a:r>
            <a:r>
              <a:rPr lang="en-US" dirty="0"/>
              <a:t> </a:t>
            </a:r>
            <a:r>
              <a:rPr lang="en-US" dirty="0" err="1"/>
              <a:t>đây</a:t>
            </a:r>
            <a:r>
              <a:rPr lang="en-US" dirty="0"/>
              <a:t> </a:t>
            </a:r>
            <a:r>
              <a:rPr lang="en-US" dirty="0" err="1"/>
              <a:t>là</a:t>
            </a:r>
            <a:r>
              <a:rPr lang="en-US" dirty="0"/>
              <a:t> </a:t>
            </a:r>
            <a:r>
              <a:rPr lang="en-US" dirty="0" err="1"/>
              <a:t>những</a:t>
            </a:r>
            <a:r>
              <a:rPr lang="en-US" dirty="0"/>
              <a:t> </a:t>
            </a:r>
            <a:r>
              <a:rPr lang="en-US" dirty="0" err="1"/>
              <a:t>từ</a:t>
            </a:r>
            <a:r>
              <a:rPr lang="en-US" dirty="0"/>
              <a:t> </a:t>
            </a:r>
            <a:r>
              <a:rPr lang="en-US" dirty="0" err="1"/>
              <a:t>gợi</a:t>
            </a:r>
            <a:r>
              <a:rPr lang="en-US" dirty="0"/>
              <a:t> </a:t>
            </a:r>
            <a:r>
              <a:rPr lang="en-US" dirty="0" err="1"/>
              <a:t>tả</a:t>
            </a:r>
            <a:r>
              <a:rPr lang="en-US" dirty="0"/>
              <a:t> </a:t>
            </a:r>
            <a:r>
              <a:rPr lang="en-US" dirty="0" err="1"/>
              <a:t>hình</a:t>
            </a:r>
            <a:r>
              <a:rPr lang="en-US" dirty="0"/>
              <a:t> </a:t>
            </a:r>
            <a:r>
              <a:rPr lang="en-US" dirty="0" err="1"/>
              <a:t>ảnh</a:t>
            </a:r>
            <a:r>
              <a:rPr lang="en-US" dirty="0"/>
              <a:t> </a:t>
            </a:r>
            <a:r>
              <a:rPr lang="en-US" dirty="0" err="1"/>
              <a:t>của</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nên</a:t>
            </a:r>
            <a:r>
              <a:rPr lang="en-US" dirty="0"/>
              <a:t> </a:t>
            </a:r>
            <a:r>
              <a:rPr lang="en-US" dirty="0" err="1"/>
              <a:t>cần</a:t>
            </a:r>
            <a:r>
              <a:rPr lang="en-US" dirty="0"/>
              <a:t> </a:t>
            </a:r>
            <a:r>
              <a:rPr lang="en-US" dirty="0" err="1"/>
              <a:t>nhấn</a:t>
            </a:r>
            <a:r>
              <a:rPr lang="en-US" dirty="0"/>
              <a:t> </a:t>
            </a:r>
            <a:r>
              <a:rPr lang="en-US" dirty="0" err="1"/>
              <a:t>giọng</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41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highlight>
                  <a:srgbClr val="FFFFFF"/>
                </a:highlight>
                <a:latin typeface="Arial" panose="020B0604020202020204" pitchFamily="34" charset="0"/>
              </a:rPr>
              <a:t>GV </a:t>
            </a:r>
            <a:r>
              <a:rPr lang="en-US" b="0" i="0" dirty="0" err="1">
                <a:solidFill>
                  <a:srgbClr val="000000"/>
                </a:solidFill>
                <a:effectLst/>
                <a:highlight>
                  <a:srgbClr val="FFFFFF"/>
                </a:highlight>
                <a:latin typeface="Arial" panose="020B0604020202020204" pitchFamily="34" charset="0"/>
              </a:rPr>
              <a:t>yêu</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cầu</a:t>
            </a:r>
            <a:r>
              <a:rPr lang="en-US" b="0" i="0" dirty="0">
                <a:solidFill>
                  <a:srgbClr val="000000"/>
                </a:solidFill>
                <a:effectLst/>
                <a:highlight>
                  <a:srgbClr val="FFFFFF"/>
                </a:highlight>
                <a:latin typeface="Arial" panose="020B0604020202020204" pitchFamily="34" charset="0"/>
              </a:rPr>
              <a:t> HS </a:t>
            </a:r>
            <a:r>
              <a:rPr lang="en-US" b="0" i="0" dirty="0" err="1">
                <a:solidFill>
                  <a:srgbClr val="000000"/>
                </a:solidFill>
                <a:effectLst/>
                <a:highlight>
                  <a:srgbClr val="FFFFFF"/>
                </a:highlight>
                <a:latin typeface="Arial" panose="020B0604020202020204" pitchFamily="34" charset="0"/>
              </a:rPr>
              <a:t>giải</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thích</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nghĩa</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các</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từ</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ngữ</a:t>
            </a:r>
            <a:r>
              <a:rPr lang="en-US" b="0" i="0" dirty="0">
                <a:solidFill>
                  <a:srgbClr val="000000"/>
                </a:solidFill>
                <a:effectLst/>
                <a:highlight>
                  <a:srgbClr val="FFFFFF"/>
                </a:highlight>
                <a:latin typeface="Arial" panose="020B0604020202020204" pitchFamily="34" charset="0"/>
              </a:rPr>
              <a:t>:</a:t>
            </a:r>
          </a:p>
          <a:p>
            <a:pPr algn="l"/>
            <a:r>
              <a:rPr lang="en-US" b="0" i="0" dirty="0">
                <a:effectLst/>
                <a:highlight>
                  <a:srgbClr val="FFFFFF"/>
                </a:highlight>
                <a:latin typeface="arial" panose="020B0604020202020204" pitchFamily="34" charset="0"/>
              </a:rPr>
              <a:t>- </a:t>
            </a:r>
            <a:r>
              <a:rPr lang="vi-VN" b="0" i="0" dirty="0">
                <a:effectLst/>
                <a:highlight>
                  <a:srgbClr val="FFFFFF"/>
                </a:highlight>
                <a:latin typeface="arial" panose="020B0604020202020204" pitchFamily="34" charset="0"/>
              </a:rPr>
              <a:t>nhấp nhô: các hòn đảo nhô lên thụt xuống một cách liên tiếp.</a:t>
            </a:r>
          </a:p>
          <a:p>
            <a:pPr algn="l"/>
            <a:r>
              <a:rPr lang="vi-VN" b="0" i="0" dirty="0">
                <a:effectLst/>
                <a:highlight>
                  <a:srgbClr val="FFFFFF"/>
                </a:highlight>
                <a:latin typeface="arial" panose="020B0604020202020204" pitchFamily="34" charset="0"/>
              </a:rPr>
              <a:t>- sừng sững: các hòn đảo to lớn, chắn ngang tầm nhìn con người.</a:t>
            </a:r>
          </a:p>
          <a:p>
            <a:pPr algn="l"/>
            <a:r>
              <a:rPr lang="vi-VN" b="0" i="0" dirty="0">
                <a:effectLst/>
                <a:highlight>
                  <a:srgbClr val="FFFFFF"/>
                </a:highlight>
                <a:latin typeface="arial" panose="020B0604020202020204" pitchFamily="34" charset="0"/>
              </a:rPr>
              <a:t>- thưa thớt: các hòn đảo rất thưa, nơi có nơi không có đảo, chỗ nhiều chỗ ít đảo.</a:t>
            </a:r>
          </a:p>
          <a:p>
            <a:pPr algn="l"/>
            <a:r>
              <a:rPr lang="vi-VN" b="0" i="0" dirty="0">
                <a:effectLst/>
                <a:highlight>
                  <a:srgbClr val="FFFFFF"/>
                </a:highlight>
                <a:latin typeface="arial" panose="020B0604020202020204" pitchFamily="34" charset="0"/>
              </a:rPr>
              <a:t>- chon von: các đảo trợ trọi ở trên cao, không có chỗ dựa chắc chắn trên biển.</a:t>
            </a:r>
          </a:p>
          <a:p>
            <a:pPr algn="l"/>
            <a:r>
              <a:rPr lang="vi-VN" b="0" i="0" dirty="0">
                <a:effectLst/>
                <a:highlight>
                  <a:srgbClr val="FFFFFF"/>
                </a:highlight>
                <a:latin typeface="arial" panose="020B0604020202020204" pitchFamily="34" charset="0"/>
              </a:rPr>
              <a:t>- xúm xít: các hòn đảo tập trung lại rất nhiều.</a:t>
            </a:r>
          </a:p>
          <a:p>
            <a:pPr algn="l"/>
            <a:r>
              <a:rPr lang="vi-VN" b="0" i="0" dirty="0">
                <a:effectLst/>
                <a:highlight>
                  <a:srgbClr val="FFFFFF"/>
                </a:highlight>
                <a:latin typeface="arial" panose="020B0604020202020204" pitchFamily="34" charset="0"/>
              </a:rPr>
              <a:t>- chông chênh: các hòn đảo trông không vững chãi, không ổn định, trông có thể đổ sập</a:t>
            </a:r>
          </a:p>
          <a:p>
            <a:pPr algn="l"/>
            <a:endParaRPr lang="en-US" b="0" i="0" dirty="0">
              <a:solidFill>
                <a:srgbClr val="000000"/>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5E2D586-3ACF-44F2-A088-F84BED38A0E3}" type="slidenum">
              <a:rPr lang="en-US" smtClean="0"/>
              <a:t>33</a:t>
            </a:fld>
            <a:endParaRPr lang="en-US"/>
          </a:p>
        </p:txBody>
      </p:sp>
    </p:spTree>
    <p:extLst>
      <p:ext uri="{BB962C8B-B14F-4D97-AF65-F5344CB8AC3E}">
        <p14:creationId xmlns:p14="http://schemas.microsoft.com/office/powerpoint/2010/main" val="55376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Thế</a:t>
            </a:r>
            <a:r>
              <a:rPr lang="en-US" dirty="0"/>
              <a:t> </a:t>
            </a:r>
            <a:r>
              <a:rPr lang="en-US" dirty="0" err="1"/>
              <a:t>nào</a:t>
            </a:r>
            <a:r>
              <a:rPr lang="en-US" dirty="0"/>
              <a:t> </a:t>
            </a:r>
            <a:r>
              <a:rPr lang="en-US" dirty="0" err="1"/>
              <a:t>là</a:t>
            </a:r>
            <a:r>
              <a:rPr lang="en-US" dirty="0"/>
              <a:t> </a:t>
            </a:r>
            <a:r>
              <a:rPr lang="en-US" dirty="0" err="1"/>
              <a:t>từ</a:t>
            </a:r>
            <a:r>
              <a:rPr lang="en-US" dirty="0"/>
              <a:t> </a:t>
            </a:r>
            <a:r>
              <a:rPr lang="en-US" dirty="0" err="1"/>
              <a:t>đồng</a:t>
            </a:r>
            <a:r>
              <a:rPr lang="en-US" dirty="0"/>
              <a:t> </a:t>
            </a:r>
            <a:r>
              <a:rPr lang="en-US" dirty="0" err="1"/>
              <a:t>nghĩa</a:t>
            </a:r>
            <a:r>
              <a:rPr lang="en-US" dirty="0"/>
              <a:t>? </a:t>
            </a:r>
          </a:p>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34</a:t>
            </a:fld>
            <a:endParaRPr lang="en-US"/>
          </a:p>
        </p:txBody>
      </p:sp>
    </p:spTree>
    <p:extLst>
      <p:ext uri="{BB962C8B-B14F-4D97-AF65-F5344CB8AC3E}">
        <p14:creationId xmlns:p14="http://schemas.microsoft.com/office/powerpoint/2010/main" val="3788385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Thế</a:t>
            </a:r>
            <a:r>
              <a:rPr lang="en-US" dirty="0"/>
              <a:t> </a:t>
            </a:r>
            <a:r>
              <a:rPr lang="en-US" dirty="0" err="1"/>
              <a:t>nào</a:t>
            </a:r>
            <a:r>
              <a:rPr lang="en-US" dirty="0"/>
              <a:t> </a:t>
            </a:r>
            <a:r>
              <a:rPr lang="en-US" dirty="0" err="1"/>
              <a:t>là</a:t>
            </a:r>
            <a:r>
              <a:rPr lang="en-US" dirty="0"/>
              <a:t> </a:t>
            </a:r>
            <a:r>
              <a:rPr lang="en-US" dirty="0" err="1"/>
              <a:t>từ</a:t>
            </a:r>
            <a:r>
              <a:rPr lang="en-US" dirty="0"/>
              <a:t> </a:t>
            </a:r>
            <a:r>
              <a:rPr lang="en-US" dirty="0" err="1"/>
              <a:t>đồng</a:t>
            </a:r>
            <a:r>
              <a:rPr lang="en-US" dirty="0"/>
              <a:t> </a:t>
            </a:r>
            <a:r>
              <a:rPr lang="en-US" dirty="0" err="1"/>
              <a:t>nghĩa</a:t>
            </a:r>
            <a:r>
              <a:rPr lang="en-US" dirty="0"/>
              <a:t>? </a:t>
            </a:r>
          </a:p>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35</a:t>
            </a:fld>
            <a:endParaRPr lang="en-US"/>
          </a:p>
        </p:txBody>
      </p:sp>
    </p:spTree>
    <p:extLst>
      <p:ext uri="{BB962C8B-B14F-4D97-AF65-F5344CB8AC3E}">
        <p14:creationId xmlns:p14="http://schemas.microsoft.com/office/powerpoint/2010/main" val="3355987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VD HS </a:t>
            </a:r>
            <a:r>
              <a:rPr lang="en-US" dirty="0" err="1"/>
              <a:t>đặt</a:t>
            </a:r>
            <a:r>
              <a:rPr lang="en-US" dirty="0"/>
              <a:t> </a:t>
            </a:r>
            <a:r>
              <a:rPr lang="en-US" dirty="0" err="1"/>
              <a:t>câu</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rgbClr val="0000FF"/>
                </a:solidFill>
                <a:latin typeface="Cambria" panose="02040503050406030204" pitchFamily="18" charset="0"/>
                <a:ea typeface="Cambria" panose="02040503050406030204" pitchFamily="18" charset="0"/>
              </a:rPr>
              <a:t>Dân cư quần tụ đông đúc dọc hai bên bờ sông. </a:t>
            </a:r>
            <a:endParaRPr kumimoji="0" lang="en-US" sz="1400" b="1" i="0" u="none" strike="noStrike" kern="1200" cap="none" spc="0" normalizeH="0" baseline="0" noProof="0" dirty="0">
              <a:ln>
                <a:noFill/>
              </a:ln>
              <a:solidFill>
                <a:srgbClr val="0000FF"/>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rgbClr val="0000FF"/>
                </a:solidFill>
                <a:latin typeface="Cambria" panose="02040503050406030204" pitchFamily="18" charset="0"/>
                <a:ea typeface="Cambria" panose="02040503050406030204" pitchFamily="18" charset="0"/>
              </a:rPr>
              <a:t>Cả gia đình quây quần bên nhau cùng thưởng thức bữa tối ấm cúng. </a:t>
            </a:r>
            <a:endParaRPr kumimoji="0" lang="en-US" sz="1400" b="1" i="0" u="none" strike="noStrike" kern="1200" cap="none" spc="0" normalizeH="0" baseline="0" noProof="0" dirty="0">
              <a:ln>
                <a:noFill/>
              </a:ln>
              <a:solidFill>
                <a:srgbClr val="0000FF"/>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 Khi </a:t>
            </a:r>
            <a:r>
              <a:rPr lang="en-US" sz="1800" dirty="0" err="1">
                <a:solidFill>
                  <a:srgbClr val="000000"/>
                </a:solidFill>
                <a:effectLst/>
                <a:latin typeface="Times New Roman" panose="02020603050405020304" pitchFamily="18" charset="0"/>
                <a:ea typeface="Times New Roman" panose="02020603050405020304" pitchFamily="18" charset="0"/>
              </a:rPr>
              <a:t>đặt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lưu</a:t>
            </a:r>
            <a:r>
              <a:rPr lang="en-US" sz="1800" dirty="0">
                <a:solidFill>
                  <a:srgbClr val="000000"/>
                </a:solidFill>
                <a:effectLst/>
                <a:latin typeface="Times New Roman" panose="02020603050405020304" pitchFamily="18" charset="0"/>
                <a:ea typeface="Times New Roman" panose="02020603050405020304" pitchFamily="18" charset="0"/>
              </a:rPr>
              <a:t> ý </a:t>
            </a:r>
            <a:r>
              <a:rPr lang="en-US" sz="1800" dirty="0" err="1">
                <a:solidFill>
                  <a:srgbClr val="000000"/>
                </a:solidFill>
                <a:effectLst/>
                <a:latin typeface="Times New Roman" panose="02020603050405020304" pitchFamily="18" charset="0"/>
                <a:ea typeface="Times New Roman" panose="02020603050405020304" pitchFamily="18" charset="0"/>
              </a:rPr>
              <a:t>gì</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36</a:t>
            </a:fld>
            <a:endParaRPr lang="en-US"/>
          </a:p>
        </p:txBody>
      </p:sp>
    </p:spTree>
    <p:extLst>
      <p:ext uri="{BB962C8B-B14F-4D97-AF65-F5344CB8AC3E}">
        <p14:creationId xmlns:p14="http://schemas.microsoft.com/office/powerpoint/2010/main" val="56307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Giới thiệu bao quát về vịnh Hạ Long với rất nhiều hòn đảo được xếp đặt độc đáo.</a:t>
            </a:r>
            <a:endParaRPr kumimoji="0" lang="en-US"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14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Đoạn</a:t>
            </a:r>
            <a:r>
              <a:rPr lang="en-US" b="1" dirty="0"/>
              <a:t> 2, 3: </a:t>
            </a:r>
            <a:r>
              <a:rPr lang="vi-VN" sz="1200" b="1" dirty="0">
                <a:solidFill>
                  <a:srgbClr val="FF0000"/>
                </a:solidFill>
                <a:latin typeface="Cambria" panose="02040503050406030204" pitchFamily="18" charset="0"/>
                <a:ea typeface="Cambria" panose="02040503050406030204" pitchFamily="18" charset="0"/>
              </a:rPr>
              <a:t>Miêu tả bao quát toàn cảnh trên vịnh Hạ Long và miêu tả hình dáng một số đảo có hình dáng đặc biệt</a:t>
            </a:r>
            <a:endParaRPr kumimoji="0" lang="en-US"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 </a:t>
            </a:r>
            <a:r>
              <a:rPr kumimoji="0" lang="vi-VN"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Giới thiệu bao quát về vịnh Hạ Long với rất nhiều hòn đảo được xếp đặt độc đáo.</a:t>
            </a:r>
            <a:endParaRPr kumimoji="0" lang="en-US"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22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18</a:t>
            </a:fld>
            <a:endParaRPr lang="en-US"/>
          </a:p>
        </p:txBody>
      </p:sp>
    </p:spTree>
    <p:extLst>
      <p:ext uri="{BB962C8B-B14F-4D97-AF65-F5344CB8AC3E}">
        <p14:creationId xmlns:p14="http://schemas.microsoft.com/office/powerpoint/2010/main" val="221347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Đảo của Hạ Long không phải là những núi đá buồn tẻ, đơn điệu mà mỗi hòn, mỗi dáng đều thấp thoáng hình ảnh của sự sống.</a:t>
            </a:r>
            <a:endParaRPr lang="en-US" sz="1800" dirty="0">
              <a:effectLst/>
              <a:latin typeface="Times New Roman" panose="02020603050405020304" pitchFamily="18" charset="0"/>
              <a:ea typeface="Times New Roman" panose="02020603050405020304" pitchFamily="18" charset="0"/>
            </a:endParaRPr>
          </a:p>
          <a:p>
            <a:pPr marL="171450" indent="-171450">
              <a:buFont typeface="Symbol" panose="05050102010706020507" pitchFamily="18" charset="2"/>
              <a:buChar char="Þ"/>
            </a:pPr>
            <a:r>
              <a:rPr lang="vi-VN" b="0" i="0" dirty="0">
                <a:solidFill>
                  <a:srgbClr val="333333"/>
                </a:solidFill>
                <a:effectLst/>
                <a:highlight>
                  <a:srgbClr val="FFFFFF"/>
                </a:highlight>
                <a:latin typeface="Roboto" panose="02000000000000000000" pitchFamily="2" charset="0"/>
              </a:rPr>
              <a:t>Tác giả sử dụng biện pháp</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gì</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để</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miêu</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tả</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hình</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dáng</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của</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một</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số</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hòn</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đảo</a:t>
            </a:r>
            <a:r>
              <a:rPr lang="en-US" b="0" i="0" dirty="0">
                <a:solidFill>
                  <a:srgbClr val="333333"/>
                </a:solidFill>
                <a:effectLst/>
                <a:highlight>
                  <a:srgbClr val="FFFFFF"/>
                </a:highlight>
                <a:latin typeface="Roboto" panose="02000000000000000000" pitchFamily="2" charset="0"/>
              </a:rPr>
              <a:t>?</a:t>
            </a:r>
          </a:p>
          <a:p>
            <a:pPr marL="171450" indent="-171450">
              <a:buFont typeface="Symbol" panose="05050102010706020507" pitchFamily="18" charset="2"/>
              <a:buChar char="Þ"/>
            </a:pPr>
            <a:r>
              <a:rPr lang="en-US" b="0" i="0" dirty="0">
                <a:solidFill>
                  <a:srgbClr val="333333"/>
                </a:solidFill>
                <a:effectLst/>
                <a:highlight>
                  <a:srgbClr val="FFFFFF"/>
                </a:highlight>
                <a:latin typeface="Roboto" panose="02000000000000000000" pitchFamily="2" charset="0"/>
              </a:rPr>
              <a:t>BP</a:t>
            </a:r>
            <a:r>
              <a:rPr lang="vi-VN"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điệp</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từ</a:t>
            </a:r>
            <a:r>
              <a:rPr lang="en-US" b="0" i="0" dirty="0">
                <a:solidFill>
                  <a:srgbClr val="333333"/>
                </a:solidFill>
                <a:effectLst/>
                <a:highlight>
                  <a:srgbClr val="FFFFFF"/>
                </a:highlight>
                <a:latin typeface="Roboto" panose="02000000000000000000" pitchFamily="2" charset="0"/>
              </a:rPr>
              <a:t> </a:t>
            </a:r>
            <a:r>
              <a:rPr lang="vi-VN" b="0" i="0" dirty="0">
                <a:solidFill>
                  <a:srgbClr val="333333"/>
                </a:solidFill>
                <a:effectLst/>
                <a:highlight>
                  <a:srgbClr val="FFFFFF"/>
                </a:highlight>
                <a:latin typeface="Roboto" panose="02000000000000000000" pitchFamily="2" charset="0"/>
              </a:rPr>
              <a:t>“có </a:t>
            </a:r>
            <a:r>
              <a:rPr lang="en-US" b="0" i="0" dirty="0" err="1">
                <a:solidFill>
                  <a:srgbClr val="333333"/>
                </a:solidFill>
                <a:effectLst/>
                <a:highlight>
                  <a:srgbClr val="FFFFFF"/>
                </a:highlight>
                <a:latin typeface="Roboto" panose="02000000000000000000" pitchFamily="2" charset="0"/>
              </a:rPr>
              <a:t>hòn</a:t>
            </a:r>
            <a:r>
              <a:rPr lang="vi-VN" b="0" i="0" dirty="0">
                <a:solidFill>
                  <a:srgbClr val="333333"/>
                </a:solidFill>
                <a:effectLst/>
                <a:highlight>
                  <a:srgbClr val="FFFFFF"/>
                </a:highlight>
                <a:latin typeface="Roboto" panose="02000000000000000000" pitchFamily="2" charset="0"/>
              </a:rPr>
              <a:t>” đồng thời sử dụng nhiều từ láy tượng hình giúp ta cảm nhận được sự sắp xếp thú vị của các hòn đảo ở Hạ Long.</a:t>
            </a: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20</a:t>
            </a:fld>
            <a:endParaRPr lang="en-US"/>
          </a:p>
        </p:txBody>
      </p:sp>
    </p:spTree>
    <p:extLst>
      <p:ext uri="{BB962C8B-B14F-4D97-AF65-F5344CB8AC3E}">
        <p14:creationId xmlns:p14="http://schemas.microsoft.com/office/powerpoint/2010/main" val="288006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vi-VN" sz="1200" b="1" dirty="0">
                <a:solidFill>
                  <a:schemeClr val="tx1">
                    <a:lumMod val="95000"/>
                    <a:lumOff val="5000"/>
                  </a:schemeClr>
                </a:solidFill>
                <a:latin typeface="+mj-lt"/>
              </a:rPr>
              <a:t>Hòn Con Cóc</a:t>
            </a:r>
          </a:p>
          <a:p>
            <a:pPr lvl="0">
              <a:defRPr/>
            </a:pPr>
            <a:r>
              <a:rPr lang="vi-VN" sz="1200" dirty="0">
                <a:solidFill>
                  <a:srgbClr val="FF0000"/>
                </a:solidFill>
                <a:latin typeface="+mj-lt"/>
              </a:rPr>
              <a:t>Hòn Con Cóc nằm cách cảng tàu du lịch Bãi Cháy khoảng 12 km về phía Đông Nam, trên Vùng vịnh Hạ Long. Đây là hòn núi đá rất đẹp có góc nghiêng và hình dáng như một con cóc ngồi xổm giữa biển nước, cao khoảng</a:t>
            </a:r>
            <a:r>
              <a:rPr lang="en-US" sz="1200" dirty="0">
                <a:solidFill>
                  <a:srgbClr val="FF0000"/>
                </a:solidFill>
                <a:latin typeface="+mj-lt"/>
              </a:rPr>
              <a:t> 9m</a:t>
            </a:r>
            <a:r>
              <a:rPr lang="en-US" sz="1200" dirty="0">
                <a:solidFill>
                  <a:srgbClr val="FF0000"/>
                </a:solidFill>
                <a:latin typeface="Times New Roman" panose="02020603050405020304" pitchFamily="18" charset="0"/>
                <a:cs typeface="Times New Roman" panose="02020603050405020304" pitchFamily="18" charset="0"/>
              </a:rPr>
              <a:t>. </a:t>
            </a:r>
            <a:r>
              <a:rPr lang="vi-VN" sz="1200" dirty="0">
                <a:solidFill>
                  <a:srgbClr val="FF0000"/>
                </a:solidFill>
                <a:latin typeface="Times New Roman" panose="02020603050405020304" pitchFamily="18" charset="0"/>
                <a:cs typeface="Times New Roman" panose="02020603050405020304" pitchFamily="18" charset="0"/>
              </a:rPr>
              <a:t>Mang hình một chú cóc đang ngồi đợi trời mưa giữa mênh mông biển khơi, hòn Con Cóc được xem là tuyệt tác của thiên nhiên cho vịnh Hạ Long.</a:t>
            </a:r>
            <a:endParaRPr lang="en-US" sz="12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21</a:t>
            </a:fld>
            <a:endParaRPr lang="en-US"/>
          </a:p>
        </p:txBody>
      </p:sp>
    </p:spTree>
    <p:extLst>
      <p:ext uri="{BB962C8B-B14F-4D97-AF65-F5344CB8AC3E}">
        <p14:creationId xmlns:p14="http://schemas.microsoft.com/office/powerpoint/2010/main" val="53845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err="1">
                <a:solidFill>
                  <a:srgbClr val="202122"/>
                </a:solidFill>
                <a:highlight>
                  <a:srgbClr val="FFFFFF"/>
                </a:highlight>
                <a:latin typeface="Times New Roman" panose="02020603050405020304" pitchFamily="18" charset="0"/>
                <a:cs typeface="Times New Roman" panose="02020603050405020304" pitchFamily="18" charset="0"/>
              </a:rPr>
              <a:t>Hòn</a:t>
            </a:r>
            <a:r>
              <a:rPr lang="en-US" sz="1200" b="1" dirty="0">
                <a:solidFill>
                  <a:srgbClr val="202122"/>
                </a:solidFill>
                <a:highlight>
                  <a:srgbClr val="FFFFFF"/>
                </a:highlight>
                <a:latin typeface="Times New Roman" panose="02020603050405020304" pitchFamily="18" charset="0"/>
                <a:cs typeface="Times New Roman" panose="02020603050405020304" pitchFamily="18" charset="0"/>
              </a:rPr>
              <a:t> </a:t>
            </a:r>
            <a:r>
              <a:rPr lang="en-US" sz="1200" b="1" dirty="0" err="1">
                <a:solidFill>
                  <a:srgbClr val="202122"/>
                </a:solidFill>
                <a:highlight>
                  <a:srgbClr val="FFFFFF"/>
                </a:highlight>
                <a:latin typeface="Times New Roman" panose="02020603050405020304" pitchFamily="18" charset="0"/>
                <a:cs typeface="Times New Roman" panose="02020603050405020304" pitchFamily="18" charset="0"/>
              </a:rPr>
              <a:t>Gà</a:t>
            </a:r>
            <a:r>
              <a:rPr lang="en-US" sz="1200" b="1" dirty="0">
                <a:solidFill>
                  <a:srgbClr val="202122"/>
                </a:solidFill>
                <a:highlight>
                  <a:srgbClr val="FFFFFF"/>
                </a:highlight>
                <a:latin typeface="Times New Roman" panose="02020603050405020304" pitchFamily="18" charset="0"/>
                <a:cs typeface="Times New Roman" panose="02020603050405020304" pitchFamily="18" charset="0"/>
              </a:rPr>
              <a:t> </a:t>
            </a:r>
            <a:r>
              <a:rPr lang="en-US" sz="1200" b="1" dirty="0" err="1">
                <a:solidFill>
                  <a:srgbClr val="202122"/>
                </a:solidFill>
                <a:highlight>
                  <a:srgbClr val="FFFFFF"/>
                </a:highlight>
                <a:latin typeface="Times New Roman" panose="02020603050405020304" pitchFamily="18" charset="0"/>
                <a:cs typeface="Times New Roman" panose="02020603050405020304" pitchFamily="18" charset="0"/>
              </a:rPr>
              <a:t>Chọi</a:t>
            </a:r>
            <a:r>
              <a:rPr lang="en-US" sz="1200" b="1" dirty="0">
                <a:solidFill>
                  <a:srgbClr val="202122"/>
                </a:solidFill>
                <a:highlight>
                  <a:srgbClr val="FFFFFF"/>
                </a:highlight>
                <a:latin typeface="Times New Roman" panose="02020603050405020304" pitchFamily="18" charset="0"/>
                <a:cs typeface="Times New Roman" panose="02020603050405020304" pitchFamily="18" charset="0"/>
              </a:rPr>
              <a:t>: </a:t>
            </a:r>
          </a:p>
          <a:p>
            <a:pPr>
              <a:defRPr/>
            </a:pPr>
            <a:r>
              <a:rPr lang="vi-VN" sz="1200" dirty="0">
                <a:solidFill>
                  <a:srgbClr val="FF0000"/>
                </a:solidFill>
                <a:highlight>
                  <a:srgbClr val="FFFFFF"/>
                </a:highlight>
                <a:latin typeface="+mj-lt"/>
              </a:rPr>
              <a:t>Là một trong những hòn đảo nổi tiếng trên vịnh Hạ Long, hòn Gà Chọi (hay đôi khi gọi là Hòn Trống Mái). </a:t>
            </a:r>
            <a:r>
              <a:rPr lang="en-US" sz="1200" dirty="0" err="1">
                <a:solidFill>
                  <a:srgbClr val="FF0000"/>
                </a:solidFill>
                <a:highlight>
                  <a:srgbClr val="FFFFFF"/>
                </a:highlight>
                <a:latin typeface="Times New Roman" panose="02020603050405020304" pitchFamily="18" charset="0"/>
                <a:cs typeface="Times New Roman" panose="02020603050405020304" pitchFamily="18" charset="0"/>
              </a:rPr>
              <a:t>Hòn</a:t>
            </a:r>
            <a:r>
              <a:rPr lang="vi-VN" sz="1200" dirty="0">
                <a:solidFill>
                  <a:srgbClr val="FF0000"/>
                </a:solidFill>
                <a:highlight>
                  <a:srgbClr val="FFFFFF"/>
                </a:highlight>
                <a:latin typeface="Times New Roman" panose="02020603050405020304" pitchFamily="18" charset="0"/>
                <a:cs typeface="Times New Roman" panose="02020603050405020304" pitchFamily="18" charset="0"/>
              </a:rPr>
              <a:t> </a:t>
            </a:r>
            <a:r>
              <a:rPr lang="vi-VN" sz="1200" dirty="0">
                <a:solidFill>
                  <a:srgbClr val="FF0000"/>
                </a:solidFill>
                <a:highlight>
                  <a:srgbClr val="FFFFFF"/>
                </a:highlight>
                <a:latin typeface="+mj-lt"/>
              </a:rPr>
              <a:t>có hình thù giống như một đôi gà, một trống</a:t>
            </a:r>
            <a:r>
              <a:rPr lang="en-US" sz="1200" dirty="0">
                <a:solidFill>
                  <a:srgbClr val="FF0000"/>
                </a:solidFill>
                <a:highlight>
                  <a:srgbClr val="FFFFFF"/>
                </a:highlight>
                <a:latin typeface="+mj-lt"/>
              </a:rPr>
              <a:t>,</a:t>
            </a:r>
            <a:r>
              <a:rPr lang="vi-VN" sz="1200" dirty="0">
                <a:solidFill>
                  <a:srgbClr val="FF0000"/>
                </a:solidFill>
                <a:highlight>
                  <a:srgbClr val="FFFFFF"/>
                </a:highlight>
                <a:latin typeface="+mj-lt"/>
              </a:rPr>
              <a:t> một mái, có </a:t>
            </a:r>
            <a:r>
              <a:rPr lang="vi-VN" sz="1200" dirty="0">
                <a:solidFill>
                  <a:srgbClr val="FF0000"/>
                </a:solidFill>
                <a:highlight>
                  <a:srgbClr val="FFFFFF"/>
                </a:highlight>
                <a:latin typeface="+mj-lt"/>
                <a:hlinkClick r:id="rId3" tooltip="Chiều cao">
                  <a:extLst>
                    <a:ext uri="{A12FA001-AC4F-418D-AE19-62706E023703}">
                      <ahyp:hlinkClr xmlns:ahyp="http://schemas.microsoft.com/office/drawing/2018/hyperlinkcolor" xmlns="" val="tx"/>
                    </a:ext>
                  </a:extLst>
                </a:hlinkClick>
              </a:rPr>
              <a:t>chiều cao</a:t>
            </a:r>
            <a:r>
              <a:rPr lang="vi-VN" sz="1200" dirty="0">
                <a:solidFill>
                  <a:srgbClr val="FF0000"/>
                </a:solidFill>
                <a:highlight>
                  <a:srgbClr val="FFFFFF"/>
                </a:highlight>
                <a:latin typeface="+mj-lt"/>
              </a:rPr>
              <a:t> khoảng hơn 10m với chân thót lại ở tư thế rất chênh vênh. </a:t>
            </a:r>
            <a:r>
              <a:rPr lang="en-US" sz="1200" dirty="0" err="1">
                <a:solidFill>
                  <a:srgbClr val="FF0000"/>
                </a:solidFill>
                <a:highlight>
                  <a:srgbClr val="FFFFFF"/>
                </a:highlight>
                <a:latin typeface="Times New Roman" panose="02020603050405020304" pitchFamily="18" charset="0"/>
                <a:cs typeface="Times New Roman" panose="02020603050405020304" pitchFamily="18" charset="0"/>
              </a:rPr>
              <a:t>Hòn</a:t>
            </a:r>
            <a:r>
              <a:rPr lang="en-US" sz="1200"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1200" dirty="0" err="1">
                <a:solidFill>
                  <a:srgbClr val="FF0000"/>
                </a:solidFill>
                <a:highlight>
                  <a:srgbClr val="FFFFFF"/>
                </a:highlight>
                <a:latin typeface="Times New Roman" panose="02020603050405020304" pitchFamily="18" charset="0"/>
                <a:cs typeface="Times New Roman" panose="02020603050405020304" pitchFamily="18" charset="0"/>
              </a:rPr>
              <a:t>còn</a:t>
            </a:r>
            <a:r>
              <a:rPr lang="en-US" sz="1200" dirty="0">
                <a:solidFill>
                  <a:srgbClr val="FF0000"/>
                </a:solidFill>
                <a:highlight>
                  <a:srgbClr val="FFFFFF"/>
                </a:highlight>
                <a:latin typeface="Times New Roman" panose="02020603050405020304" pitchFamily="18" charset="0"/>
                <a:cs typeface="Times New Roman" panose="02020603050405020304" pitchFamily="18" charset="0"/>
              </a:rPr>
              <a:t> </a:t>
            </a:r>
            <a:r>
              <a:rPr lang="vi-VN" sz="1200" dirty="0">
                <a:solidFill>
                  <a:srgbClr val="FF0000"/>
                </a:solidFill>
                <a:highlight>
                  <a:srgbClr val="FFFFFF"/>
                </a:highlight>
                <a:latin typeface="+mj-lt"/>
              </a:rPr>
              <a:t>Là biểu tượng trên logo của vịnh Hạ Long</a:t>
            </a:r>
            <a:r>
              <a:rPr lang="en-US" sz="1200" dirty="0">
                <a:solidFill>
                  <a:srgbClr val="FF0000"/>
                </a:solidFill>
                <a:highlight>
                  <a:srgbClr val="FFFFFF"/>
                </a:highlight>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22</a:t>
            </a:fld>
            <a:endParaRPr lang="en-US"/>
          </a:p>
        </p:txBody>
      </p:sp>
    </p:spTree>
    <p:extLst>
      <p:ext uri="{BB962C8B-B14F-4D97-AF65-F5344CB8AC3E}">
        <p14:creationId xmlns:p14="http://schemas.microsoft.com/office/powerpoint/2010/main" val="197765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7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80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76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98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2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35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16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68964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5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77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t>2025/10/18</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a:fillRect/>
          </a:stretch>
        </p:blipFill>
        <p:spPr>
          <a:xfrm>
            <a:off x="1616130" y="7791450"/>
            <a:ext cx="1824009" cy="2002485"/>
          </a:xfrm>
          <a:prstGeom prst="rect">
            <a:avLst/>
          </a:prstGeom>
        </p:spPr>
      </p:pic>
      <p:sp>
        <p:nvSpPr>
          <p:cNvPr id="9" name="TextBox 3"/>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8"/>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p:cNvSpPr txBox="1"/>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p:cNvSpPr txBox="1"/>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6" name="TextBox 15"/>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panose="020B0604020202020204"/>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panose="020B0604020202020204"/>
            </a:endParaRPr>
          </a:p>
        </p:txBody>
      </p:sp>
    </p:spTree>
    <p:extLst>
      <p:ext uri="{BB962C8B-B14F-4D97-AF65-F5344CB8AC3E}">
        <p14:creationId xmlns:p14="http://schemas.microsoft.com/office/powerpoint/2010/main" val="1409759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28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281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9.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7.sv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9.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9.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06315" y="168442"/>
            <a:ext cx="5728987" cy="1806304"/>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4" name="Rectangles 1">
            <a:extLst>
              <a:ext uri="{FF2B5EF4-FFF2-40B4-BE49-F238E27FC236}">
                <a16:creationId xmlns:a16="http://schemas.microsoft.com/office/drawing/2014/main" id="{2886FB0F-7052-E5A9-881B-826E36439555}"/>
              </a:ext>
            </a:extLst>
          </p:cNvPr>
          <p:cNvSpPr/>
          <p:nvPr/>
        </p:nvSpPr>
        <p:spPr>
          <a:xfrm>
            <a:off x="3455118" y="409016"/>
            <a:ext cx="4078605" cy="1477328"/>
          </a:xfrm>
          <a:prstGeom prst="rect">
            <a:avLst/>
          </a:prstGeom>
          <a:noFill/>
          <a:ln>
            <a:noFill/>
          </a:ln>
        </p:spPr>
        <p:txBody>
          <a:bodyPr wrap="square" rtlCol="0" anchor="t">
            <a:spAutoFit/>
          </a:bodyPr>
          <a:lstStyle/>
          <a:p>
            <a:pPr algn="ctr"/>
            <a:r>
              <a:rPr lang="en-US" altLang="zh-CN" sz="9000" b="1" dirty="0">
                <a:ln w="12700" cmpd="sng">
                  <a:solidFill>
                    <a:schemeClr val="accent4"/>
                  </a:solidFill>
                  <a:prstDash val="solid"/>
                </a:ln>
                <a:solidFill>
                  <a:srgbClr val="FF0000"/>
                </a:solidFill>
                <a:effectLst/>
                <a:latin typeface="UVN Banh Mi" charset="0"/>
                <a:cs typeface="UVN Banh Mi" charset="0"/>
              </a:rPr>
              <a:t>TIẾT 1</a:t>
            </a:r>
          </a:p>
        </p:txBody>
      </p:sp>
    </p:spTree>
    <p:extLst>
      <p:ext uri="{BB962C8B-B14F-4D97-AF65-F5344CB8AC3E}">
        <p14:creationId xmlns:p14="http://schemas.microsoft.com/office/powerpoint/2010/main" val="2136696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1" y="2296631"/>
            <a:ext cx="11541981" cy="4359349"/>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457201" y="2688276"/>
            <a:ext cx="11068492" cy="1107996"/>
          </a:xfrm>
          <a:prstGeom prst="rect">
            <a:avLst/>
          </a:prstGeom>
        </p:spPr>
        <p:txBody>
          <a:bodyPr wrap="square">
            <a:spAutoFit/>
          </a:bodyPr>
          <a:lstStyle/>
          <a:p>
            <a:pPr lvl="0" algn="just">
              <a:defRPr/>
            </a:pP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Có</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chỗ</a:t>
            </a:r>
            <a:r>
              <a:rPr lang="en-US" sz="3300" i="1" dirty="0">
                <a:solidFill>
                  <a:srgbClr val="FF0000"/>
                </a:solidFill>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đảo</a:t>
            </a:r>
            <a:r>
              <a:rPr lang="en-US" sz="3300"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dàn</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ra</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thưa</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thớt</a:t>
            </a:r>
            <a:r>
              <a:rPr lang="en-US" sz="3300" i="1" dirty="0">
                <a:latin typeface="Cambria" panose="02040503050406030204" pitchFamily="18" charset="0"/>
                <a:ea typeface="Cambria" panose="02040503050406030204" pitchFamily="18" charset="0"/>
              </a:rPr>
              <a:t>,</a:t>
            </a:r>
            <a:r>
              <a:rPr lang="en-US" sz="3300" i="1" dirty="0">
                <a:solidFill>
                  <a:srgbClr val="FF0000"/>
                </a:solidFill>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hòn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này</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với</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hòn</a:t>
            </a:r>
            <a:r>
              <a:rPr lang="en-US" sz="3300" i="1" dirty="0">
                <a:latin typeface="Cambria" panose="02040503050406030204" pitchFamily="18" charset="0"/>
                <a:ea typeface="Cambria" panose="02040503050406030204" pitchFamily="18" charset="0"/>
              </a:rPr>
              <a:t> kia </a:t>
            </a:r>
            <a:r>
              <a:rPr lang="en-US" sz="3300" i="1" dirty="0" err="1">
                <a:latin typeface="Cambria" panose="02040503050406030204" pitchFamily="18" charset="0"/>
                <a:ea typeface="Cambria" panose="02040503050406030204" pitchFamily="18" charset="0"/>
              </a:rPr>
              <a:t>biệt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lập</a:t>
            </a:r>
            <a:r>
              <a:rPr lang="en-US" sz="3300" i="1" dirty="0">
                <a:latin typeface="Cambria" panose="02040503050406030204" pitchFamily="18" charset="0"/>
                <a:ea typeface="Cambria" panose="02040503050406030204" pitchFamily="18" charset="0"/>
              </a:rPr>
              <a:t>, xa </a:t>
            </a:r>
            <a:r>
              <a:rPr lang="en-US" sz="3300" i="1" dirty="0" err="1">
                <a:latin typeface="Cambria" panose="02040503050406030204" pitchFamily="18" charset="0"/>
                <a:ea typeface="Cambria" panose="02040503050406030204" pitchFamily="18" charset="0"/>
              </a:rPr>
              <a:t>trông</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như</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quân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cơ</a:t>
            </a:r>
            <a:r>
              <a:rPr lang="en-US" sz="3300"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bày</a:t>
            </a:r>
            <a:r>
              <a:rPr lang="en-US" sz="3300" b="1" i="1" dirty="0">
                <a:latin typeface="Cambria" panose="02040503050406030204" pitchFamily="18" charset="0"/>
                <a:ea typeface="Cambria" panose="02040503050406030204" pitchFamily="18" charset="0"/>
              </a:rPr>
              <a:t> chon von </a:t>
            </a:r>
            <a:r>
              <a:rPr lang="en-US" sz="3300" i="1" dirty="0" err="1">
                <a:latin typeface="Cambria" panose="02040503050406030204" pitchFamily="18" charset="0"/>
                <a:ea typeface="Cambria" panose="02040503050406030204" pitchFamily="18" charset="0"/>
              </a:rPr>
              <a:t>trên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mặt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biển</a:t>
            </a:r>
            <a:r>
              <a:rPr lang="en-US" sz="3300" i="1" dirty="0">
                <a:latin typeface="Cambria" panose="02040503050406030204" pitchFamily="18" charset="0"/>
                <a:ea typeface="Cambria" panose="02040503050406030204" pitchFamily="18" charset="0"/>
              </a:rPr>
              <a:t>.” </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sp>
        <p:nvSpPr>
          <p:cNvPr id="6" name="Rectangle 5"/>
          <p:cNvSpPr/>
          <p:nvPr/>
        </p:nvSpPr>
        <p:spPr>
          <a:xfrm>
            <a:off x="2842750" y="626784"/>
            <a:ext cx="6747087"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vi-VN"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câu dài:</a:t>
            </a:r>
            <a:endParaRPr kumimoji="0" lang="en-US"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0D16870-5ABF-D6FA-D2DF-284C4DF63438}"/>
              </a:ext>
            </a:extLst>
          </p:cNvPr>
          <p:cNvSpPr/>
          <p:nvPr/>
        </p:nvSpPr>
        <p:spPr>
          <a:xfrm>
            <a:off x="520996" y="4070508"/>
            <a:ext cx="11068492" cy="1815882"/>
          </a:xfrm>
          <a:prstGeom prst="rect">
            <a:avLst/>
          </a:prstGeom>
        </p:spPr>
        <p:txBody>
          <a:bodyPr wrap="square">
            <a:spAutoFit/>
          </a:bodyPr>
          <a:lstStyle/>
          <a:p>
            <a:pPr lvl="0" algn="just">
              <a:defRPr/>
            </a:pP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đôi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đang</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xòe</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cánh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chọi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nhau</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Chọi</a:t>
            </a:r>
            <a:r>
              <a:rPr lang="en-US" sz="2800" i="1" dirty="0">
                <a:latin typeface="Cambria" panose="02040503050406030204" pitchFamily="18" charset="0"/>
                <a:ea typeface="Cambria" panose="02040503050406030204" pitchFamily="18" charset="0"/>
              </a:rPr>
              <a:t>);</a:t>
            </a:r>
            <a:r>
              <a:rPr lang="en-US" sz="2800" i="1" dirty="0">
                <a:solidFill>
                  <a:srgbClr val="FF0000"/>
                </a:solidFill>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bề</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thế</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solidFill>
                  <a:srgbClr val="FF0000"/>
                </a:solidFill>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chênh</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b="1" i="1" dirty="0">
                <a:latin typeface="Cambria" panose="02040503050406030204" pitchFamily="18" charset="0"/>
                <a:ea typeface="Cambria" panose="02040503050406030204" pitchFamily="18" charset="0"/>
              </a:rPr>
              <a:t>con </a:t>
            </a:r>
            <a:r>
              <a:rPr lang="en-US" sz="2800" b="1" i="1" dirty="0" err="1">
                <a:latin typeface="Cambria" panose="02040503050406030204" pitchFamily="18" charset="0"/>
                <a:ea typeface="Cambria" panose="02040503050406030204" pitchFamily="18" charset="0"/>
              </a:rPr>
              <a:t>cóc</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ngồi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bờ</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giếng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a:latin typeface="Cambria" panose="02040503050406030204" pitchFamily="18" charset="0"/>
                <a:ea typeface="Cambria" panose="02040503050406030204" pitchFamily="18" charset="0"/>
              </a:rPr>
              <a:t>Con </a:t>
            </a:r>
            <a:r>
              <a:rPr lang="en-US" sz="2800" b="1" i="1" dirty="0" err="1">
                <a:latin typeface="Cambria" panose="02040503050406030204" pitchFamily="18" charset="0"/>
                <a:ea typeface="Cambria" panose="02040503050406030204" pitchFamily="18" charset="0"/>
              </a:rPr>
              <a:t>Cóc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solidFill>
                  <a:srgbClr val="FF0000"/>
                </a:solidFill>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lão</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trầm</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tĩnh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ngồi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câu</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cá</a:t>
            </a:r>
            <a:r>
              <a:rPr lang="en-US" sz="2800" b="1" i="1" dirty="0">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Lã</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Vọng</a:t>
            </a:r>
            <a:r>
              <a:rPr lang="en-US" sz="2800" i="1" dirty="0">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BBF5B777-BC71-C284-0B27-FECCC70A6E48}"/>
              </a:ext>
            </a:extLst>
          </p:cNvPr>
          <p:cNvCxnSpPr>
            <a:cxnSpLocks/>
          </p:cNvCxnSpPr>
          <p:nvPr/>
        </p:nvCxnSpPr>
        <p:spPr>
          <a:xfrm flipH="1">
            <a:off x="1926222" y="2803226"/>
            <a:ext cx="186489" cy="5125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84F7A254-9858-40EC-5AFA-4D84F50DA731}"/>
              </a:ext>
            </a:extLst>
          </p:cNvPr>
          <p:cNvCxnSpPr>
            <a:cxnSpLocks/>
          </p:cNvCxnSpPr>
          <p:nvPr/>
        </p:nvCxnSpPr>
        <p:spPr>
          <a:xfrm flipH="1">
            <a:off x="4410342" y="4104761"/>
            <a:ext cx="186489" cy="5125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08E6A46-5B41-5E5C-7BCC-DFD05B00F437}"/>
              </a:ext>
            </a:extLst>
          </p:cNvPr>
          <p:cNvCxnSpPr>
            <a:cxnSpLocks/>
          </p:cNvCxnSpPr>
          <p:nvPr/>
        </p:nvCxnSpPr>
        <p:spPr>
          <a:xfrm flipH="1">
            <a:off x="10259652" y="4560025"/>
            <a:ext cx="186489" cy="5125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3835AFD-5DD6-4EDA-9354-AE31D8F59A68}"/>
              </a:ext>
            </a:extLst>
          </p:cNvPr>
          <p:cNvCxnSpPr>
            <a:cxnSpLocks/>
          </p:cNvCxnSpPr>
          <p:nvPr/>
        </p:nvCxnSpPr>
        <p:spPr>
          <a:xfrm flipH="1">
            <a:off x="9403348" y="4978449"/>
            <a:ext cx="186489" cy="5125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그래픽 48"/>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9259305" y="5851896"/>
            <a:ext cx="2882806" cy="1785310"/>
          </a:xfrm>
          <a:prstGeom prst="rect">
            <a:avLst/>
          </a:prstGeom>
        </p:spPr>
      </p:pic>
      <p:pic>
        <p:nvPicPr>
          <p:cNvPr id="8" name="그래픽 29"/>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08716" y="7098300"/>
            <a:ext cx="255683" cy="255683"/>
          </a:xfrm>
          <a:prstGeom prst="rect">
            <a:avLst/>
          </a:prstGeom>
        </p:spPr>
      </p:pic>
      <p:grpSp>
        <p:nvGrpSpPr>
          <p:cNvPr id="34" name="Group 33"/>
          <p:cNvGrpSpPr/>
          <p:nvPr/>
        </p:nvGrpSpPr>
        <p:grpSpPr>
          <a:xfrm>
            <a:off x="1784818" y="1305663"/>
            <a:ext cx="9910996" cy="1704155"/>
            <a:chOff x="3504719" y="2951146"/>
            <a:chExt cx="5164987" cy="1057480"/>
          </a:xfrm>
        </p:grpSpPr>
        <p:pic>
          <p:nvPicPr>
            <p:cNvPr id="35" name="Picture 3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36" name="TextBox 35"/>
            <p:cNvSpPr txBox="1"/>
            <p:nvPr/>
          </p:nvSpPr>
          <p:spPr>
            <a:xfrm>
              <a:off x="4371486" y="3138784"/>
              <a:ext cx="3732697" cy="459000"/>
            </a:xfrm>
            <a:prstGeom prst="rect">
              <a:avLst/>
            </a:prstGeom>
            <a:noFill/>
          </p:spPr>
          <p:txBody>
            <a:bodyPr wrap="square" rtlCol="0">
              <a:spAutoFit/>
            </a:bodyPr>
            <a:lstStyle/>
            <a:p>
              <a:pPr marL="0" marR="0" algn="just">
                <a:lnSpc>
                  <a:spcPct val="150000"/>
                </a:lnSpc>
                <a:spcBef>
                  <a:spcPts val="0"/>
                </a:spcBef>
                <a:spcAft>
                  <a:spcPts val="0"/>
                </a:spcAft>
              </a:pPr>
              <a:r>
                <a:rPr lang="nl-NL"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có nhiều đoạn quanh co, gấp khúc. </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7" name="Oval 36"/>
          <p:cNvSpPr/>
          <p:nvPr/>
        </p:nvSpPr>
        <p:spPr>
          <a:xfrm>
            <a:off x="839973" y="1300089"/>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khuất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khúc</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7"/>
          <a:stretch>
            <a:fillRect/>
          </a:stretch>
        </p:blipFill>
        <p:spPr>
          <a:xfrm>
            <a:off x="2351190" y="-112703"/>
            <a:ext cx="7888908" cy="1609483"/>
          </a:xfrm>
          <a:prstGeom prst="rect">
            <a:avLst/>
          </a:prstGeom>
        </p:spPr>
      </p:pic>
      <p:grpSp>
        <p:nvGrpSpPr>
          <p:cNvPr id="2" name="Group 1">
            <a:extLst>
              <a:ext uri="{FF2B5EF4-FFF2-40B4-BE49-F238E27FC236}">
                <a16:creationId xmlns:a16="http://schemas.microsoft.com/office/drawing/2014/main" id="{5E70E9ED-31E3-92BF-49CA-D7596E1A2A26}"/>
              </a:ext>
            </a:extLst>
          </p:cNvPr>
          <p:cNvGrpSpPr/>
          <p:nvPr/>
        </p:nvGrpSpPr>
        <p:grpSpPr>
          <a:xfrm>
            <a:off x="3741209" y="3293954"/>
            <a:ext cx="7181312" cy="1704156"/>
            <a:chOff x="3504719" y="2951146"/>
            <a:chExt cx="5164987" cy="1057480"/>
          </a:xfrm>
        </p:grpSpPr>
        <p:pic>
          <p:nvPicPr>
            <p:cNvPr id="4" name="Picture 3">
              <a:extLst>
                <a:ext uri="{FF2B5EF4-FFF2-40B4-BE49-F238E27FC236}">
                  <a16:creationId xmlns:a16="http://schemas.microsoft.com/office/drawing/2014/main" id="{52831D93-3D5E-CB91-5B79-C4A9B37BF72D}"/>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6" name="TextBox 5">
              <a:extLst>
                <a:ext uri="{FF2B5EF4-FFF2-40B4-BE49-F238E27FC236}">
                  <a16:creationId xmlns:a16="http://schemas.microsoft.com/office/drawing/2014/main" id="{EF32E8D6-8140-5278-2C9D-727D8B36BE7C}"/>
                </a:ext>
              </a:extLst>
            </p:cNvPr>
            <p:cNvSpPr txBox="1"/>
            <p:nvPr/>
          </p:nvSpPr>
          <p:spPr>
            <a:xfrm>
              <a:off x="4336231" y="3132187"/>
              <a:ext cx="3732697" cy="592052"/>
            </a:xfrm>
            <a:prstGeom prst="rect">
              <a:avLst/>
            </a:prstGeom>
            <a:noFill/>
          </p:spPr>
          <p:txBody>
            <a:bodyPr wrap="square" rtlCol="0">
              <a:spAutoFit/>
            </a:bodyPr>
            <a:lstStyle/>
            <a:p>
              <a:pPr marL="0" marR="0" algn="just">
                <a:spcBef>
                  <a:spcPts val="0"/>
                </a:spcBef>
                <a:spcAft>
                  <a:spcPts val="0"/>
                </a:spcAft>
              </a:pPr>
              <a:r>
                <a:rPr lang="nl-NL" sz="28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trơ trọi ở trên cao, không có chỗ dựa chắc chắn.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7" name="Oval 6">
            <a:extLst>
              <a:ext uri="{FF2B5EF4-FFF2-40B4-BE49-F238E27FC236}">
                <a16:creationId xmlns:a16="http://schemas.microsoft.com/office/drawing/2014/main" id="{6FA7714C-7694-6424-B7CC-AADDFD0B6E95}"/>
              </a:ext>
            </a:extLst>
          </p:cNvPr>
          <p:cNvSpPr/>
          <p:nvPr/>
        </p:nvSpPr>
        <p:spPr>
          <a:xfrm>
            <a:off x="2796364" y="3288377"/>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Chon von</a:t>
            </a:r>
          </a:p>
        </p:txBody>
      </p:sp>
    </p:spTree>
    <p:extLst>
      <p:ext uri="{BB962C8B-B14F-4D97-AF65-F5344CB8AC3E}">
        <p14:creationId xmlns:p14="http://schemas.microsoft.com/office/powerpoint/2010/main" val="33893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그래픽 48"/>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9259305" y="5851896"/>
            <a:ext cx="2882806" cy="1785310"/>
          </a:xfrm>
          <a:prstGeom prst="rect">
            <a:avLst/>
          </a:prstGeom>
        </p:spPr>
      </p:pic>
      <p:pic>
        <p:nvPicPr>
          <p:cNvPr id="8" name="그래픽 29"/>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08716" y="7098300"/>
            <a:ext cx="255683" cy="255683"/>
          </a:xfrm>
          <a:prstGeom prst="rect">
            <a:avLst/>
          </a:prstGeom>
        </p:spPr>
      </p:pic>
      <p:grpSp>
        <p:nvGrpSpPr>
          <p:cNvPr id="34" name="Group 33"/>
          <p:cNvGrpSpPr/>
          <p:nvPr/>
        </p:nvGrpSpPr>
        <p:grpSpPr>
          <a:xfrm>
            <a:off x="1784818" y="1305666"/>
            <a:ext cx="7181312" cy="1704156"/>
            <a:chOff x="3504719" y="2951146"/>
            <a:chExt cx="5164987" cy="1057480"/>
          </a:xfrm>
        </p:grpSpPr>
        <p:pic>
          <p:nvPicPr>
            <p:cNvPr id="35" name="Picture 3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36" name="TextBox 35"/>
            <p:cNvSpPr txBox="1"/>
            <p:nvPr/>
          </p:nvSpPr>
          <p:spPr>
            <a:xfrm>
              <a:off x="4336231" y="3132187"/>
              <a:ext cx="3732697" cy="362870"/>
            </a:xfrm>
            <a:prstGeom prst="rect">
              <a:avLst/>
            </a:prstGeom>
            <a:noFill/>
          </p:spPr>
          <p:txBody>
            <a:bodyPr wrap="square" rtlCol="0">
              <a:spAutoFit/>
            </a:bodyPr>
            <a:lstStyle/>
            <a:p>
              <a:pPr rtl="0">
                <a:spcBef>
                  <a:spcPts val="0"/>
                </a:spcBef>
                <a:spcAft>
                  <a:spcPts val="500"/>
                </a:spcAft>
              </a:pPr>
              <a:r>
                <a:rPr lang="en-US" sz="3200" dirty="0">
                  <a:latin typeface="Cambria" panose="02040503050406030204" pitchFamily="18" charset="0"/>
                  <a:ea typeface="Cambria" panose="02040503050406030204" pitchFamily="18" charset="0"/>
                </a:rPr>
                <a:t>B</a:t>
              </a:r>
              <a:r>
                <a:rPr lang="vi-VN" sz="3200" b="0" i="0" u="none" strike="noStrike" dirty="0">
                  <a:effectLst/>
                  <a:latin typeface="Cambria" panose="02040503050406030204" pitchFamily="18" charset="0"/>
                  <a:ea typeface="Cambria" panose="02040503050406030204" pitchFamily="18" charset="0"/>
                </a:rPr>
                <a:t>ức thành dài và vững chắc. </a:t>
              </a:r>
              <a:endParaRPr lang="vi-VN" sz="4800" b="0" dirty="0">
                <a:effectLst/>
                <a:latin typeface="Cambria" panose="02040503050406030204" pitchFamily="18" charset="0"/>
                <a:ea typeface="Cambria" panose="02040503050406030204" pitchFamily="18" charset="0"/>
              </a:endParaRPr>
            </a:p>
          </p:txBody>
        </p:sp>
      </p:grpSp>
      <p:sp>
        <p:nvSpPr>
          <p:cNvPr id="37" name="Oval 36"/>
          <p:cNvSpPr/>
          <p:nvPr/>
        </p:nvSpPr>
        <p:spPr>
          <a:xfrm>
            <a:off x="839973" y="1300089"/>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Trường</a:t>
            </a:r>
            <a:r>
              <a:rPr kumimoji="0" lang="en-US" sz="24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thành</a:t>
            </a:r>
            <a:endPar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7"/>
          <a:stretch>
            <a:fillRect/>
          </a:stretch>
        </p:blipFill>
        <p:spPr>
          <a:xfrm>
            <a:off x="2351190" y="-112703"/>
            <a:ext cx="7888908" cy="1609483"/>
          </a:xfrm>
          <a:prstGeom prst="rect">
            <a:avLst/>
          </a:prstGeom>
        </p:spPr>
      </p:pic>
      <p:pic>
        <p:nvPicPr>
          <p:cNvPr id="4098" name="Picture 2" descr="Khám phá Vạn Lý Trường Thành - Di sản vĩ đại của Trung Quốc">
            <a:extLst>
              <a:ext uri="{FF2B5EF4-FFF2-40B4-BE49-F238E27FC236}">
                <a16:creationId xmlns:a16="http://schemas.microsoft.com/office/drawing/2014/main" id="{A49DF33F-4CE7-1915-788A-6DD15BD7EA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3507" y="3023190"/>
            <a:ext cx="6758763" cy="33793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그래픽 48"/>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9259305" y="5851896"/>
            <a:ext cx="2882806" cy="1785310"/>
          </a:xfrm>
          <a:prstGeom prst="rect">
            <a:avLst/>
          </a:prstGeom>
        </p:spPr>
      </p:pic>
      <p:pic>
        <p:nvPicPr>
          <p:cNvPr id="8" name="그래픽 29"/>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08716" y="7098300"/>
            <a:ext cx="255683" cy="255683"/>
          </a:xfrm>
          <a:prstGeom prst="rect">
            <a:avLst/>
          </a:prstGeom>
        </p:spPr>
      </p:pic>
      <p:grpSp>
        <p:nvGrpSpPr>
          <p:cNvPr id="34" name="Group 33"/>
          <p:cNvGrpSpPr/>
          <p:nvPr/>
        </p:nvGrpSpPr>
        <p:grpSpPr>
          <a:xfrm>
            <a:off x="1784818" y="1305666"/>
            <a:ext cx="7181312" cy="1704156"/>
            <a:chOff x="3504719" y="2951146"/>
            <a:chExt cx="5164987" cy="1057480"/>
          </a:xfrm>
        </p:grpSpPr>
        <p:pic>
          <p:nvPicPr>
            <p:cNvPr id="35" name="Picture 3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36" name="TextBox 35"/>
            <p:cNvSpPr txBox="1"/>
            <p:nvPr/>
          </p:nvSpPr>
          <p:spPr>
            <a:xfrm>
              <a:off x="4504470" y="3244350"/>
              <a:ext cx="3732697" cy="3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Vùng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bờ</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7" name="Oval 36"/>
          <p:cNvSpPr/>
          <p:nvPr/>
        </p:nvSpPr>
        <p:spPr>
          <a:xfrm>
            <a:off x="839973" y="1300089"/>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Khơi</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7"/>
          <a:stretch>
            <a:fillRect/>
          </a:stretch>
        </p:blipFill>
        <p:spPr>
          <a:xfrm>
            <a:off x="2351190" y="-112703"/>
            <a:ext cx="7888908" cy="1609483"/>
          </a:xfrm>
          <a:prstGeom prst="rect">
            <a:avLst/>
          </a:prstGeom>
        </p:spPr>
      </p:pic>
      <p:grpSp>
        <p:nvGrpSpPr>
          <p:cNvPr id="2" name="Group 1">
            <a:extLst>
              <a:ext uri="{FF2B5EF4-FFF2-40B4-BE49-F238E27FC236}">
                <a16:creationId xmlns:a16="http://schemas.microsoft.com/office/drawing/2014/main" id="{5E70E9ED-31E3-92BF-49CA-D7596E1A2A26}"/>
              </a:ext>
            </a:extLst>
          </p:cNvPr>
          <p:cNvGrpSpPr/>
          <p:nvPr/>
        </p:nvGrpSpPr>
        <p:grpSpPr>
          <a:xfrm>
            <a:off x="3741209" y="3293954"/>
            <a:ext cx="7181312" cy="1704156"/>
            <a:chOff x="3504719" y="2951146"/>
            <a:chExt cx="5164987" cy="1057480"/>
          </a:xfrm>
        </p:grpSpPr>
        <p:pic>
          <p:nvPicPr>
            <p:cNvPr id="4" name="Picture 3">
              <a:extLst>
                <a:ext uri="{FF2B5EF4-FFF2-40B4-BE49-F238E27FC236}">
                  <a16:creationId xmlns:a16="http://schemas.microsoft.com/office/drawing/2014/main" id="{52831D93-3D5E-CB91-5B79-C4A9B37BF72D}"/>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6" name="TextBox 5">
              <a:extLst>
                <a:ext uri="{FF2B5EF4-FFF2-40B4-BE49-F238E27FC236}">
                  <a16:creationId xmlns:a16="http://schemas.microsoft.com/office/drawing/2014/main" id="{EF32E8D6-8140-5278-2C9D-727D8B36BE7C}"/>
                </a:ext>
              </a:extLst>
            </p:cNvPr>
            <p:cNvSpPr txBox="1"/>
            <p:nvPr/>
          </p:nvSpPr>
          <p:spPr>
            <a:xfrm>
              <a:off x="4336231" y="3132187"/>
              <a:ext cx="3732697" cy="3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Vùng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gần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bờ</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7" name="Oval 6">
            <a:extLst>
              <a:ext uri="{FF2B5EF4-FFF2-40B4-BE49-F238E27FC236}">
                <a16:creationId xmlns:a16="http://schemas.microsoft.com/office/drawing/2014/main" id="{6FA7714C-7694-6424-B7CC-AADDFD0B6E95}"/>
              </a:ext>
            </a:extLst>
          </p:cNvPr>
          <p:cNvSpPr/>
          <p:nvPr/>
        </p:nvSpPr>
        <p:spPr>
          <a:xfrm>
            <a:off x="2796364" y="3288377"/>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Lộng</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789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315907" y="-361507"/>
            <a:ext cx="12874788" cy="5263116"/>
          </a:xfrm>
          <a:prstGeom prst="rect">
            <a:avLst/>
          </a:prstGeom>
        </p:spPr>
      </p:pic>
      <p:pic>
        <p:nvPicPr>
          <p:cNvPr id="2" name="Picture 1">
            <a:extLst>
              <a:ext uri="{FF2B5EF4-FFF2-40B4-BE49-F238E27FC236}">
                <a16:creationId xmlns:a16="http://schemas.microsoft.com/office/drawing/2014/main" id="{BF249D5F-2516-5C53-FC4D-85DA28937532}"/>
              </a:ext>
            </a:extLst>
          </p:cNvPr>
          <p:cNvPicPr>
            <a:picLocks noChangeAspect="1"/>
          </p:cNvPicPr>
          <p:nvPr/>
        </p:nvPicPr>
        <p:blipFill>
          <a:blip r:embed="rId3"/>
          <a:stretch>
            <a:fillRect/>
          </a:stretch>
        </p:blipFill>
        <p:spPr>
          <a:xfrm>
            <a:off x="2301208" y="1005945"/>
            <a:ext cx="7918519" cy="2620370"/>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5975060" y="644447"/>
            <a:ext cx="5204420" cy="5728910"/>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327616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147449" cy="2554545"/>
          </a:xfrm>
          <a:prstGeom prst="rect">
            <a:avLst/>
          </a:prstGeom>
          <a:noFill/>
        </p:spPr>
        <p:txBody>
          <a:bodyPr wrap="square" numCol="1" rtlCol="0">
            <a:spAutoFit/>
          </a:bodyPr>
          <a:lstStyle/>
          <a:p>
            <a:pPr lvl="0" algn="ctr">
              <a:spcBef>
                <a:spcPts val="600"/>
              </a:spcBef>
              <a:spcAft>
                <a:spcPts val="600"/>
              </a:spcAft>
              <a:defRPr/>
            </a:pPr>
            <a:r>
              <a:rPr lang="en-US" sz="3200" b="1" dirty="0">
                <a:solidFill>
                  <a:srgbClr val="C00000"/>
                </a:solidFill>
                <a:latin typeface="Cambria" panose="02040503050406030204" pitchFamily="18" charset="0"/>
                <a:ea typeface="Cambria" panose="02040503050406030204" pitchFamily="18" charset="0"/>
              </a:rPr>
              <a:t>1. </a:t>
            </a:r>
            <a:r>
              <a:rPr lang="vi-VN" sz="3200" b="1" dirty="0">
                <a:solidFill>
                  <a:srgbClr val="C00000"/>
                </a:solidFill>
                <a:latin typeface="Cambria" panose="02040503050406030204" pitchFamily="18" charset="0"/>
                <a:ea typeface="Cambria" panose="02040503050406030204" pitchFamily="18" charset="0"/>
              </a:rPr>
              <a:t>Tìm câu văn miêu tả bao quát về đảo ở vịnh Hạ Long. Câu văn đó giúp em hình dung được những gì về vịnh Hạ Long? </a:t>
            </a:r>
            <a:endParaRPr kumimoji="0" 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123956" y="1846793"/>
            <a:ext cx="4972183" cy="3785652"/>
          </a:xfrm>
          <a:prstGeom prst="rect">
            <a:avLst/>
          </a:prstGeom>
          <a:noFill/>
        </p:spPr>
        <p:txBody>
          <a:bodyPr wrap="square" rtlCol="0">
            <a:spAutoFit/>
          </a:bodyPr>
          <a:lstStyle/>
          <a:p>
            <a:pPr lvl="0" algn="just">
              <a:spcBef>
                <a:spcPts val="600"/>
              </a:spcBef>
              <a:spcAft>
                <a:spcPts val="600"/>
              </a:spcAft>
              <a:defRPr/>
            </a:pPr>
            <a:r>
              <a:rPr lang="en-US" sz="4000" b="1" dirty="0">
                <a:solidFill>
                  <a:prstClr val="black"/>
                </a:solidFill>
                <a:latin typeface="Cambria" panose="02040503050406030204" pitchFamily="18" charset="0"/>
                <a:ea typeface="Cambria" panose="02040503050406030204" pitchFamily="18" charset="0"/>
              </a:rPr>
              <a:t>   </a:t>
            </a:r>
            <a:r>
              <a:rPr lang="vi-VN" sz="4000" b="1" dirty="0">
                <a:solidFill>
                  <a:prstClr val="black"/>
                </a:solidFill>
                <a:latin typeface="Cambria" panose="02040503050406030204" pitchFamily="18" charset="0"/>
                <a:ea typeface="Cambria" panose="02040503050406030204" pitchFamily="18" charset="0"/>
              </a:rPr>
              <a:t>Trên một diện tích hẹp, mọc lên hàng nghìn đảo nhấp nhô, khuất khúc như rồng chầu, phượng múa.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C2FB2D8-DEC0-1FBA-BC11-7DD06E279416}"/>
              </a:ext>
            </a:extLst>
          </p:cNvPr>
          <p:cNvSpPr/>
          <p:nvPr/>
        </p:nvSpPr>
        <p:spPr>
          <a:xfrm>
            <a:off x="168572" y="3839192"/>
            <a:ext cx="11860142" cy="298543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3C2C6F-1C92-D49D-E6CD-23AD4C39F140}"/>
              </a:ext>
            </a:extLst>
          </p:cNvPr>
          <p:cNvSpPr txBox="1"/>
          <p:nvPr/>
        </p:nvSpPr>
        <p:spPr>
          <a:xfrm>
            <a:off x="418453" y="4101938"/>
            <a:ext cx="12237513" cy="2523768"/>
          </a:xfrm>
          <a:prstGeom prst="rect">
            <a:avLst/>
          </a:prstGeom>
          <a:noFill/>
        </p:spPr>
        <p:txBody>
          <a:bodyPr wrap="square" rtlCol="0">
            <a:spAutoFit/>
          </a:bodyPr>
          <a:lstStyle/>
          <a:p>
            <a:pPr lvl="0" algn="just">
              <a:spcBef>
                <a:spcPts val="600"/>
              </a:spcBef>
              <a:spcAft>
                <a:spcPts val="600"/>
              </a:spcAft>
              <a:defRPr/>
            </a:pPr>
            <a:r>
              <a:rPr lang="vi-VN" sz="3100" b="1" dirty="0">
                <a:solidFill>
                  <a:prstClr val="black"/>
                </a:solidFill>
                <a:latin typeface="Cambria" panose="02040503050406030204" pitchFamily="18" charset="0"/>
                <a:ea typeface="Cambria" panose="02040503050406030204" pitchFamily="18" charset="0"/>
              </a:rPr>
              <a:t>Rồng chầu chỉ con rồng ở thế đứng </a:t>
            </a:r>
          </a:p>
          <a:p>
            <a:pPr lvl="0" algn="just">
              <a:spcBef>
                <a:spcPts val="600"/>
              </a:spcBef>
              <a:spcAft>
                <a:spcPts val="600"/>
              </a:spcAft>
              <a:defRPr/>
            </a:pPr>
            <a:r>
              <a:rPr lang="vi-VN" sz="3100" b="1" dirty="0">
                <a:solidFill>
                  <a:prstClr val="black"/>
                </a:solidFill>
                <a:latin typeface="Cambria" panose="02040503050406030204" pitchFamily="18" charset="0"/>
                <a:ea typeface="Cambria" panose="02040503050406030204" pitchFamily="18" charset="0"/>
              </a:rPr>
              <a:t>hoặc ngồi tôn nghiêm, thể hiện sự uy nghiêm, quyền lực.</a:t>
            </a:r>
          </a:p>
          <a:p>
            <a:pPr lvl="0" algn="just">
              <a:spcBef>
                <a:spcPts val="600"/>
              </a:spcBef>
              <a:spcAft>
                <a:spcPts val="600"/>
              </a:spcAft>
              <a:defRPr/>
            </a:pPr>
            <a:r>
              <a:rPr lang="vi-VN" sz="3100" b="1" dirty="0">
                <a:solidFill>
                  <a:prstClr val="black"/>
                </a:solidFill>
                <a:latin typeface="Cambria" panose="02040503050406030204" pitchFamily="18" charset="0"/>
                <a:ea typeface="Cambria" panose="02040503050406030204" pitchFamily="18" charset="0"/>
              </a:rPr>
              <a:t>Phượng múa chỉ phượng hoàng uyển chuyển, lộng lẫy.</a:t>
            </a:r>
          </a:p>
          <a:p>
            <a:pPr lvl="0" algn="just">
              <a:spcBef>
                <a:spcPts val="600"/>
              </a:spcBef>
              <a:spcAft>
                <a:spcPts val="600"/>
              </a:spcAft>
              <a:defRPr/>
            </a:pPr>
            <a:r>
              <a:rPr kumimoji="0" lang="vi-VN" sz="3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=&gt; Hai hình ảnh thể hiện sự hoà quyện của sức mạnh và vẻ đẹp.</a:t>
            </a:r>
            <a:endParaRPr kumimoji="0" lang="vi-VN"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24BAD913-593D-E82F-4889-CF3920848F18}"/>
              </a:ext>
            </a:extLst>
          </p:cNvPr>
          <p:cNvGrpSpPr/>
          <p:nvPr/>
        </p:nvGrpSpPr>
        <p:grpSpPr>
          <a:xfrm>
            <a:off x="418452" y="640766"/>
            <a:ext cx="5268809" cy="2044702"/>
            <a:chOff x="418452" y="640766"/>
            <a:chExt cx="5268809" cy="2044702"/>
          </a:xfrm>
        </p:grpSpPr>
        <p:sp>
          <p:nvSpPr>
            <p:cNvPr id="7" name="Rounded Rectangle 6">
              <a:extLst>
                <a:ext uri="{FF2B5EF4-FFF2-40B4-BE49-F238E27FC236}">
                  <a16:creationId xmlns:a16="http://schemas.microsoft.com/office/drawing/2014/main" id="{46D5D833-BFB2-2E0E-BFCB-41B8CB5EC76E}"/>
                </a:ext>
              </a:extLst>
            </p:cNvPr>
            <p:cNvSpPr/>
            <p:nvPr/>
          </p:nvSpPr>
          <p:spPr>
            <a:xfrm>
              <a:off x="418453" y="1311515"/>
              <a:ext cx="5268808" cy="13739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EB2C0A5-09B0-4B06-666A-62DD898575C9}"/>
                </a:ext>
              </a:extLst>
            </p:cNvPr>
            <p:cNvSpPr txBox="1"/>
            <p:nvPr/>
          </p:nvSpPr>
          <p:spPr>
            <a:xfrm>
              <a:off x="479132" y="1607472"/>
              <a:ext cx="5147449" cy="1077218"/>
            </a:xfrm>
            <a:prstGeom prst="rect">
              <a:avLst/>
            </a:prstGeom>
            <a:noFill/>
          </p:spPr>
          <p:txBody>
            <a:bodyPr wrap="square" numCol="1" rtlCol="0">
              <a:spAutoFit/>
            </a:bodyPr>
            <a:lstStyle/>
            <a:p>
              <a:pPr lvl="0" algn="ctr">
                <a:spcBef>
                  <a:spcPts val="600"/>
                </a:spcBef>
                <a:spcAft>
                  <a:spcPts val="600"/>
                </a:spcAft>
                <a:defRPr/>
              </a:pPr>
              <a:r>
                <a:rPr lang="vi-VN" sz="3200" b="1" dirty="0">
                  <a:solidFill>
                    <a:srgbClr val="C00000"/>
                  </a:solidFill>
                  <a:latin typeface="Cambria" panose="02040503050406030204" pitchFamily="18" charset="0"/>
                  <a:ea typeface="Cambria" panose="02040503050406030204" pitchFamily="18" charset="0"/>
                </a:rPr>
                <a:t>Em hiểu thế nào là “rồng chầu, phượng múa? </a:t>
              </a:r>
              <a:endParaRPr kumimoji="0" 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20C01C1E-57AD-7934-3FEC-951BDD20BC5B}"/>
                </a:ext>
              </a:extLst>
            </p:cNvPr>
            <p:cNvGrpSpPr/>
            <p:nvPr/>
          </p:nvGrpSpPr>
          <p:grpSpPr>
            <a:xfrm>
              <a:off x="418452" y="640766"/>
              <a:ext cx="1101452" cy="1078752"/>
              <a:chOff x="2210284" y="3447251"/>
              <a:chExt cx="826089" cy="809063"/>
            </a:xfrm>
          </p:grpSpPr>
          <p:sp>
            <p:nvSpPr>
              <p:cNvPr id="16" name="Oval 15">
                <a:extLst>
                  <a:ext uri="{FF2B5EF4-FFF2-40B4-BE49-F238E27FC236}">
                    <a16:creationId xmlns:a16="http://schemas.microsoft.com/office/drawing/2014/main" id="{40D64B3C-6FD1-7D88-9306-C34C7E4B3D21}"/>
                  </a:ext>
                </a:extLst>
              </p:cNvPr>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7" name="Picture 2">
                <a:extLst>
                  <a:ext uri="{FF2B5EF4-FFF2-40B4-BE49-F238E27FC236}">
                    <a16:creationId xmlns:a16="http://schemas.microsoft.com/office/drawing/2014/main" id="{AEAA5080-2025-112E-A884-ED4FAA9CC45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67FB4879-2F13-A2E1-7D11-1D01F3682B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9" name="Picture 2" descr="Tượng rồng bay, phượng múa bằng đồng nguyên chất Decor Hà Nội">
            <a:extLst>
              <a:ext uri="{FF2B5EF4-FFF2-40B4-BE49-F238E27FC236}">
                <a16:creationId xmlns:a16="http://schemas.microsoft.com/office/drawing/2014/main" id="{7C16A3E9-381D-69CE-5AE3-75303C56D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6344" y="225031"/>
            <a:ext cx="4282720" cy="4282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901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ịnh Hạ Long lọt top 3 điểm du lịch thịnh hành nhất thế giới năm 2024">
            <a:extLst>
              <a:ext uri="{FF2B5EF4-FFF2-40B4-BE49-F238E27FC236}">
                <a16:creationId xmlns:a16="http://schemas.microsoft.com/office/drawing/2014/main" id="{FAD41521-F354-94A1-8C4C-16B09BC81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65928" y="2550300"/>
            <a:ext cx="11860142" cy="1177634"/>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48712" y="2615897"/>
            <a:ext cx="11294575" cy="1046440"/>
          </a:xfrm>
          <a:prstGeom prst="rect">
            <a:avLst/>
          </a:prstGeom>
          <a:noFill/>
        </p:spPr>
        <p:txBody>
          <a:bodyPr wrap="square" rtlCol="0">
            <a:spAutoFit/>
          </a:bodyPr>
          <a:lstStyle/>
          <a:p>
            <a:pPr lvl="0" algn="just">
              <a:spcBef>
                <a:spcPts val="600"/>
              </a:spcBef>
              <a:spcAft>
                <a:spcPts val="600"/>
              </a:spcAft>
              <a:defRPr/>
            </a:pPr>
            <a:r>
              <a:rPr lang="vi-VN" sz="3100" b="1" dirty="0">
                <a:solidFill>
                  <a:srgbClr val="FF0000"/>
                </a:solidFill>
                <a:latin typeface="Cambria" panose="02040503050406030204" pitchFamily="18" charset="0"/>
                <a:ea typeface="Cambria" panose="02040503050406030204" pitchFamily="18" charset="0"/>
              </a:rPr>
              <a:t>Đoạn 1: Giới thiệu bao quát về vịnh Hạ Long với rất nhiều hòn đảo được xếp đặt độc đáo.</a:t>
            </a:r>
            <a:endParaRPr kumimoji="0" lang="vi-VN" sz="31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945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297712" y="381643"/>
            <a:ext cx="11812772"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1072711" y="549398"/>
            <a:ext cx="10884656" cy="984770"/>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hòn đảo ở Hạ Long được tạo hóa xếp đặt thú vị như thế nào? Bằng cách nào, tác giả giúp ta cảm nhận được điều đó?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0" y="426625"/>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7"/>
          <a:stretch>
            <a:fillRect/>
          </a:stretch>
        </p:blipFill>
        <p:spPr>
          <a:xfrm>
            <a:off x="1307806" y="2079630"/>
            <a:ext cx="10207255" cy="4167806"/>
          </a:xfrm>
          <a:prstGeom prst="rect">
            <a:avLst/>
          </a:prstGeom>
        </p:spPr>
      </p:pic>
      <p:sp>
        <p:nvSpPr>
          <p:cNvPr id="18" name="Rectangle 17"/>
          <p:cNvSpPr/>
          <p:nvPr/>
        </p:nvSpPr>
        <p:spPr>
          <a:xfrm>
            <a:off x="2238985" y="3414737"/>
            <a:ext cx="8095861" cy="2062103"/>
          </a:xfrm>
          <a:prstGeom prst="rect">
            <a:avLst/>
          </a:prstGeom>
        </p:spPr>
        <p:txBody>
          <a:bodyPr wrap="square">
            <a:spAutoFit/>
          </a:bodyPr>
          <a:lstStyle/>
          <a:p>
            <a:pPr lvl="0" algn="just"/>
            <a:r>
              <a:rPr lang="en-US" sz="3200" b="1" dirty="0">
                <a:solidFill>
                  <a:srgbClr val="FF0000"/>
                </a:solidFill>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Những hòn đảo ở Hạ Long được tạo hóa xếp đặt rất thú vị. Bằng biện pháp so sánh hoặc nhân hóa, tác giả đã giúp người đọc hình dung sự thú vị đó. </a:t>
            </a:r>
            <a:endParaRPr kumimoji="0" 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17"/>
          <p:cNvSpPr/>
          <p:nvPr/>
        </p:nvSpPr>
        <p:spPr>
          <a:xfrm>
            <a:off x="170121" y="180753"/>
            <a:ext cx="12021879" cy="6444119"/>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graphicFrame>
        <p:nvGraphicFramePr>
          <p:cNvPr id="3" name="Table 2">
            <a:extLst>
              <a:ext uri="{FF2B5EF4-FFF2-40B4-BE49-F238E27FC236}">
                <a16:creationId xmlns:a16="http://schemas.microsoft.com/office/drawing/2014/main" id="{4F1212C4-5D11-EBA0-A5CD-8E3CAF58D5F7}"/>
              </a:ext>
            </a:extLst>
          </p:cNvPr>
          <p:cNvGraphicFramePr>
            <a:graphicFrameLocks noGrp="1"/>
          </p:cNvGraphicFramePr>
          <p:nvPr>
            <p:extLst>
              <p:ext uri="{D42A27DB-BD31-4B8C-83A1-F6EECF244321}">
                <p14:modId xmlns:p14="http://schemas.microsoft.com/office/powerpoint/2010/main" val="2404189867"/>
              </p:ext>
            </p:extLst>
          </p:nvPr>
        </p:nvGraphicFramePr>
        <p:xfrm>
          <a:off x="943196" y="547242"/>
          <a:ext cx="10475728" cy="5763516"/>
        </p:xfrm>
        <a:graphic>
          <a:graphicData uri="http://schemas.openxmlformats.org/drawingml/2006/table">
            <a:tbl>
              <a:tblPr firstRow="1" firstCol="1" bandRow="1">
                <a:tableStyleId>{5C22544A-7EE6-4342-B048-85BDC9FD1C3A}</a:tableStyleId>
              </a:tblPr>
              <a:tblGrid>
                <a:gridCol w="6148277">
                  <a:extLst>
                    <a:ext uri="{9D8B030D-6E8A-4147-A177-3AD203B41FA5}">
                      <a16:colId xmlns:a16="http://schemas.microsoft.com/office/drawing/2014/main" val="2011135838"/>
                    </a:ext>
                  </a:extLst>
                </a:gridCol>
                <a:gridCol w="4327451">
                  <a:extLst>
                    <a:ext uri="{9D8B030D-6E8A-4147-A177-3AD203B41FA5}">
                      <a16:colId xmlns:a16="http://schemas.microsoft.com/office/drawing/2014/main" val="74174239"/>
                    </a:ext>
                  </a:extLst>
                </a:gridCol>
              </a:tblGrid>
              <a:tr h="1412339">
                <a:tc>
                  <a:txBody>
                    <a:bodyPr/>
                    <a:lstStyle/>
                    <a:p>
                      <a:pPr marL="0" marR="0" algn="just">
                        <a:lnSpc>
                          <a:spcPct val="150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Trên một diện tích hẹp, mọc lên </a:t>
                      </a:r>
                      <a:r>
                        <a:rPr lang="vi-VN" sz="2400" b="1" dirty="0">
                          <a:solidFill>
                            <a:srgbClr val="002060"/>
                          </a:solidFill>
                          <a:effectLst/>
                          <a:latin typeface="Cambria" panose="02040503050406030204" pitchFamily="18" charset="0"/>
                          <a:ea typeface="Cambria" panose="02040503050406030204" pitchFamily="18" charset="0"/>
                        </a:rPr>
                        <a:t>hàng nghìn đảo nhấp nhô, khuất khúc như rồng chầu, phượng múa. </a:t>
                      </a:r>
                      <a:endPar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000" dirty="0">
                        <a:solidFill>
                          <a:srgbClr val="FF0000"/>
                        </a:solidFill>
                        <a:effectLst/>
                        <a:latin typeface="Cambria" panose="02040503050406030204" pitchFamily="18" charset="0"/>
                        <a:ea typeface="Cambria" panose="020405030504060302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0950799"/>
                  </a:ext>
                </a:extLst>
              </a:tr>
              <a:tr h="1438838">
                <a:tc>
                  <a:txBody>
                    <a:bodyPr/>
                    <a:lstStyle/>
                    <a:p>
                      <a:pPr marL="0" marR="0" algn="just">
                        <a:lnSpc>
                          <a:spcPct val="150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Đảo có chỗ sừng sững, chạy dài như bức tường thành vững chãi</a:t>
                      </a:r>
                      <a:r>
                        <a:rPr lang="vi-VN" sz="2400" b="0" dirty="0">
                          <a:solidFill>
                            <a:srgbClr val="002060"/>
                          </a:solidFill>
                          <a:effectLst/>
                          <a:latin typeface="Cambria" panose="02040503050406030204" pitchFamily="18" charset="0"/>
                          <a:ea typeface="Cambria" panose="02040503050406030204" pitchFamily="18" charset="0"/>
                        </a:rPr>
                        <a:t>, ngăn khơi với lộng, nối mặt biển với chân trời. </a:t>
                      </a:r>
                      <a:endParaRPr lang="en-US" sz="2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endParaRPr lang="en-US" sz="2000" b="1" dirty="0">
                        <a:solidFill>
                          <a:srgbClr val="FF0000"/>
                        </a:solidFill>
                        <a:effectLst/>
                        <a:latin typeface="Cambria" panose="02040503050406030204" pitchFamily="18" charset="0"/>
                        <a:ea typeface="Cambria" panose="020405030504060302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8139332"/>
                  </a:ext>
                </a:extLst>
              </a:tr>
              <a:tr h="1412339">
                <a:tc>
                  <a:txBody>
                    <a:bodyPr/>
                    <a:lstStyle/>
                    <a:p>
                      <a:pPr marL="0" marR="0" algn="just">
                        <a:lnSpc>
                          <a:spcPct val="150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Có chỗ </a:t>
                      </a:r>
                      <a:r>
                        <a:rPr lang="vi-VN" sz="2400" b="1" dirty="0">
                          <a:solidFill>
                            <a:srgbClr val="002060"/>
                          </a:solidFill>
                          <a:effectLst/>
                          <a:latin typeface="Cambria" panose="02040503050406030204" pitchFamily="18" charset="0"/>
                          <a:ea typeface="Cambria" panose="02040503050406030204" pitchFamily="18" charset="0"/>
                        </a:rPr>
                        <a:t>đảo dàn ra thưa thớt</a:t>
                      </a:r>
                      <a:r>
                        <a:rPr lang="vi-VN" sz="2400" b="0" dirty="0">
                          <a:solidFill>
                            <a:srgbClr val="002060"/>
                          </a:solidFill>
                          <a:effectLst/>
                          <a:latin typeface="Cambria" panose="02040503050406030204" pitchFamily="18" charset="0"/>
                          <a:ea typeface="Cambria" panose="02040503050406030204" pitchFamily="18" charset="0"/>
                        </a:rPr>
                        <a:t>, hòn này với hòn kia biệt lập, xa trông </a:t>
                      </a:r>
                      <a:r>
                        <a:rPr lang="vi-VN" sz="2400" b="1" dirty="0">
                          <a:solidFill>
                            <a:srgbClr val="002060"/>
                          </a:solidFill>
                          <a:effectLst/>
                          <a:latin typeface="Cambria" panose="02040503050406030204" pitchFamily="18" charset="0"/>
                          <a:ea typeface="Cambria" panose="02040503050406030204" pitchFamily="18" charset="0"/>
                        </a:rPr>
                        <a:t>như quân cờ bày chon von trên mặt biển. </a:t>
                      </a:r>
                      <a:endPar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0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9990038"/>
                  </a:ext>
                </a:extLst>
              </a:tr>
              <a:tr h="850742">
                <a:tc>
                  <a:txBody>
                    <a:bodyPr/>
                    <a:lstStyle/>
                    <a:p>
                      <a:pPr marL="0" marR="0" algn="just">
                        <a:lnSpc>
                          <a:spcPct val="150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Có </a:t>
                      </a:r>
                      <a:r>
                        <a:rPr lang="vi-VN" sz="2400" b="1" dirty="0">
                          <a:solidFill>
                            <a:srgbClr val="002060"/>
                          </a:solidFill>
                          <a:effectLst/>
                          <a:latin typeface="Cambria" panose="02040503050406030204" pitchFamily="18" charset="0"/>
                          <a:ea typeface="Cambria" panose="02040503050406030204" pitchFamily="18" charset="0"/>
                        </a:rPr>
                        <a:t>chỗ đảo quần tụ lại, xúm xít như vạn chài lúc neo thuyền, phơi lưới. </a:t>
                      </a:r>
                      <a:endPar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endParaRPr lang="en-US" sz="1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654441"/>
                  </a:ext>
                </a:extLst>
              </a:tr>
            </a:tbl>
          </a:graphicData>
        </a:graphic>
      </p:graphicFrame>
      <p:sp>
        <p:nvSpPr>
          <p:cNvPr id="5" name="TextBox 4">
            <a:extLst>
              <a:ext uri="{FF2B5EF4-FFF2-40B4-BE49-F238E27FC236}">
                <a16:creationId xmlns:a16="http://schemas.microsoft.com/office/drawing/2014/main" id="{FF37321E-BD21-1969-1CAA-1287453B02A6}"/>
              </a:ext>
            </a:extLst>
          </p:cNvPr>
          <p:cNvSpPr txBox="1"/>
          <p:nvPr/>
        </p:nvSpPr>
        <p:spPr>
          <a:xfrm>
            <a:off x="7743759" y="3947780"/>
            <a:ext cx="3214820" cy="739690"/>
          </a:xfrm>
          <a:prstGeom prst="rect">
            <a:avLst/>
          </a:prstGeom>
          <a:noFill/>
        </p:spPr>
        <p:txBody>
          <a:bodyPr wrap="square">
            <a:spAutoFit/>
          </a:bodyPr>
          <a:lstStyle/>
          <a:p>
            <a:pPr marL="0" marR="0" algn="ctr">
              <a:lnSpc>
                <a:spcPct val="150000"/>
              </a:lnSpc>
              <a:spcBef>
                <a:spcPts val="0"/>
              </a:spcBef>
              <a:spcAft>
                <a:spcPts val="0"/>
              </a:spcAft>
            </a:pPr>
            <a:r>
              <a:rPr lang="en-US" sz="3200" b="1" dirty="0">
                <a:solidFill>
                  <a:srgbClr val="0000FF"/>
                </a:solidFill>
                <a:effectLst/>
                <a:latin typeface="Cambria" panose="02040503050406030204" pitchFamily="18" charset="0"/>
                <a:ea typeface="Cambria" panose="02040503050406030204" pitchFamily="18" charset="0"/>
              </a:rPr>
              <a:t>NHÂN HÓA</a:t>
            </a:r>
          </a:p>
        </p:txBody>
      </p:sp>
      <p:sp>
        <p:nvSpPr>
          <p:cNvPr id="6" name="TextBox 5">
            <a:extLst>
              <a:ext uri="{FF2B5EF4-FFF2-40B4-BE49-F238E27FC236}">
                <a16:creationId xmlns:a16="http://schemas.microsoft.com/office/drawing/2014/main" id="{FC402923-51E3-8F50-CBB8-23EBBBA84D9E}"/>
              </a:ext>
            </a:extLst>
          </p:cNvPr>
          <p:cNvSpPr txBox="1"/>
          <p:nvPr/>
        </p:nvSpPr>
        <p:spPr>
          <a:xfrm>
            <a:off x="8289608" y="2388270"/>
            <a:ext cx="2123122" cy="739690"/>
          </a:xfrm>
          <a:prstGeom prst="rect">
            <a:avLst/>
          </a:prstGeom>
          <a:noFill/>
        </p:spPr>
        <p:txBody>
          <a:bodyPr wrap="square">
            <a:spAutoFit/>
          </a:bodyPr>
          <a:lstStyle/>
          <a:p>
            <a:pPr marL="0" marR="0" algn="ctr">
              <a:lnSpc>
                <a:spcPct val="150000"/>
              </a:lnSpc>
              <a:spcBef>
                <a:spcPts val="0"/>
              </a:spcBef>
              <a:spcAft>
                <a:spcPts val="0"/>
              </a:spcAft>
            </a:pPr>
            <a:r>
              <a:rPr lang="en-US" sz="3200" b="1" dirty="0">
                <a:solidFill>
                  <a:srgbClr val="0000FF"/>
                </a:solidFill>
                <a:effectLst/>
                <a:latin typeface="Cambria" panose="02040503050406030204" pitchFamily="18" charset="0"/>
                <a:ea typeface="Cambria" panose="02040503050406030204" pitchFamily="18" charset="0"/>
              </a:rPr>
              <a:t>SO SÁNH</a:t>
            </a:r>
          </a:p>
        </p:txBody>
      </p:sp>
      <p:sp>
        <p:nvSpPr>
          <p:cNvPr id="7" name="TextBox 6">
            <a:extLst>
              <a:ext uri="{FF2B5EF4-FFF2-40B4-BE49-F238E27FC236}">
                <a16:creationId xmlns:a16="http://schemas.microsoft.com/office/drawing/2014/main" id="{36BCA45B-BA7B-55A7-BA32-F17B146870B9}"/>
              </a:ext>
            </a:extLst>
          </p:cNvPr>
          <p:cNvSpPr txBox="1"/>
          <p:nvPr/>
        </p:nvSpPr>
        <p:spPr>
          <a:xfrm>
            <a:off x="8289608" y="993252"/>
            <a:ext cx="2123122" cy="739690"/>
          </a:xfrm>
          <a:prstGeom prst="rect">
            <a:avLst/>
          </a:prstGeom>
          <a:noFill/>
        </p:spPr>
        <p:txBody>
          <a:bodyPr wrap="square">
            <a:spAutoFit/>
          </a:bodyPr>
          <a:lstStyle/>
          <a:p>
            <a:pPr marL="0" marR="0" algn="ctr">
              <a:lnSpc>
                <a:spcPct val="150000"/>
              </a:lnSpc>
              <a:spcBef>
                <a:spcPts val="0"/>
              </a:spcBef>
              <a:spcAft>
                <a:spcPts val="0"/>
              </a:spcAft>
            </a:pPr>
            <a:r>
              <a:rPr lang="en-US" sz="3200" b="1" dirty="0">
                <a:solidFill>
                  <a:srgbClr val="0000FF"/>
                </a:solidFill>
                <a:effectLst/>
                <a:latin typeface="Cambria" panose="02040503050406030204" pitchFamily="18" charset="0"/>
                <a:ea typeface="Cambria" panose="02040503050406030204" pitchFamily="18" charset="0"/>
              </a:rPr>
              <a:t>SO SÁNH</a:t>
            </a:r>
          </a:p>
        </p:txBody>
      </p:sp>
      <p:sp>
        <p:nvSpPr>
          <p:cNvPr id="8" name="TextBox 7">
            <a:extLst>
              <a:ext uri="{FF2B5EF4-FFF2-40B4-BE49-F238E27FC236}">
                <a16:creationId xmlns:a16="http://schemas.microsoft.com/office/drawing/2014/main" id="{12A86A3D-978E-630C-9499-7E9057506A16}"/>
              </a:ext>
            </a:extLst>
          </p:cNvPr>
          <p:cNvSpPr txBox="1"/>
          <p:nvPr/>
        </p:nvSpPr>
        <p:spPr>
          <a:xfrm>
            <a:off x="7011231" y="5507290"/>
            <a:ext cx="4407693" cy="523220"/>
          </a:xfrm>
          <a:prstGeom prst="rect">
            <a:avLst/>
          </a:prstGeom>
          <a:noFill/>
        </p:spPr>
        <p:txBody>
          <a:bodyPr wrap="square">
            <a:spAutoFit/>
          </a:bodyPr>
          <a:lstStyle/>
          <a:p>
            <a:pPr marL="0" marR="0" algn="ctr">
              <a:spcBef>
                <a:spcPts val="0"/>
              </a:spcBef>
              <a:spcAft>
                <a:spcPts val="0"/>
              </a:spcAft>
            </a:pPr>
            <a:r>
              <a:rPr lang="en-US" sz="2800" b="1" dirty="0">
                <a:solidFill>
                  <a:srgbClr val="0000FF"/>
                </a:solidFill>
                <a:effectLst/>
                <a:latin typeface="Cambria" panose="02040503050406030204" pitchFamily="18" charset="0"/>
                <a:ea typeface="Cambria" panose="02040503050406030204" pitchFamily="18" charset="0"/>
              </a:rPr>
              <a:t>SO SÁNH VÀ NHÂN HÓA</a:t>
            </a:r>
          </a:p>
        </p:txBody>
      </p:sp>
    </p:spTree>
    <p:extLst>
      <p:ext uri="{BB962C8B-B14F-4D97-AF65-F5344CB8AC3E}">
        <p14:creationId xmlns:p14="http://schemas.microsoft.com/office/powerpoint/2010/main" val="1204092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pic>
        <p:nvPicPr>
          <p:cNvPr id="46" name="Picture 45"/>
          <p:cNvPicPr>
            <a:picLocks noChangeAspect="1"/>
          </p:cNvPicPr>
          <p:nvPr/>
        </p:nvPicPr>
        <p:blipFill>
          <a:blip r:embed="rId2"/>
          <a:stretch>
            <a:fillRect/>
          </a:stretch>
        </p:blipFill>
        <p:spPr>
          <a:xfrm>
            <a:off x="2331249" y="2273091"/>
            <a:ext cx="8565622" cy="1950889"/>
          </a:xfrm>
          <a:prstGeom prst="rect">
            <a:avLst/>
          </a:prstGeom>
        </p:spPr>
      </p:pic>
    </p:spTree>
    <p:extLst>
      <p:ext uri="{BB962C8B-B14F-4D97-AF65-F5344CB8AC3E}">
        <p14:creationId xmlns:p14="http://schemas.microsoft.com/office/powerpoint/2010/main" val="724124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11218545" cy="46288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矩形 29"/>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sp>
        <p:nvSpPr>
          <p:cNvPr id="4" name="TextBox 3"/>
          <p:cNvSpPr txBox="1"/>
          <p:nvPr/>
        </p:nvSpPr>
        <p:spPr>
          <a:xfrm>
            <a:off x="1831335" y="244796"/>
            <a:ext cx="870351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mbria" panose="02040503050406030204" pitchFamily="18" charset="0"/>
                <a:ea typeface="Cambria" panose="02040503050406030204" pitchFamily="18" charset="0"/>
              </a:rPr>
              <a:t>3.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Dựa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hãy</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tả</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dáng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hòn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đảo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Hạ</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Long? </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Table 1">
            <a:extLst>
              <a:ext uri="{FF2B5EF4-FFF2-40B4-BE49-F238E27FC236}">
                <a16:creationId xmlns:a16="http://schemas.microsoft.com/office/drawing/2014/main" id="{392396CF-102E-EA42-1126-EA2836C80A56}"/>
              </a:ext>
            </a:extLst>
          </p:cNvPr>
          <p:cNvGraphicFramePr>
            <a:graphicFrameLocks noGrp="1"/>
          </p:cNvGraphicFramePr>
          <p:nvPr>
            <p:extLst>
              <p:ext uri="{D42A27DB-BD31-4B8C-83A1-F6EECF244321}">
                <p14:modId xmlns:p14="http://schemas.microsoft.com/office/powerpoint/2010/main" val="2738414848"/>
              </p:ext>
            </p:extLst>
          </p:nvPr>
        </p:nvGraphicFramePr>
        <p:xfrm>
          <a:off x="1339702" y="2402959"/>
          <a:ext cx="9431078" cy="3253562"/>
        </p:xfrm>
        <a:graphic>
          <a:graphicData uri="http://schemas.openxmlformats.org/drawingml/2006/table">
            <a:tbl>
              <a:tblPr firstRow="1" firstCol="1" bandRow="1">
                <a:tableStyleId>{5C22544A-7EE6-4342-B048-85BDC9FD1C3A}</a:tableStyleId>
              </a:tblPr>
              <a:tblGrid>
                <a:gridCol w="2901846">
                  <a:extLst>
                    <a:ext uri="{9D8B030D-6E8A-4147-A177-3AD203B41FA5}">
                      <a16:colId xmlns:a16="http://schemas.microsoft.com/office/drawing/2014/main" val="2959084387"/>
                    </a:ext>
                  </a:extLst>
                </a:gridCol>
                <a:gridCol w="3541484">
                  <a:extLst>
                    <a:ext uri="{9D8B030D-6E8A-4147-A177-3AD203B41FA5}">
                      <a16:colId xmlns:a16="http://schemas.microsoft.com/office/drawing/2014/main" val="815037665"/>
                    </a:ext>
                  </a:extLst>
                </a:gridCol>
                <a:gridCol w="2987748">
                  <a:extLst>
                    <a:ext uri="{9D8B030D-6E8A-4147-A177-3AD203B41FA5}">
                      <a16:colId xmlns:a16="http://schemas.microsoft.com/office/drawing/2014/main" val="1616640169"/>
                    </a:ext>
                  </a:extLst>
                </a:gridCol>
              </a:tblGrid>
              <a:tr h="3253562">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669656"/>
                  </a:ext>
                </a:extLst>
              </a:tr>
            </a:tbl>
          </a:graphicData>
        </a:graphic>
      </p:graphicFrame>
      <p:sp>
        <p:nvSpPr>
          <p:cNvPr id="12" name="TextBox 11">
            <a:extLst>
              <a:ext uri="{FF2B5EF4-FFF2-40B4-BE49-F238E27FC236}">
                <a16:creationId xmlns:a16="http://schemas.microsoft.com/office/drawing/2014/main" id="{76D87A04-E8DD-DEDE-E567-16469483E758}"/>
              </a:ext>
            </a:extLst>
          </p:cNvPr>
          <p:cNvSpPr txBox="1"/>
          <p:nvPr/>
        </p:nvSpPr>
        <p:spPr>
          <a:xfrm>
            <a:off x="1541722" y="2583711"/>
            <a:ext cx="2775097" cy="2554545"/>
          </a:xfrm>
          <a:prstGeom prst="rect">
            <a:avLst/>
          </a:prstGeom>
          <a:noFill/>
        </p:spPr>
        <p:txBody>
          <a:bodyPr wrap="square" rtlCol="0">
            <a:spAutoFit/>
          </a:bodyPr>
          <a:lstStyle/>
          <a:p>
            <a:pPr algn="just"/>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Có</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chông</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chênh</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cóc</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ngồi</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bờ</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giếng</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Cóc</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chemeClr val="bg2">
                  <a:lumMod val="10000"/>
                </a:schemeClr>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B898B7BF-171A-9FDA-667C-3136FB36DB32}"/>
              </a:ext>
            </a:extLst>
          </p:cNvPr>
          <p:cNvSpPr txBox="1"/>
          <p:nvPr/>
        </p:nvSpPr>
        <p:spPr>
          <a:xfrm>
            <a:off x="4423145" y="2604976"/>
            <a:ext cx="3168502" cy="2554545"/>
          </a:xfrm>
          <a:prstGeom prst="rect">
            <a:avLst/>
          </a:prstGeom>
          <a:noFill/>
        </p:spPr>
        <p:txBody>
          <a:bodyPr wrap="square" rtlCol="0">
            <a:spAutoFit/>
          </a:bodyPr>
          <a:lstStyle/>
          <a:p>
            <a:pPr algn="just"/>
            <a:r>
              <a:rPr lang="vi-VN" sz="3200" i="1" kern="0" dirty="0">
                <a:solidFill>
                  <a:schemeClr val="bg2">
                    <a:lumMod val="10000"/>
                  </a:schemeClr>
                </a:solidFill>
                <a:latin typeface="Cambria" panose="02040503050406030204" pitchFamily="18" charset="0"/>
                <a:ea typeface="Cambria" panose="02040503050406030204" pitchFamily="18" charset="0"/>
                <a:cs typeface="Times New Roman" panose="02020603050405020304" pitchFamily="18" charset="0"/>
              </a:rPr>
              <a:t>Có hòn trông như đôi gà đang xòe cánh chọi nhau trên mặt nước (hòn Gà Chọi)</a:t>
            </a:r>
            <a:endParaRPr lang="en-US" sz="3200" dirty="0">
              <a:solidFill>
                <a:schemeClr val="bg2">
                  <a:lumMod val="10000"/>
                </a:schemeClr>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AE360E6D-D02B-9CAB-8674-960A06F9EDC3}"/>
              </a:ext>
            </a:extLst>
          </p:cNvPr>
          <p:cNvSpPr txBox="1"/>
          <p:nvPr/>
        </p:nvSpPr>
        <p:spPr>
          <a:xfrm>
            <a:off x="7889359" y="2615609"/>
            <a:ext cx="2658139" cy="2554545"/>
          </a:xfrm>
          <a:prstGeom prst="rect">
            <a:avLst/>
          </a:prstGeom>
          <a:noFill/>
        </p:spPr>
        <p:txBody>
          <a:bodyPr wrap="square" rtlCol="0">
            <a:spAutoFit/>
          </a:bodyPr>
          <a:lstStyle/>
          <a:p>
            <a:pPr algn="just"/>
            <a:r>
              <a:rPr lang="vi-VN" sz="3200" i="1" kern="0" dirty="0">
                <a:solidFill>
                  <a:schemeClr val="bg2">
                    <a:lumMod val="10000"/>
                  </a:schemeClr>
                </a:solidFill>
                <a:latin typeface="Cambria" panose="02040503050406030204" pitchFamily="18" charset="0"/>
                <a:ea typeface="Cambria" panose="02040503050406030204" pitchFamily="18" charset="0"/>
                <a:cs typeface="Times New Roman" panose="02020603050405020304" pitchFamily="18" charset="0"/>
              </a:rPr>
              <a:t>Có hòn như ông lão trầm tĩnh ngồi câu cá (hòn Ông Lã Vọng). </a:t>
            </a:r>
            <a:endParaRPr lang="en-US" sz="3200" dirty="0">
              <a:solidFill>
                <a:schemeClr val="bg2">
                  <a:lumMod val="1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2717" y="119714"/>
            <a:ext cx="11986565" cy="661857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a:defRPr/>
            </a:pPr>
            <a:endParaRPr lang="en-US" sz="3200" dirty="0">
              <a:solidFill>
                <a:srgbClr val="FF0000"/>
              </a:solidFill>
            </a:endParaRPr>
          </a:p>
          <a:p>
            <a:pPr lvl="0">
              <a:defRPr/>
            </a:pPr>
            <a:endParaRPr lang="en-US" sz="2800" dirty="0">
              <a:solidFill>
                <a:srgbClr val="FF0000"/>
              </a:solidFill>
              <a:latin typeface="Calibri"/>
            </a:endParaRPr>
          </a:p>
          <a:p>
            <a:pPr lvl="0">
              <a:defRPr/>
            </a:pPr>
            <a:endParaRPr lang="en-US" sz="2800" dirty="0">
              <a:solidFill>
                <a:srgbClr val="FF0000"/>
              </a:solidFill>
              <a:latin typeface="Calibri"/>
            </a:endParaRPr>
          </a:p>
          <a:p>
            <a:pPr lvl="0">
              <a:defRPr/>
            </a:pPr>
            <a:endParaRPr lang="en-US" sz="2800" dirty="0">
              <a:solidFill>
                <a:srgbClr val="FF0000"/>
              </a:solidFill>
              <a:latin typeface="Calibri"/>
            </a:endParaRPr>
          </a:p>
          <a:p>
            <a:pPr lvl="0">
              <a:defRPr/>
            </a:pPr>
            <a:r>
              <a:rPr lang="vi-VN" sz="2800" dirty="0">
                <a:solidFill>
                  <a:srgbClr val="FF0000"/>
                </a:solidFill>
                <a:latin typeface="Calibri"/>
              </a:rPr>
              <a:t> </a:t>
            </a:r>
            <a:endParaRPr kumimoji="0" lang="en-US" sz="2800" b="0" i="0" u="none" strike="noStrike" kern="1200" cap="none" spc="0" normalizeH="0" baseline="0" noProof="0" dirty="0">
              <a:ln>
                <a:noFill/>
              </a:ln>
              <a:solidFill>
                <a:srgbClr val="FF0000"/>
              </a:solidFill>
              <a:effectLst/>
              <a:uLnTx/>
              <a:uFillTx/>
              <a:latin typeface="Calibri"/>
            </a:endParaRPr>
          </a:p>
        </p:txBody>
      </p:sp>
      <p:pic>
        <p:nvPicPr>
          <p:cNvPr id="5" name="Picture 4">
            <a:extLst>
              <a:ext uri="{FF2B5EF4-FFF2-40B4-BE49-F238E27FC236}">
                <a16:creationId xmlns:a16="http://schemas.microsoft.com/office/drawing/2014/main" id="{480BB2A5-0787-B2FC-650D-0521D1DF4443}"/>
              </a:ext>
            </a:extLst>
          </p:cNvPr>
          <p:cNvPicPr>
            <a:picLocks noChangeAspect="1"/>
          </p:cNvPicPr>
          <p:nvPr/>
        </p:nvPicPr>
        <p:blipFill>
          <a:blip r:embed="rId3"/>
          <a:stretch>
            <a:fillRect/>
          </a:stretch>
        </p:blipFill>
        <p:spPr>
          <a:xfrm>
            <a:off x="1838816" y="119714"/>
            <a:ext cx="9451229" cy="6218456"/>
          </a:xfrm>
          <a:prstGeom prst="ellipse">
            <a:avLst/>
          </a:prstGeom>
          <a:ln>
            <a:noFill/>
          </a:ln>
          <a:effectLst>
            <a:softEdge rad="112500"/>
          </a:effectLst>
        </p:spPr>
      </p:pic>
      <p:sp>
        <p:nvSpPr>
          <p:cNvPr id="6" name="TextBox 5">
            <a:extLst>
              <a:ext uri="{FF2B5EF4-FFF2-40B4-BE49-F238E27FC236}">
                <a16:creationId xmlns:a16="http://schemas.microsoft.com/office/drawing/2014/main" id="{C231DE85-C9C4-0008-5E95-7961D61A9B89}"/>
              </a:ext>
            </a:extLst>
          </p:cNvPr>
          <p:cNvSpPr txBox="1"/>
          <p:nvPr/>
        </p:nvSpPr>
        <p:spPr>
          <a:xfrm>
            <a:off x="407015" y="2351779"/>
            <a:ext cx="1265127" cy="175432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HÒN CON </a:t>
            </a:r>
          </a:p>
          <a:p>
            <a:r>
              <a:rPr lang="en-US" sz="3600" b="1" dirty="0">
                <a:latin typeface="Times New Roman" panose="02020603050405020304" pitchFamily="18" charset="0"/>
                <a:cs typeface="Times New Roman" panose="02020603050405020304" pitchFamily="18" charset="0"/>
              </a:rPr>
              <a:t>CÓC</a:t>
            </a:r>
          </a:p>
        </p:txBody>
      </p:sp>
    </p:spTree>
    <p:extLst>
      <p:ext uri="{BB962C8B-B14F-4D97-AF65-F5344CB8AC3E}">
        <p14:creationId xmlns:p14="http://schemas.microsoft.com/office/powerpoint/2010/main" val="3229982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2717" y="119714"/>
            <a:ext cx="11986565" cy="661857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a:defRPr/>
            </a:pPr>
            <a:endParaRPr lang="en-US" sz="3200" dirty="0">
              <a:solidFill>
                <a:srgbClr val="FF0000"/>
              </a:solidFill>
            </a:endParaRPr>
          </a:p>
          <a:p>
            <a:pPr lvl="0">
              <a:defRPr/>
            </a:pPr>
            <a:endParaRPr lang="en-US" sz="2800" dirty="0">
              <a:solidFill>
                <a:srgbClr val="FF0000"/>
              </a:solidFill>
              <a:latin typeface="Calibri"/>
            </a:endParaRPr>
          </a:p>
          <a:p>
            <a:pPr lvl="0">
              <a:defRPr/>
            </a:pPr>
            <a:endParaRPr lang="en-US" sz="2800" dirty="0">
              <a:solidFill>
                <a:srgbClr val="FF0000"/>
              </a:solidFill>
              <a:latin typeface="Calibri"/>
            </a:endParaRPr>
          </a:p>
          <a:p>
            <a:pPr lvl="0">
              <a:defRPr/>
            </a:pPr>
            <a:endParaRPr lang="en-US" sz="2800" dirty="0">
              <a:solidFill>
                <a:srgbClr val="FF0000"/>
              </a:solidFill>
              <a:latin typeface="Calibri"/>
            </a:endParaRPr>
          </a:p>
          <a:p>
            <a:pPr lvl="0">
              <a:defRPr/>
            </a:pPr>
            <a:r>
              <a:rPr lang="vi-VN" sz="2800" dirty="0">
                <a:solidFill>
                  <a:srgbClr val="FF0000"/>
                </a:solidFill>
                <a:latin typeface="Calibri"/>
              </a:rPr>
              <a:t> </a:t>
            </a:r>
            <a:endParaRPr kumimoji="0" lang="en-US" sz="2800" b="0" i="0" u="none" strike="noStrike" kern="1200" cap="none" spc="0" normalizeH="0" baseline="0" noProof="0" dirty="0">
              <a:ln>
                <a:noFill/>
              </a:ln>
              <a:solidFill>
                <a:srgbClr val="FF0000"/>
              </a:solidFill>
              <a:effectLst/>
              <a:uLnTx/>
              <a:uFillTx/>
              <a:latin typeface="Calibri"/>
            </a:endParaRPr>
          </a:p>
        </p:txBody>
      </p:sp>
      <p:pic>
        <p:nvPicPr>
          <p:cNvPr id="3" name="Picture 2">
            <a:extLst>
              <a:ext uri="{FF2B5EF4-FFF2-40B4-BE49-F238E27FC236}">
                <a16:creationId xmlns:a16="http://schemas.microsoft.com/office/drawing/2014/main" id="{BB970C89-2AAA-1B40-93AF-ED3733DC849C}"/>
              </a:ext>
            </a:extLst>
          </p:cNvPr>
          <p:cNvPicPr>
            <a:picLocks noChangeAspect="1"/>
          </p:cNvPicPr>
          <p:nvPr/>
        </p:nvPicPr>
        <p:blipFill>
          <a:blip r:embed="rId3"/>
          <a:stretch>
            <a:fillRect/>
          </a:stretch>
        </p:blipFill>
        <p:spPr>
          <a:xfrm>
            <a:off x="2404997" y="650830"/>
            <a:ext cx="9122289" cy="5701431"/>
          </a:xfrm>
          <a:prstGeom prst="ellipse">
            <a:avLst/>
          </a:prstGeom>
          <a:ln>
            <a:noFill/>
          </a:ln>
          <a:effectLst>
            <a:softEdge rad="112500"/>
          </a:effectLst>
        </p:spPr>
      </p:pic>
      <p:sp>
        <p:nvSpPr>
          <p:cNvPr id="8" name="TextBox 7">
            <a:extLst>
              <a:ext uri="{FF2B5EF4-FFF2-40B4-BE49-F238E27FC236}">
                <a16:creationId xmlns:a16="http://schemas.microsoft.com/office/drawing/2014/main" id="{D09D53E2-EF95-D0C1-8930-EFB7755E6CC1}"/>
              </a:ext>
            </a:extLst>
          </p:cNvPr>
          <p:cNvSpPr txBox="1"/>
          <p:nvPr/>
        </p:nvSpPr>
        <p:spPr>
          <a:xfrm>
            <a:off x="664714" y="2376831"/>
            <a:ext cx="1488086" cy="1754326"/>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HÒN GÀ CHỌI</a:t>
            </a:r>
          </a:p>
        </p:txBody>
      </p:sp>
    </p:spTree>
    <p:extLst>
      <p:ext uri="{BB962C8B-B14F-4D97-AF65-F5344CB8AC3E}">
        <p14:creationId xmlns:p14="http://schemas.microsoft.com/office/powerpoint/2010/main" val="2567500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inh nghiệm Du lịch HẠ LONG 2024 chi tiết từ A-Z: 10 địa điểm vui chơi,  kinh nghiệm ăn uống, lưu trú...">
            <a:extLst>
              <a:ext uri="{FF2B5EF4-FFF2-40B4-BE49-F238E27FC236}">
                <a16:creationId xmlns:a16="http://schemas.microsoft.com/office/drawing/2014/main" id="{C1392876-E7F7-B482-CB6B-7B059E2E3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65927" y="2439690"/>
            <a:ext cx="11860142" cy="1177634"/>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65830" y="2505287"/>
            <a:ext cx="11294575" cy="1046440"/>
          </a:xfrm>
          <a:prstGeom prst="rect">
            <a:avLst/>
          </a:prstGeom>
          <a:noFill/>
        </p:spPr>
        <p:txBody>
          <a:bodyPr wrap="square" rtlCol="0">
            <a:spAutoFit/>
          </a:bodyPr>
          <a:lstStyle/>
          <a:p>
            <a:pPr lvl="0" algn="just">
              <a:spcBef>
                <a:spcPts val="600"/>
              </a:spcBef>
              <a:spcAft>
                <a:spcPts val="600"/>
              </a:spcAft>
              <a:defRPr/>
            </a:pPr>
            <a:r>
              <a:rPr lang="vi-VN" sz="3100" b="1" dirty="0">
                <a:solidFill>
                  <a:srgbClr val="FF0000"/>
                </a:solidFill>
                <a:latin typeface="Cambria" panose="02040503050406030204" pitchFamily="18" charset="0"/>
                <a:ea typeface="Cambria" panose="02040503050406030204" pitchFamily="18" charset="0"/>
              </a:rPr>
              <a:t>Đoạn 2, 3: Miêu tả bao quát toàn cảnh trên vịnh Hạ Long và hình dáng đặc biệt của một số hòn đảo.</a:t>
            </a:r>
            <a:endParaRPr kumimoji="0" lang="vi-VN" sz="31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2326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11218545" cy="46288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矩形 29"/>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sp>
        <p:nvSpPr>
          <p:cNvPr id="4" name="TextBox 3"/>
          <p:cNvSpPr txBox="1"/>
          <p:nvPr/>
        </p:nvSpPr>
        <p:spPr>
          <a:xfrm>
            <a:off x="1831335" y="244796"/>
            <a:ext cx="870351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ngắm đảo ở vịnh Hạ Long, vì sao tác giả có cảm giác được “chiêm ngưỡng một thế giới sống động đã trải qua hàng triệu năm hóa đá”?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a:extLst>
              <a:ext uri="{FF2B5EF4-FFF2-40B4-BE49-F238E27FC236}">
                <a16:creationId xmlns:a16="http://schemas.microsoft.com/office/drawing/2014/main" id="{F9229914-54B8-2BB6-D54E-324ABA834F7E}"/>
              </a:ext>
            </a:extLst>
          </p:cNvPr>
          <p:cNvSpPr txBox="1"/>
          <p:nvPr/>
        </p:nvSpPr>
        <p:spPr>
          <a:xfrm>
            <a:off x="723014" y="2456121"/>
            <a:ext cx="10526233" cy="3539430"/>
          </a:xfrm>
          <a:prstGeom prst="rect">
            <a:avLst/>
          </a:prstGeom>
          <a:noFill/>
        </p:spPr>
        <p:txBody>
          <a:bodyPr wrap="square" rtlCol="0">
            <a:spAutoFit/>
          </a:bodyPr>
          <a:lstStyle/>
          <a:p>
            <a:pPr algn="just"/>
            <a:r>
              <a:rPr lang="en-US" sz="3200" dirty="0">
                <a:effectLst/>
                <a:latin typeface="Cambria" panose="02040503050406030204" pitchFamily="18" charset="0"/>
                <a:ea typeface="Cambria" panose="02040503050406030204" pitchFamily="18" charset="0"/>
                <a:cs typeface="Times New Roman" panose="02020603050405020304" pitchFamily="18" charset="0"/>
              </a:rPr>
              <a:t>   Khi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ngắm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3200" dirty="0">
                <a:effectLst/>
                <a:latin typeface="Cambria" panose="02040503050406030204" pitchFamily="18" charset="0"/>
                <a:ea typeface="Cambria" panose="02040503050406030204" pitchFamily="18" charset="0"/>
                <a:cs typeface="Times New Roman" panose="02020603050405020304" pitchFamily="18" charset="0"/>
              </a:rPr>
              <a:t> ở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Hạ</a:t>
            </a:r>
            <a:r>
              <a:rPr lang="en-US" sz="3200" dirty="0">
                <a:effectLst/>
                <a:latin typeface="Cambria" panose="02040503050406030204" pitchFamily="18" charset="0"/>
                <a:ea typeface="Cambria" panose="02040503050406030204" pitchFamily="18" charset="0"/>
                <a:cs typeface="Times New Roman" panose="02020603050405020304" pitchFamily="18" charset="0"/>
              </a:rPr>
              <a:t> Long,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giả</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cảm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chiêm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ngưỡng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thế</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sống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đã</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trải</a:t>
            </a:r>
            <a:r>
              <a:rPr lang="en-US" sz="3200" dirty="0">
                <a:effectLst/>
                <a:latin typeface="Cambria" panose="02040503050406030204" pitchFamily="18" charset="0"/>
                <a:ea typeface="Cambria" panose="02040503050406030204" pitchFamily="18" charset="0"/>
                <a:cs typeface="Times New Roman" panose="02020603050405020304" pitchFamily="18" charset="0"/>
              </a:rPr>
              <a:t> qua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hàng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triệu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năm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hóa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đá</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vì</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hòn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vịnh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Hạ</a:t>
            </a:r>
            <a:r>
              <a:rPr lang="en-US" sz="3200" dirty="0">
                <a:effectLst/>
                <a:latin typeface="Cambria" panose="02040503050406030204" pitchFamily="18" charset="0"/>
                <a:ea typeface="Cambria" panose="02040503050406030204" pitchFamily="18" charset="0"/>
                <a:cs typeface="Times New Roman" panose="02020603050405020304" pitchFamily="18" charset="0"/>
              </a:rPr>
              <a:t> Long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giống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người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hoặc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quen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thuộc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mái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ông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lão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ngồi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cá</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con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cóc</a:t>
            </a:r>
            <a:r>
              <a:rPr lang="en-US" sz="3200" dirty="0">
                <a:effectLst/>
                <a:latin typeface="Cambria" panose="02040503050406030204" pitchFamily="18" charset="0"/>
                <a:ea typeface="Cambria" panose="02040503050406030204" pitchFamily="18" charset="0"/>
                <a:cs typeface="Times New Roman" panose="02020603050405020304" pitchFamily="18" charset="0"/>
              </a:rPr>
              <a:t>, con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gà</a:t>
            </a:r>
            <a:r>
              <a:rPr lang="en-US" sz="3200" dirty="0">
                <a:effectLst/>
                <a:latin typeface="Cambria" panose="02040503050406030204" pitchFamily="18" charset="0"/>
                <a:ea typeface="Cambria" panose="02040503050406030204" pitchFamily="18" charset="0"/>
                <a:cs typeface="Times New Roman" panose="02020603050405020304" pitchFamily="18" charset="0"/>
              </a:rPr>
              <a:t>, con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rùa</a:t>
            </a:r>
            <a:r>
              <a:rPr lang="en-US" sz="3200" dirty="0">
                <a:effectLst/>
                <a:latin typeface="Cambria" panose="02040503050406030204" pitchFamily="18" charset="0"/>
                <a:ea typeface="Cambria" panose="02040503050406030204" pitchFamily="18" charset="0"/>
                <a:cs typeface="Times New Roman" panose="02020603050405020304" pitchFamily="18" charset="0"/>
              </a:rPr>
              <a:t>, con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thiên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hòn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tụ</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họp</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thấp</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thoáng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sự</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sống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vậy</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27919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ESCO công nhận Vịnh Hạ Long - Quần đảo Cát Bà là Di sản Thiên nhiên Thế">
            <a:extLst>
              <a:ext uri="{FF2B5EF4-FFF2-40B4-BE49-F238E27FC236}">
                <a16:creationId xmlns:a16="http://schemas.microsoft.com/office/drawing/2014/main" id="{AF9106D8-F780-E1F4-1EAC-48F459E99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B47A265-480B-783D-4797-E80E0D31A58B}"/>
              </a:ext>
            </a:extLst>
          </p:cNvPr>
          <p:cNvGrpSpPr/>
          <p:nvPr/>
        </p:nvGrpSpPr>
        <p:grpSpPr>
          <a:xfrm>
            <a:off x="165929" y="2675365"/>
            <a:ext cx="11860142" cy="1177634"/>
            <a:chOff x="165929" y="172195"/>
            <a:chExt cx="11860142" cy="1177634"/>
          </a:xfrm>
        </p:grpSpPr>
        <p:sp>
          <p:nvSpPr>
            <p:cNvPr id="13" name="Rounded Rectangle 12"/>
            <p:cNvSpPr/>
            <p:nvPr/>
          </p:nvSpPr>
          <p:spPr>
            <a:xfrm>
              <a:off x="165929" y="172195"/>
              <a:ext cx="11860142" cy="1177634"/>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48712" y="237792"/>
              <a:ext cx="11294575" cy="1046440"/>
            </a:xfrm>
            <a:prstGeom prst="rect">
              <a:avLst/>
            </a:prstGeom>
            <a:noFill/>
          </p:spPr>
          <p:txBody>
            <a:bodyPr wrap="square" rtlCol="0">
              <a:spAutoFit/>
            </a:bodyPr>
            <a:lstStyle/>
            <a:p>
              <a:pPr lvl="0" algn="just">
                <a:spcBef>
                  <a:spcPts val="600"/>
                </a:spcBef>
                <a:spcAft>
                  <a:spcPts val="600"/>
                </a:spcAft>
                <a:defRPr/>
              </a:pPr>
              <a:r>
                <a:rPr lang="vi-VN" sz="3100" b="1" dirty="0">
                  <a:solidFill>
                    <a:srgbClr val="FF0000"/>
                  </a:solidFill>
                  <a:latin typeface="Cambria" panose="02040503050406030204" pitchFamily="18" charset="0"/>
                  <a:ea typeface="Cambria" panose="02040503050406030204" pitchFamily="18" charset="0"/>
                </a:rPr>
                <a:t>Đoạn 4: Khẳng định Hạ Long là một bộ phận của non sông Việt Nam mà chúng ta yêu quý, bảo vệ, giữ gìn.</a:t>
              </a:r>
              <a:endParaRPr kumimoji="0" lang="vi-VN" sz="31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27755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9"/>
          <p:cNvSpPr/>
          <p:nvPr/>
        </p:nvSpPr>
        <p:spPr>
          <a:xfrm>
            <a:off x="1403498" y="356458"/>
            <a:ext cx="10524799" cy="3677603"/>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286865" y="300226"/>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1605516" y="502735"/>
            <a:ext cx="10180843" cy="304698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Chủ đề của bài Những hòn đảo trên vịnh Hạ Long là gì? Chọn đáp án đúng.</a:t>
            </a:r>
          </a:p>
          <a:p>
            <a:pPr lvl="0" algn="just"/>
            <a:r>
              <a:rPr lang="vi-VN" sz="3200" dirty="0">
                <a:solidFill>
                  <a:prstClr val="black"/>
                </a:solidFill>
                <a:latin typeface="Cambria" panose="02040503050406030204" pitchFamily="18" charset="0"/>
                <a:ea typeface="Cambria" panose="02040503050406030204" pitchFamily="18" charset="0"/>
              </a:rPr>
              <a:t>A. Vẻ đẹp kì thú của những hòn đảo trên vịnh Hạ Long</a:t>
            </a:r>
          </a:p>
          <a:p>
            <a:pPr lvl="0" algn="just"/>
            <a:r>
              <a:rPr lang="vi-VN" sz="3200" dirty="0">
                <a:solidFill>
                  <a:prstClr val="black"/>
                </a:solidFill>
                <a:latin typeface="Cambria" panose="02040503050406030204" pitchFamily="18" charset="0"/>
                <a:ea typeface="Cambria" panose="02040503050406030204" pitchFamily="18" charset="0"/>
              </a:rPr>
              <a:t>B. Sự thơ mộng, huyền bí của sóng nước Hạ Long</a:t>
            </a:r>
          </a:p>
          <a:p>
            <a:pPr lvl="0" algn="just"/>
            <a:r>
              <a:rPr lang="vi-VN" sz="3200" dirty="0">
                <a:solidFill>
                  <a:prstClr val="black"/>
                </a:solidFill>
                <a:latin typeface="Cambria" panose="02040503050406030204" pitchFamily="18" charset="0"/>
                <a:ea typeface="Cambria" panose="02040503050406030204" pitchFamily="18" charset="0"/>
              </a:rPr>
              <a:t>C. Sức cuốn hút của thiên nhiên Hạ Long đối với du khách</a:t>
            </a:r>
          </a:p>
          <a:p>
            <a:pPr lvl="0" algn="just"/>
            <a:r>
              <a:rPr lang="vi-VN" sz="3200" dirty="0">
                <a:solidFill>
                  <a:prstClr val="black"/>
                </a:solidFill>
                <a:latin typeface="Cambria" panose="02040503050406030204" pitchFamily="18" charset="0"/>
                <a:ea typeface="Cambria" panose="02040503050406030204" pitchFamily="18" charset="0"/>
              </a:rPr>
              <a:t>D. Những cảnh đẹp có một không hai của thiên nhiên</a:t>
            </a:r>
            <a:endParaRPr kumimoji="0" lang="en-US" i="0" u="none" strike="noStrike" kern="1200" cap="none" spc="0" normalizeH="0" baseline="0" noProof="0" dirty="0">
              <a:ln>
                <a:noFill/>
              </a:ln>
              <a:solidFill>
                <a:prstClr val="black"/>
              </a:solidFill>
              <a:effectLst/>
              <a:uLnTx/>
              <a:uFillTx/>
              <a:latin typeface="Calibri"/>
            </a:endParaRPr>
          </a:p>
        </p:txBody>
      </p:sp>
      <p:sp>
        <p:nvSpPr>
          <p:cNvPr id="13" name="Oval 12">
            <a:extLst>
              <a:ext uri="{FF2B5EF4-FFF2-40B4-BE49-F238E27FC236}">
                <a16:creationId xmlns:a16="http://schemas.microsoft.com/office/drawing/2014/main" id="{07888DEA-C5C3-F439-8006-2216DCDC508A}"/>
              </a:ext>
            </a:extLst>
          </p:cNvPr>
          <p:cNvSpPr/>
          <p:nvPr/>
        </p:nvSpPr>
        <p:spPr>
          <a:xfrm>
            <a:off x="1541721" y="1616149"/>
            <a:ext cx="595423"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5"/>
          <p:cNvSpPr/>
          <p:nvPr/>
        </p:nvSpPr>
        <p:spPr>
          <a:xfrm>
            <a:off x="1390053" y="890156"/>
            <a:ext cx="9911809" cy="4681303"/>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807535" y="2561499"/>
            <a:ext cx="9119504" cy="2554545"/>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Bài đọc cho thấy vẻ kì thú của những hòn đảo trên vịnh Hạ Long. Mỗi hòn đảo lại mang một dáng hình, vẻ đẹp riêng và chúng được xếp đặt vô cùng đặc sắc. Qua bài đọc, ta càng thêm tự hào trước thắng cảnh của đất nước Việt Nam.</a:t>
            </a:r>
          </a:p>
        </p:txBody>
      </p:sp>
      <p:pic>
        <p:nvPicPr>
          <p:cNvPr id="2" name="Picture 1">
            <a:extLst>
              <a:ext uri="{FF2B5EF4-FFF2-40B4-BE49-F238E27FC236}">
                <a16:creationId xmlns:a16="http://schemas.microsoft.com/office/drawing/2014/main" id="{26065763-8445-A2AA-560C-33223A7F0B53}"/>
              </a:ext>
            </a:extLst>
          </p:cNvPr>
          <p:cNvPicPr>
            <a:picLocks noChangeAspect="1"/>
          </p:cNvPicPr>
          <p:nvPr/>
        </p:nvPicPr>
        <p:blipFill>
          <a:blip r:embed="rId3"/>
          <a:stretch>
            <a:fillRect/>
          </a:stretch>
        </p:blipFill>
        <p:spPr>
          <a:xfrm>
            <a:off x="2797229" y="677191"/>
            <a:ext cx="7809653" cy="2377646"/>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06315" y="168442"/>
            <a:ext cx="5728987" cy="1806304"/>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4" name="Rectangles 1">
            <a:extLst>
              <a:ext uri="{FF2B5EF4-FFF2-40B4-BE49-F238E27FC236}">
                <a16:creationId xmlns:a16="http://schemas.microsoft.com/office/drawing/2014/main" id="{2886FB0F-7052-E5A9-881B-826E36439555}"/>
              </a:ext>
            </a:extLst>
          </p:cNvPr>
          <p:cNvSpPr/>
          <p:nvPr/>
        </p:nvSpPr>
        <p:spPr>
          <a:xfrm>
            <a:off x="3455118" y="409016"/>
            <a:ext cx="4078605" cy="1477328"/>
          </a:xfrm>
          <a:prstGeom prst="rect">
            <a:avLst/>
          </a:prstGeom>
          <a:noFill/>
          <a:ln>
            <a:noFill/>
          </a:ln>
        </p:spPr>
        <p:txBody>
          <a:bodyPr wrap="square" rtlCol="0" anchor="t">
            <a:spAutoFit/>
          </a:bodyPr>
          <a:lstStyle/>
          <a:p>
            <a:pPr algn="ctr"/>
            <a:r>
              <a:rPr lang="en-US" altLang="zh-CN" sz="9000" b="1" dirty="0">
                <a:ln w="12700" cmpd="sng">
                  <a:solidFill>
                    <a:schemeClr val="accent4"/>
                  </a:solidFill>
                  <a:prstDash val="solid"/>
                </a:ln>
                <a:solidFill>
                  <a:srgbClr val="FF0000"/>
                </a:solidFill>
                <a:effectLst/>
                <a:latin typeface="UVN Banh Mi" charset="0"/>
                <a:cs typeface="UVN Banh Mi" charset="0"/>
              </a:rPr>
              <a:t>TIẾT 2</a:t>
            </a:r>
          </a:p>
        </p:txBody>
      </p:sp>
    </p:spTree>
    <p:extLst>
      <p:ext uri="{BB962C8B-B14F-4D97-AF65-F5344CB8AC3E}">
        <p14:creationId xmlns:p14="http://schemas.microsoft.com/office/powerpoint/2010/main" val="1455025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50605" y="-255447"/>
            <a:ext cx="9303488" cy="6411697"/>
          </a:xfrm>
          <a:prstGeom prst="rect">
            <a:avLst/>
          </a:prstGeom>
        </p:spPr>
      </p:pic>
      <p:sp>
        <p:nvSpPr>
          <p:cNvPr id="5" name="Rectangle 4"/>
          <p:cNvSpPr/>
          <p:nvPr/>
        </p:nvSpPr>
        <p:spPr>
          <a:xfrm>
            <a:off x="1362702" y="1632403"/>
            <a:ext cx="8486318"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diễn cảm</a:t>
            </a:r>
            <a:endParaRPr kumimoji="0" lang="en-US"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C1CDFB5C-8301-0ABC-889A-2F8950221C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6" b="1936"/>
          <a:stretch>
            <a:fillRect/>
          </a:stretch>
        </p:blipFill>
        <p:spPr>
          <a:xfrm>
            <a:off x="-1141115" y="0"/>
            <a:ext cx="8626436" cy="6963139"/>
          </a:xfrm>
          <a:prstGeom prst="rect">
            <a:avLst/>
          </a:prstGeom>
        </p:spPr>
      </p:pic>
      <p:sp>
        <p:nvSpPr>
          <p:cNvPr id="3" name="TextBox 2">
            <a:extLst>
              <a:ext uri="{FF2B5EF4-FFF2-40B4-BE49-F238E27FC236}">
                <a16:creationId xmlns:a16="http://schemas.microsoft.com/office/drawing/2014/main" id="{44F9A395-5839-84B9-216B-6ED440CDFC28}"/>
              </a:ext>
            </a:extLst>
          </p:cNvPr>
          <p:cNvSpPr txBox="1"/>
          <p:nvPr/>
        </p:nvSpPr>
        <p:spPr>
          <a:xfrm>
            <a:off x="811595" y="1404191"/>
            <a:ext cx="4717335" cy="4401205"/>
          </a:xfrm>
          <a:prstGeom prst="rect">
            <a:avLst/>
          </a:prstGeom>
          <a:noFill/>
        </p:spPr>
        <p:txBody>
          <a:bodyPr wrap="square" rtlCol="0">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Quê hương Việt Nam chúng ta thật nhiều cảnh đẹp, phong phú. Mỗi nơi mang vẻ đẹp đặc trưng của từng vùng. Bài đọc “Những hòn đảo trên Vịnh Hạ Long” đã miêu tả vẻ đẹp kỳ thú của những hòn đảo, đầy sống động và có những câu chuyện sự tích huyền bí. </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Kinh nghiệm du lịch vịnh Hạ Long cực “chất” cho 2024">
            <a:extLst>
              <a:ext uri="{FF2B5EF4-FFF2-40B4-BE49-F238E27FC236}">
                <a16:creationId xmlns:a16="http://schemas.microsoft.com/office/drawing/2014/main" id="{1088BF41-21BF-C464-3838-FCE0470D4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4561">
            <a:off x="6605700" y="3678865"/>
            <a:ext cx="5511872" cy="2666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Du lịch vịnh Hạ Long - Vùng biển đảo CỰC PHẨM của Quảng Ninh">
            <a:extLst>
              <a:ext uri="{FF2B5EF4-FFF2-40B4-BE49-F238E27FC236}">
                <a16:creationId xmlns:a16="http://schemas.microsoft.com/office/drawing/2014/main" id="{CC3429EB-3362-A202-22A7-303872E8F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0937">
            <a:off x="6920547" y="244548"/>
            <a:ext cx="4827101" cy="3213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5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par>
                                <p:cTn id="20" presetID="22" presetClass="entr" presetSubtype="4"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5638" y="393405"/>
            <a:ext cx="11828207" cy="6356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Hình ảnh 8" descr="Ảnh có chứa đồ chơi, búp bê, đồ họa véc-tơ&#10;&#10;Mô tả được tạo tự động">
            <a:extLst>
              <a:ext uri="{FF2B5EF4-FFF2-40B4-BE49-F238E27FC236}">
                <a16:creationId xmlns:a16="http://schemas.microsoft.com/office/drawing/2014/main" id="{E425149C-8B89-AC14-A4B9-5F53A62B272D}"/>
              </a:ext>
            </a:extLst>
          </p:cNvPr>
          <p:cNvPicPr>
            <a:picLocks noChangeAspect="1"/>
          </p:cNvPicPr>
          <p:nvPr/>
        </p:nvPicPr>
        <p:blipFill>
          <a:blip r:embed="rId2"/>
          <a:stretch>
            <a:fillRect/>
          </a:stretch>
        </p:blipFill>
        <p:spPr>
          <a:xfrm>
            <a:off x="2266834" y="2202909"/>
            <a:ext cx="7923727" cy="4538133"/>
          </a:xfrm>
          <a:prstGeom prst="rect">
            <a:avLst/>
          </a:prstGeom>
          <a:effectLst/>
        </p:spPr>
      </p:pic>
      <p:sp>
        <p:nvSpPr>
          <p:cNvPr id="6" name="TextBox 5">
            <a:extLst>
              <a:ext uri="{FF2B5EF4-FFF2-40B4-BE49-F238E27FC236}">
                <a16:creationId xmlns:a16="http://schemas.microsoft.com/office/drawing/2014/main" id="{8F8E073E-DB53-72F0-B04A-FFA88A3573DE}"/>
              </a:ext>
            </a:extLst>
          </p:cNvPr>
          <p:cNvSpPr txBox="1"/>
          <p:nvPr/>
        </p:nvSpPr>
        <p:spPr>
          <a:xfrm>
            <a:off x="867222" y="804926"/>
            <a:ext cx="10661558" cy="1938992"/>
          </a:xfrm>
          <a:prstGeom prst="rect">
            <a:avLst/>
          </a:prstGeom>
          <a:noFill/>
        </p:spPr>
        <p:txBody>
          <a:bodyPr wrap="square" rtlCol="0">
            <a:spAutoFit/>
          </a:bodyPr>
          <a:lstStyle/>
          <a:p>
            <a:pPr marL="571500" lvl="0" indent="-571500" algn="just">
              <a:buFont typeface="Arial" panose="020B0604020202020204" pitchFamily="34" charset="0"/>
              <a:buChar char="•"/>
              <a:defRPr/>
            </a:pPr>
            <a:r>
              <a:rPr lang="en-US" sz="4000" dirty="0" err="1">
                <a:solidFill>
                  <a:prstClr val="black"/>
                </a:solidFill>
                <a:latin typeface="Cambria" panose="02040503050406030204" pitchFamily="18" charset="0"/>
                <a:ea typeface="Cambria" panose="02040503050406030204" pitchFamily="18" charset="0"/>
              </a:rPr>
              <a:t>Giọng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đọc</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diễn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cảm</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chậm</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rãi</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tình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cảm</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nhấn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giọng</a:t>
            </a:r>
            <a:r>
              <a:rPr lang="en-US" sz="4000" dirty="0">
                <a:solidFill>
                  <a:prstClr val="black"/>
                </a:solidFill>
                <a:latin typeface="Cambria" panose="02040503050406030204" pitchFamily="18" charset="0"/>
                <a:ea typeface="Cambria" panose="02040503050406030204" pitchFamily="18" charset="0"/>
              </a:rPr>
              <a:t> ở </a:t>
            </a:r>
            <a:r>
              <a:rPr lang="en-US" sz="4000" dirty="0" err="1">
                <a:solidFill>
                  <a:prstClr val="black"/>
                </a:solidFill>
                <a:latin typeface="Cambria" panose="02040503050406030204" pitchFamily="18" charset="0"/>
                <a:ea typeface="Cambria" panose="02040503050406030204" pitchFamily="18" charset="0"/>
              </a:rPr>
              <a:t>những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từ</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ngữ</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gợi</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vẻ</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đẹp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kì</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thú</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của</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những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hòn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đảo</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trên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vịnh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Hạ</a:t>
            </a:r>
            <a:r>
              <a:rPr lang="en-US" sz="4000" dirty="0">
                <a:solidFill>
                  <a:prstClr val="black"/>
                </a:solidFill>
                <a:latin typeface="Cambria" panose="02040503050406030204" pitchFamily="18" charset="0"/>
                <a:ea typeface="Cambria" panose="02040503050406030204" pitchFamily="18" charset="0"/>
              </a:rPr>
              <a:t> Long. </a:t>
            </a:r>
            <a:endParaRPr kumimoji="0" lang="en-US" sz="2400" b="0" i="1" u="none" strike="noStrike" kern="1200" cap="none" spc="0" normalizeH="0" baseline="0" noProof="0" dirty="0">
              <a:ln>
                <a:noFill/>
              </a:ln>
              <a:solidFill>
                <a:srgbClr val="FF0000"/>
              </a:solidFill>
              <a:effectLst/>
              <a:uLnTx/>
              <a:uFillTx/>
              <a:latin typeface="等线" panose="020F0502020204030204"/>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933" y="502583"/>
            <a:ext cx="11738134" cy="5532457"/>
          </a:xfrm>
          <a:prstGeom prst="rect">
            <a:avLst/>
          </a:prstGeom>
        </p:spPr>
      </p:pic>
      <p:sp>
        <p:nvSpPr>
          <p:cNvPr id="3" name="TextBox 2"/>
          <p:cNvSpPr txBox="1"/>
          <p:nvPr/>
        </p:nvSpPr>
        <p:spPr>
          <a:xfrm>
            <a:off x="892038" y="982442"/>
            <a:ext cx="10122737" cy="4524315"/>
          </a:xfrm>
          <a:prstGeom prst="rect">
            <a:avLst/>
          </a:prstGeom>
          <a:noFill/>
        </p:spPr>
        <p:txBody>
          <a:bodyPr wrap="square" rtlCol="0">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 </a:t>
            </a: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Đảo của Hạ Long không phải là những núi đá </a:t>
            </a:r>
            <a:r>
              <a:rPr lang="vi-VN" sz="3200" b="1" dirty="0">
                <a:solidFill>
                  <a:srgbClr val="FF0000"/>
                </a:solidFill>
                <a:latin typeface="Cambria" panose="02040503050406030204" pitchFamily="18" charset="0"/>
                <a:ea typeface="Cambria" panose="02040503050406030204" pitchFamily="18" charset="0"/>
              </a:rPr>
              <a:t>buồn tẻ</a:t>
            </a:r>
            <a:r>
              <a:rPr lang="vi-VN" sz="3200" dirty="0">
                <a:solidFill>
                  <a:srgbClr val="00206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đơn điệu </a:t>
            </a:r>
            <a:r>
              <a:rPr lang="vi-VN" sz="3200" dirty="0">
                <a:solidFill>
                  <a:srgbClr val="002060"/>
                </a:solidFill>
                <a:latin typeface="Cambria" panose="02040503050406030204" pitchFamily="18" charset="0"/>
                <a:ea typeface="Cambria" panose="02040503050406030204" pitchFamily="18" charset="0"/>
              </a:rPr>
              <a:t>mà mỗi hòn, mỗi dáng đều </a:t>
            </a:r>
            <a:r>
              <a:rPr lang="vi-VN" sz="3200" b="1" dirty="0">
                <a:solidFill>
                  <a:srgbClr val="FF0000"/>
                </a:solidFill>
                <a:latin typeface="Cambria" panose="02040503050406030204" pitchFamily="18" charset="0"/>
                <a:ea typeface="Cambria" panose="02040503050406030204" pitchFamily="18" charset="0"/>
              </a:rPr>
              <a:t>thấp thoáng</a:t>
            </a:r>
            <a:r>
              <a:rPr lang="vi-VN"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hình ảnh của sự sống. Có hòn trông như đôi gà đang </a:t>
            </a:r>
            <a:r>
              <a:rPr lang="vi-VN" sz="3200" b="1" dirty="0">
                <a:solidFill>
                  <a:srgbClr val="FF0000"/>
                </a:solidFill>
                <a:latin typeface="Cambria" panose="02040503050406030204" pitchFamily="18" charset="0"/>
                <a:ea typeface="Cambria" panose="02040503050406030204" pitchFamily="18" charset="0"/>
              </a:rPr>
              <a:t>xoè</a:t>
            </a:r>
            <a:r>
              <a:rPr lang="vi-VN" sz="3200" dirty="0">
                <a:solidFill>
                  <a:srgbClr val="002060"/>
                </a:solidFill>
                <a:latin typeface="Cambria" panose="02040503050406030204" pitchFamily="18" charset="0"/>
                <a:ea typeface="Cambria" panose="02040503050406030204" pitchFamily="18" charset="0"/>
              </a:rPr>
              <a:t> cánh chọi nhau trên mặt nước (hòn Gà Chọi); có hòn </a:t>
            </a:r>
            <a:r>
              <a:rPr lang="vi-VN" sz="3200" b="1" dirty="0">
                <a:solidFill>
                  <a:srgbClr val="FF0000"/>
                </a:solidFill>
                <a:latin typeface="Cambria" panose="02040503050406030204" pitchFamily="18" charset="0"/>
                <a:ea typeface="Cambria" panose="02040503050406030204" pitchFamily="18" charset="0"/>
              </a:rPr>
              <a:t>bề thế </a:t>
            </a:r>
            <a:r>
              <a:rPr lang="vi-VN" sz="3200" dirty="0">
                <a:solidFill>
                  <a:srgbClr val="002060"/>
                </a:solidFill>
                <a:latin typeface="Cambria" panose="02040503050406030204" pitchFamily="18" charset="0"/>
                <a:ea typeface="Cambria" panose="02040503050406030204" pitchFamily="18" charset="0"/>
              </a:rPr>
              <a:t>như mái nhà (hòn Mái Nhà); có hòn </a:t>
            </a:r>
            <a:r>
              <a:rPr lang="vi-VN" sz="3200" b="1" dirty="0">
                <a:solidFill>
                  <a:srgbClr val="FF0000"/>
                </a:solidFill>
                <a:latin typeface="Cambria" panose="02040503050406030204" pitchFamily="18" charset="0"/>
                <a:ea typeface="Cambria" panose="02040503050406030204" pitchFamily="18" charset="0"/>
              </a:rPr>
              <a:t>chông chênh </a:t>
            </a:r>
            <a:r>
              <a:rPr lang="vi-VN" sz="3200" dirty="0">
                <a:solidFill>
                  <a:srgbClr val="002060"/>
                </a:solidFill>
                <a:latin typeface="Cambria" panose="02040503050406030204" pitchFamily="18" charset="0"/>
                <a:ea typeface="Cambria" panose="02040503050406030204" pitchFamily="18" charset="0"/>
              </a:rPr>
              <a:t>như con cóc ngồi bờ giếng (hòn Con Cóc), có hòn như ông lão </a:t>
            </a:r>
            <a:r>
              <a:rPr lang="vi-VN" sz="3200" b="1" dirty="0">
                <a:solidFill>
                  <a:srgbClr val="FF0000"/>
                </a:solidFill>
                <a:latin typeface="Cambria" panose="02040503050406030204" pitchFamily="18" charset="0"/>
                <a:ea typeface="Cambria" panose="02040503050406030204" pitchFamily="18" charset="0"/>
              </a:rPr>
              <a:t>trầm tĩnh </a:t>
            </a:r>
            <a:r>
              <a:rPr lang="vi-VN" sz="3200" dirty="0">
                <a:solidFill>
                  <a:srgbClr val="002060"/>
                </a:solidFill>
                <a:latin typeface="Cambria" panose="02040503050406030204" pitchFamily="18" charset="0"/>
                <a:ea typeface="Cambria" panose="02040503050406030204" pitchFamily="18" charset="0"/>
              </a:rPr>
              <a:t>ngồi câu cá (hòn Ông Lã Vọng),... Có nhiều hang đảo </a:t>
            </a:r>
            <a:r>
              <a:rPr lang="vi-VN" sz="3200" b="1" dirty="0">
                <a:solidFill>
                  <a:srgbClr val="FF0000"/>
                </a:solidFill>
                <a:latin typeface="Cambria" panose="02040503050406030204" pitchFamily="18" charset="0"/>
                <a:ea typeface="Cambria" panose="02040503050406030204" pitchFamily="18" charset="0"/>
              </a:rPr>
              <a:t>đẹp</a:t>
            </a:r>
            <a:r>
              <a:rPr lang="vi-VN" sz="3200" dirty="0">
                <a:solidFill>
                  <a:srgbClr val="002060"/>
                </a:solidFill>
                <a:latin typeface="Cambria" panose="02040503050406030204" pitchFamily="18" charset="0"/>
                <a:ea typeface="Cambria" panose="02040503050406030204" pitchFamily="18" charset="0"/>
              </a:rPr>
              <a:t>, như hang Bồ Nâu, hang Đầu Gỗ,... Mỗi hang đảo gắn với một sự tích </a:t>
            </a:r>
            <a:r>
              <a:rPr lang="vi-VN" sz="3200" b="1" dirty="0">
                <a:solidFill>
                  <a:srgbClr val="FF0000"/>
                </a:solidFill>
                <a:latin typeface="Cambria" panose="02040503050406030204" pitchFamily="18" charset="0"/>
                <a:ea typeface="Cambria" panose="02040503050406030204" pitchFamily="18" charset="0"/>
              </a:rPr>
              <a:t>huyền bí</a:t>
            </a:r>
            <a:r>
              <a:rPr lang="vi-VN" sz="3200" dirty="0">
                <a:solidFill>
                  <a:srgbClr val="002060"/>
                </a:solidFill>
                <a:latin typeface="Cambria" panose="02040503050406030204" pitchFamily="18" charset="0"/>
                <a:ea typeface="Cambria" panose="02040503050406030204" pitchFamily="18" charset="0"/>
              </a:rPr>
              <a:t>.</a:t>
            </a:r>
          </a:p>
        </p:txBody>
      </p:sp>
      <p:sp>
        <p:nvSpPr>
          <p:cNvPr id="43" name="타원 49"/>
          <p:cNvSpPr/>
          <p:nvPr/>
        </p:nvSpPr>
        <p:spPr>
          <a:xfrm>
            <a:off x="555488" y="76617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extLst>
      <p:ext uri="{BB962C8B-B14F-4D97-AF65-F5344CB8AC3E}">
        <p14:creationId xmlns:p14="http://schemas.microsoft.com/office/powerpoint/2010/main" val="1412986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335880" y="161824"/>
            <a:ext cx="8585094" cy="5501557"/>
          </a:xfrm>
          <a:prstGeom prst="rect">
            <a:avLst/>
          </a:prstGeom>
        </p:spPr>
      </p:pic>
      <p:pic>
        <p:nvPicPr>
          <p:cNvPr id="2" name="Picture 1">
            <a:extLst>
              <a:ext uri="{FF2B5EF4-FFF2-40B4-BE49-F238E27FC236}">
                <a16:creationId xmlns:a16="http://schemas.microsoft.com/office/drawing/2014/main" id="{1E158DE4-158E-B28F-9434-1D07B5D7040B}"/>
              </a:ext>
            </a:extLst>
          </p:cNvPr>
          <p:cNvPicPr>
            <a:picLocks noChangeAspect="1"/>
          </p:cNvPicPr>
          <p:nvPr/>
        </p:nvPicPr>
        <p:blipFill>
          <a:blip r:embed="rId3"/>
          <a:stretch>
            <a:fillRect/>
          </a:stretch>
        </p:blipFill>
        <p:spPr>
          <a:xfrm>
            <a:off x="1331821" y="1925663"/>
            <a:ext cx="8486368" cy="24325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17"/>
          <p:cNvSpPr/>
          <p:nvPr/>
        </p:nvSpPr>
        <p:spPr>
          <a:xfrm>
            <a:off x="22352" y="291830"/>
            <a:ext cx="12169648" cy="6333042"/>
          </a:xfrm>
          <a:prstGeom prst="roundRect">
            <a:avLst>
              <a:gd name="adj" fmla="val 24204"/>
            </a:avLst>
          </a:prstGeom>
          <a:solidFill>
            <a:schemeClr val="accent2">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sp>
        <p:nvSpPr>
          <p:cNvPr id="3" name="Rectangle 2"/>
          <p:cNvSpPr/>
          <p:nvPr/>
        </p:nvSpPr>
        <p:spPr>
          <a:xfrm>
            <a:off x="1619814" y="328167"/>
            <a:ext cx="9476912" cy="103715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836508" y="282307"/>
            <a:ext cx="863507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ngữ</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miêu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hòn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đảo</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vịnh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Hạ</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Long.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Wave 4">
            <a:extLst>
              <a:ext uri="{FF2B5EF4-FFF2-40B4-BE49-F238E27FC236}">
                <a16:creationId xmlns:a16="http://schemas.microsoft.com/office/drawing/2014/main" id="{656E511E-FF3D-B95E-3420-5D0F23044988}"/>
              </a:ext>
            </a:extLst>
          </p:cNvPr>
          <p:cNvSpPr/>
          <p:nvPr/>
        </p:nvSpPr>
        <p:spPr>
          <a:xfrm>
            <a:off x="1892595" y="1531088"/>
            <a:ext cx="1988289" cy="808074"/>
          </a:xfrm>
          <a:prstGeom prst="wav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Cambria" panose="02040503050406030204" pitchFamily="18" charset="0"/>
                <a:ea typeface="Cambria" panose="02040503050406030204" pitchFamily="18" charset="0"/>
              </a:rPr>
              <a:t>nhấp</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nhô</a:t>
            </a:r>
            <a:endParaRPr lang="en-US" sz="2800" b="1" dirty="0">
              <a:solidFill>
                <a:srgbClr val="0000FF"/>
              </a:solidFill>
              <a:latin typeface="Cambria" panose="02040503050406030204" pitchFamily="18" charset="0"/>
              <a:ea typeface="Cambria" panose="02040503050406030204" pitchFamily="18" charset="0"/>
            </a:endParaRPr>
          </a:p>
        </p:txBody>
      </p:sp>
      <p:sp>
        <p:nvSpPr>
          <p:cNvPr id="18" name="Wave 17">
            <a:extLst>
              <a:ext uri="{FF2B5EF4-FFF2-40B4-BE49-F238E27FC236}">
                <a16:creationId xmlns:a16="http://schemas.microsoft.com/office/drawing/2014/main" id="{39CB68C3-BAEE-2A46-83DF-9306493B1B41}"/>
              </a:ext>
            </a:extLst>
          </p:cNvPr>
          <p:cNvSpPr/>
          <p:nvPr/>
        </p:nvSpPr>
        <p:spPr>
          <a:xfrm>
            <a:off x="4763386" y="1562985"/>
            <a:ext cx="2413591" cy="808074"/>
          </a:xfrm>
          <a:prstGeom prst="wav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Cambria" panose="02040503050406030204" pitchFamily="18" charset="0"/>
                <a:ea typeface="Cambria" panose="02040503050406030204" pitchFamily="18" charset="0"/>
              </a:rPr>
              <a:t>sừng</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sững</a:t>
            </a:r>
            <a:endParaRPr lang="en-US" sz="2800" b="1" dirty="0">
              <a:solidFill>
                <a:srgbClr val="0000FF"/>
              </a:solidFill>
              <a:latin typeface="Cambria" panose="02040503050406030204" pitchFamily="18" charset="0"/>
              <a:ea typeface="Cambria" panose="02040503050406030204" pitchFamily="18" charset="0"/>
            </a:endParaRPr>
          </a:p>
        </p:txBody>
      </p:sp>
      <p:sp>
        <p:nvSpPr>
          <p:cNvPr id="19" name="Wave 18">
            <a:extLst>
              <a:ext uri="{FF2B5EF4-FFF2-40B4-BE49-F238E27FC236}">
                <a16:creationId xmlns:a16="http://schemas.microsoft.com/office/drawing/2014/main" id="{323E7EE0-DC81-89BE-2E34-F201C1B8D7D0}"/>
              </a:ext>
            </a:extLst>
          </p:cNvPr>
          <p:cNvSpPr/>
          <p:nvPr/>
        </p:nvSpPr>
        <p:spPr>
          <a:xfrm>
            <a:off x="8187069" y="1562985"/>
            <a:ext cx="2413591" cy="808074"/>
          </a:xfrm>
          <a:prstGeom prst="wav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Cambria" panose="02040503050406030204" pitchFamily="18" charset="0"/>
                <a:ea typeface="Cambria" panose="02040503050406030204" pitchFamily="18" charset="0"/>
              </a:rPr>
              <a:t>thưa</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thớt</a:t>
            </a:r>
            <a:endParaRPr lang="en-US" sz="2800" b="1" dirty="0">
              <a:solidFill>
                <a:srgbClr val="0000FF"/>
              </a:solidFill>
              <a:latin typeface="Cambria" panose="02040503050406030204" pitchFamily="18" charset="0"/>
              <a:ea typeface="Cambria" panose="02040503050406030204" pitchFamily="18" charset="0"/>
            </a:endParaRPr>
          </a:p>
        </p:txBody>
      </p:sp>
      <p:sp>
        <p:nvSpPr>
          <p:cNvPr id="23" name="Wave 22">
            <a:extLst>
              <a:ext uri="{FF2B5EF4-FFF2-40B4-BE49-F238E27FC236}">
                <a16:creationId xmlns:a16="http://schemas.microsoft.com/office/drawing/2014/main" id="{9CBDF67B-7E57-2D63-C7E0-AB4C4731BA3D}"/>
              </a:ext>
            </a:extLst>
          </p:cNvPr>
          <p:cNvSpPr/>
          <p:nvPr/>
        </p:nvSpPr>
        <p:spPr>
          <a:xfrm>
            <a:off x="1201479" y="2562446"/>
            <a:ext cx="1988289" cy="808074"/>
          </a:xfrm>
          <a:prstGeom prst="wav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Cambria" panose="02040503050406030204" pitchFamily="18" charset="0"/>
                <a:ea typeface="Cambria" panose="02040503050406030204" pitchFamily="18" charset="0"/>
              </a:rPr>
              <a:t>chon von</a:t>
            </a:r>
          </a:p>
        </p:txBody>
      </p:sp>
      <p:sp>
        <p:nvSpPr>
          <p:cNvPr id="27" name="Wave 26">
            <a:extLst>
              <a:ext uri="{FF2B5EF4-FFF2-40B4-BE49-F238E27FC236}">
                <a16:creationId xmlns:a16="http://schemas.microsoft.com/office/drawing/2014/main" id="{412AD332-C324-15F5-CC22-1FB0CA1260EA}"/>
              </a:ext>
            </a:extLst>
          </p:cNvPr>
          <p:cNvSpPr/>
          <p:nvPr/>
        </p:nvSpPr>
        <p:spPr>
          <a:xfrm>
            <a:off x="4369981" y="2626242"/>
            <a:ext cx="1988289" cy="808074"/>
          </a:xfrm>
          <a:prstGeom prst="wav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Cambria" panose="02040503050406030204" pitchFamily="18" charset="0"/>
                <a:ea typeface="Cambria" panose="02040503050406030204" pitchFamily="18" charset="0"/>
              </a:rPr>
              <a:t>xúm</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xít</a:t>
            </a:r>
            <a:endParaRPr lang="en-US" sz="2800" b="1" dirty="0">
              <a:solidFill>
                <a:srgbClr val="0000FF"/>
              </a:solidFill>
              <a:latin typeface="Cambria" panose="02040503050406030204" pitchFamily="18" charset="0"/>
              <a:ea typeface="Cambria" panose="02040503050406030204" pitchFamily="18" charset="0"/>
            </a:endParaRPr>
          </a:p>
        </p:txBody>
      </p:sp>
      <p:sp>
        <p:nvSpPr>
          <p:cNvPr id="30" name="Wave 29">
            <a:extLst>
              <a:ext uri="{FF2B5EF4-FFF2-40B4-BE49-F238E27FC236}">
                <a16:creationId xmlns:a16="http://schemas.microsoft.com/office/drawing/2014/main" id="{64D640EE-0307-E287-25D5-86F6EF5D5B98}"/>
              </a:ext>
            </a:extLst>
          </p:cNvPr>
          <p:cNvSpPr/>
          <p:nvPr/>
        </p:nvSpPr>
        <p:spPr>
          <a:xfrm>
            <a:off x="7410893" y="2615609"/>
            <a:ext cx="2775098" cy="808074"/>
          </a:xfrm>
          <a:prstGeom prst="wav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Cambria" panose="02040503050406030204" pitchFamily="18" charset="0"/>
                <a:ea typeface="Cambria" panose="02040503050406030204" pitchFamily="18" charset="0"/>
              </a:rPr>
              <a:t>chông</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chênh</a:t>
            </a:r>
            <a:endParaRPr lang="en-US" sz="2800" b="1" dirty="0">
              <a:solidFill>
                <a:srgbClr val="0000FF"/>
              </a:solidFill>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960DD945-CF63-FC67-63EF-41B3052BAC4C}"/>
              </a:ext>
            </a:extLst>
          </p:cNvPr>
          <p:cNvGrpSpPr/>
          <p:nvPr/>
        </p:nvGrpSpPr>
        <p:grpSpPr>
          <a:xfrm>
            <a:off x="1017378" y="3573980"/>
            <a:ext cx="10720966" cy="2765096"/>
            <a:chOff x="1727199" y="1855788"/>
            <a:chExt cx="9259153" cy="3146425"/>
          </a:xfrm>
          <a:solidFill>
            <a:srgbClr val="FFFFFF"/>
          </a:solidFill>
        </p:grpSpPr>
        <p:sp>
          <p:nvSpPr>
            <p:cNvPr id="32" name="同侧圆角矩形 2">
              <a:extLst>
                <a:ext uri="{FF2B5EF4-FFF2-40B4-BE49-F238E27FC236}">
                  <a16:creationId xmlns:a16="http://schemas.microsoft.com/office/drawing/2014/main" id="{2D506E73-7C2A-2A6F-D914-8820A6466B23}"/>
                </a:ext>
              </a:extLst>
            </p:cNvPr>
            <p:cNvSpPr/>
            <p:nvPr/>
          </p:nvSpPr>
          <p:spPr>
            <a:xfrm>
              <a:off x="1727199" y="1855788"/>
              <a:ext cx="9259153" cy="3146425"/>
            </a:xfrm>
            <a:prstGeom prst="round2SameRect">
              <a:avLst>
                <a:gd name="adj1" fmla="val 3426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Calibri" panose="020F0502020204030204"/>
                <a:ea typeface="等线" panose="020B0604020202020204" charset="-122"/>
                <a:cs typeface="+mn-cs"/>
              </a:endParaRPr>
            </a:p>
          </p:txBody>
        </p:sp>
        <p:sp>
          <p:nvSpPr>
            <p:cNvPr id="33" name="同侧圆角矩形 1">
              <a:extLst>
                <a:ext uri="{FF2B5EF4-FFF2-40B4-BE49-F238E27FC236}">
                  <a16:creationId xmlns:a16="http://schemas.microsoft.com/office/drawing/2014/main" id="{BEECE51A-CC83-4F61-E3C4-14CBA2BF7D8A}"/>
                </a:ext>
              </a:extLst>
            </p:cNvPr>
            <p:cNvSpPr/>
            <p:nvPr/>
          </p:nvSpPr>
          <p:spPr>
            <a:xfrm>
              <a:off x="1888837" y="2009775"/>
              <a:ext cx="8916584" cy="2838450"/>
            </a:xfrm>
            <a:prstGeom prst="round2SameRect">
              <a:avLst>
                <a:gd name="adj1" fmla="val 34269"/>
                <a:gd name="adj2" fmla="val 0"/>
              </a:avLst>
            </a:prstGeom>
            <a:grp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Calibri" panose="020F0502020204030204"/>
                <a:ea typeface="等线" panose="020B0604020202020204" charset="-122"/>
                <a:cs typeface="+mn-cs"/>
              </a:endParaRPr>
            </a:p>
          </p:txBody>
        </p:sp>
      </p:grpSp>
      <p:sp>
        <p:nvSpPr>
          <p:cNvPr id="34" name="TextBox 33">
            <a:extLst>
              <a:ext uri="{FF2B5EF4-FFF2-40B4-BE49-F238E27FC236}">
                <a16:creationId xmlns:a16="http://schemas.microsoft.com/office/drawing/2014/main" id="{112C3E18-04F6-AA3D-84A2-3B5DCB382776}"/>
              </a:ext>
            </a:extLst>
          </p:cNvPr>
          <p:cNvSpPr txBox="1"/>
          <p:nvPr/>
        </p:nvSpPr>
        <p:spPr>
          <a:xfrm>
            <a:off x="1391385" y="3979082"/>
            <a:ext cx="10091406" cy="2062103"/>
          </a:xfrm>
          <a:prstGeom prst="rect">
            <a:avLst/>
          </a:prstGeom>
          <a:noFill/>
        </p:spPr>
        <p:txBody>
          <a:bodyPr wrap="square" rtlCol="0">
            <a:spAutoFit/>
          </a:bodyPr>
          <a:lstStyle/>
          <a:p>
            <a:pPr lvl="0" algn="just"/>
            <a:r>
              <a:rPr lang="vi-VN" sz="3200" dirty="0">
                <a:solidFill>
                  <a:schemeClr val="tx1">
                    <a:lumMod val="95000"/>
                    <a:lumOff val="5000"/>
                  </a:schemeClr>
                </a:solidFill>
                <a:latin typeface="Cambria" panose="02040503050406030204" pitchFamily="18" charset="0"/>
                <a:ea typeface="Cambria" panose="02040503050406030204" pitchFamily="18" charset="0"/>
              </a:rPr>
              <a:t>Các từ có âm đầu hoặc vần giống nhau, tạo sự độc đáo về âm điệu khi đọc, đồng thời các từ này đều giàu sức gợi tả, giúp người đọc hình dung được hình dáng, sự xếp đặt thú vị của các hòn đảo trên vịnh. </a:t>
            </a:r>
            <a:endParaRPr kumimoji="0" lang="en-US" sz="3200"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17"/>
          <p:cNvSpPr/>
          <p:nvPr/>
        </p:nvSpPr>
        <p:spPr>
          <a:xfrm>
            <a:off x="22352" y="291830"/>
            <a:ext cx="12169648" cy="6333042"/>
          </a:xfrm>
          <a:prstGeom prst="roundRect">
            <a:avLst>
              <a:gd name="adj" fmla="val 24204"/>
            </a:avLst>
          </a:prstGeom>
          <a:solidFill>
            <a:schemeClr val="accent2">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sp>
        <p:nvSpPr>
          <p:cNvPr id="3" name="Rectangle 2"/>
          <p:cNvSpPr/>
          <p:nvPr/>
        </p:nvSpPr>
        <p:spPr>
          <a:xfrm>
            <a:off x="1682210" y="486451"/>
            <a:ext cx="9476912" cy="103715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895075" y="517515"/>
            <a:ext cx="8635073" cy="1077218"/>
          </a:xfrm>
          <a:prstGeom prst="rect">
            <a:avLst/>
          </a:prstGeom>
        </p:spPr>
        <p:txBody>
          <a:bodyPr wrap="square">
            <a:spAutoFit/>
          </a:bodyPr>
          <a:lstStyle/>
          <a:p>
            <a:pPr lvl="0" algn="ctr"/>
            <a:r>
              <a:rPr lang="en-US" sz="3200" b="1" dirty="0">
                <a:solidFill>
                  <a:srgbClr val="000000"/>
                </a:solidFill>
                <a:latin typeface="Cambria" panose="02040503050406030204" pitchFamily="18" charset="0"/>
                <a:ea typeface="Cambria" panose="02040503050406030204" pitchFamily="18" charset="0"/>
              </a:rPr>
              <a:t>2. </a:t>
            </a:r>
            <a:r>
              <a:rPr lang="vi-VN" sz="3200" b="1" dirty="0">
                <a:solidFill>
                  <a:srgbClr val="000000"/>
                </a:solidFill>
                <a:latin typeface="Cambria" panose="02040503050406030204" pitchFamily="18" charset="0"/>
                <a:ea typeface="Cambria" panose="02040503050406030204" pitchFamily="18" charset="0"/>
              </a:rPr>
              <a:t>Tìm trong các từ dưới đây những cặp từ đồng nghĩa.</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loud 4">
            <a:extLst>
              <a:ext uri="{FF2B5EF4-FFF2-40B4-BE49-F238E27FC236}">
                <a16:creationId xmlns:a16="http://schemas.microsoft.com/office/drawing/2014/main" id="{656E511E-FF3D-B95E-3420-5D0F23044988}"/>
              </a:ext>
            </a:extLst>
          </p:cNvPr>
          <p:cNvSpPr/>
          <p:nvPr/>
        </p:nvSpPr>
        <p:spPr>
          <a:xfrm>
            <a:off x="594025" y="1956241"/>
            <a:ext cx="2317898" cy="808074"/>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ngắm</a:t>
            </a:r>
            <a:r>
              <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nhìn</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sp>
        <p:nvSpPr>
          <p:cNvPr id="2" name="Cloud 1">
            <a:extLst>
              <a:ext uri="{FF2B5EF4-FFF2-40B4-BE49-F238E27FC236}">
                <a16:creationId xmlns:a16="http://schemas.microsoft.com/office/drawing/2014/main" id="{B0C5F53E-AD8C-1EB9-F694-E6E836A0A162}"/>
              </a:ext>
            </a:extLst>
          </p:cNvPr>
          <p:cNvSpPr/>
          <p:nvPr/>
        </p:nvSpPr>
        <p:spPr>
          <a:xfrm>
            <a:off x="3454183" y="1956241"/>
            <a:ext cx="2317898" cy="808074"/>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quần</a:t>
            </a:r>
            <a:r>
              <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tụ</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sp>
        <p:nvSpPr>
          <p:cNvPr id="6" name="Cloud 5">
            <a:extLst>
              <a:ext uri="{FF2B5EF4-FFF2-40B4-BE49-F238E27FC236}">
                <a16:creationId xmlns:a16="http://schemas.microsoft.com/office/drawing/2014/main" id="{72320E60-7684-6E3B-63C3-B1317C488FF2}"/>
              </a:ext>
            </a:extLst>
          </p:cNvPr>
          <p:cNvSpPr/>
          <p:nvPr/>
        </p:nvSpPr>
        <p:spPr>
          <a:xfrm>
            <a:off x="6420666" y="1945608"/>
            <a:ext cx="2317898" cy="808074"/>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00FF"/>
                </a:solidFill>
                <a:latin typeface="Cambria" panose="02040503050406030204" pitchFamily="18" charset="0"/>
                <a:ea typeface="Cambria" panose="02040503050406030204" pitchFamily="18" charset="0"/>
              </a:rPr>
              <a:t>v</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ững</a:t>
            </a:r>
            <a:r>
              <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chắc</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sp>
        <p:nvSpPr>
          <p:cNvPr id="7" name="Cloud 6">
            <a:extLst>
              <a:ext uri="{FF2B5EF4-FFF2-40B4-BE49-F238E27FC236}">
                <a16:creationId xmlns:a16="http://schemas.microsoft.com/office/drawing/2014/main" id="{C6C9D731-0BD1-1DFE-BAE8-2481F69F5071}"/>
              </a:ext>
            </a:extLst>
          </p:cNvPr>
          <p:cNvSpPr/>
          <p:nvPr/>
        </p:nvSpPr>
        <p:spPr>
          <a:xfrm>
            <a:off x="9217028" y="1913711"/>
            <a:ext cx="2626241" cy="808074"/>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00FF"/>
                </a:solidFill>
                <a:latin typeface="Cambria" panose="02040503050406030204" pitchFamily="18" charset="0"/>
                <a:ea typeface="Cambria" panose="02040503050406030204" pitchFamily="18" charset="0"/>
              </a:rPr>
              <a:t>trẫm</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tĩnh</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endParaRPr>
          </a:p>
        </p:txBody>
      </p:sp>
      <p:sp>
        <p:nvSpPr>
          <p:cNvPr id="8" name="Cloud 7">
            <a:extLst>
              <a:ext uri="{FF2B5EF4-FFF2-40B4-BE49-F238E27FC236}">
                <a16:creationId xmlns:a16="http://schemas.microsoft.com/office/drawing/2014/main" id="{99943C41-C4C7-AAD3-5157-012834348FB3}"/>
              </a:ext>
            </a:extLst>
          </p:cNvPr>
          <p:cNvSpPr/>
          <p:nvPr/>
        </p:nvSpPr>
        <p:spPr>
          <a:xfrm>
            <a:off x="519597" y="3115190"/>
            <a:ext cx="2317898" cy="808074"/>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trầm</a:t>
            </a:r>
            <a:r>
              <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lặng</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sp>
        <p:nvSpPr>
          <p:cNvPr id="9" name="Cloud 8">
            <a:extLst>
              <a:ext uri="{FF2B5EF4-FFF2-40B4-BE49-F238E27FC236}">
                <a16:creationId xmlns:a16="http://schemas.microsoft.com/office/drawing/2014/main" id="{60808E22-8E2F-5256-321A-E382A76E2CCB}"/>
              </a:ext>
            </a:extLst>
          </p:cNvPr>
          <p:cNvSpPr/>
          <p:nvPr/>
        </p:nvSpPr>
        <p:spPr>
          <a:xfrm>
            <a:off x="3379755" y="3115190"/>
            <a:ext cx="2317898" cy="808074"/>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vững</a:t>
            </a:r>
            <a:r>
              <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chãi</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sp>
        <p:nvSpPr>
          <p:cNvPr id="10" name="Cloud 9">
            <a:extLst>
              <a:ext uri="{FF2B5EF4-FFF2-40B4-BE49-F238E27FC236}">
                <a16:creationId xmlns:a16="http://schemas.microsoft.com/office/drawing/2014/main" id="{4AEF94DA-3115-0C6F-D0AA-EDBB4862AADE}"/>
              </a:ext>
            </a:extLst>
          </p:cNvPr>
          <p:cNvSpPr/>
          <p:nvPr/>
        </p:nvSpPr>
        <p:spPr>
          <a:xfrm>
            <a:off x="6346238" y="3104557"/>
            <a:ext cx="2317898" cy="808074"/>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00FF"/>
                </a:solidFill>
                <a:latin typeface="Cambria" panose="02040503050406030204" pitchFamily="18" charset="0"/>
                <a:ea typeface="Cambria" panose="02040503050406030204" pitchFamily="18" charset="0"/>
              </a:rPr>
              <a:t>quây</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quần</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endParaRPr>
          </a:p>
        </p:txBody>
      </p:sp>
      <p:sp>
        <p:nvSpPr>
          <p:cNvPr id="11" name="Cloud 10">
            <a:extLst>
              <a:ext uri="{FF2B5EF4-FFF2-40B4-BE49-F238E27FC236}">
                <a16:creationId xmlns:a16="http://schemas.microsoft.com/office/drawing/2014/main" id="{B7B310A2-0C77-F42F-B7A6-E4D0E48335A0}"/>
              </a:ext>
            </a:extLst>
          </p:cNvPr>
          <p:cNvSpPr/>
          <p:nvPr/>
        </p:nvSpPr>
        <p:spPr>
          <a:xfrm>
            <a:off x="9142600" y="3072660"/>
            <a:ext cx="2626241" cy="808074"/>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00FF"/>
                </a:solidFill>
                <a:latin typeface="Cambria" panose="02040503050406030204" pitchFamily="18" charset="0"/>
                <a:ea typeface="Cambria" panose="02040503050406030204" pitchFamily="18" charset="0"/>
              </a:rPr>
              <a:t>chiêm</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ngưỡng</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145F974A-381D-DC92-B314-D3276B6AB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10" y="3944679"/>
            <a:ext cx="3521150" cy="3168502"/>
          </a:xfrm>
          <a:prstGeom prst="rect">
            <a:avLst/>
          </a:prstGeom>
        </p:spPr>
      </p:pic>
      <p:pic>
        <p:nvPicPr>
          <p:cNvPr id="16" name="Picture 15">
            <a:extLst>
              <a:ext uri="{FF2B5EF4-FFF2-40B4-BE49-F238E27FC236}">
                <a16:creationId xmlns:a16="http://schemas.microsoft.com/office/drawing/2014/main" id="{88B358F1-CCED-2581-31BD-CC881B43C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920" y="3965944"/>
            <a:ext cx="3521150" cy="3168502"/>
          </a:xfrm>
          <a:prstGeom prst="rect">
            <a:avLst/>
          </a:prstGeom>
        </p:spPr>
      </p:pic>
      <p:pic>
        <p:nvPicPr>
          <p:cNvPr id="17" name="Picture 16">
            <a:extLst>
              <a:ext uri="{FF2B5EF4-FFF2-40B4-BE49-F238E27FC236}">
                <a16:creationId xmlns:a16="http://schemas.microsoft.com/office/drawing/2014/main" id="{646B9214-67E1-9CC0-30C5-E4AD8F107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301" y="3987210"/>
            <a:ext cx="3521150" cy="3168502"/>
          </a:xfrm>
          <a:prstGeom prst="rect">
            <a:avLst/>
          </a:prstGeom>
        </p:spPr>
      </p:pic>
      <p:pic>
        <p:nvPicPr>
          <p:cNvPr id="20" name="Picture 19">
            <a:extLst>
              <a:ext uri="{FF2B5EF4-FFF2-40B4-BE49-F238E27FC236}">
                <a16:creationId xmlns:a16="http://schemas.microsoft.com/office/drawing/2014/main" id="{E1DBFA66-D525-2FD1-B62B-B90AED065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110" y="4008475"/>
            <a:ext cx="3521150" cy="3168502"/>
          </a:xfrm>
          <a:prstGeom prst="rect">
            <a:avLst/>
          </a:prstGeom>
        </p:spPr>
      </p:pic>
    </p:spTree>
    <p:extLst>
      <p:ext uri="{BB962C8B-B14F-4D97-AF65-F5344CB8AC3E}">
        <p14:creationId xmlns:p14="http://schemas.microsoft.com/office/powerpoint/2010/main" val="2563824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2.77556E-17 -1.48148E-6 L -0.04531 0.5257 " pathEditMode="relative" rAng="0" ptsTypes="AA">
                                      <p:cBhvr>
                                        <p:cTn id="38" dur="2000" fill="hold"/>
                                        <p:tgtEl>
                                          <p:spTgt spid="5"/>
                                        </p:tgtEl>
                                        <p:attrNameLst>
                                          <p:attrName>ppt_x</p:attrName>
                                          <p:attrName>ppt_y</p:attrName>
                                        </p:attrNameLst>
                                      </p:cBhvr>
                                      <p:rCtr x="-2266" y="26273"/>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2.08333E-6 -4.44444E-6 L -0.74258 0.3676 " pathEditMode="relative" rAng="0" ptsTypes="AA">
                                      <p:cBhvr>
                                        <p:cTn id="42" dur="2000" fill="hold"/>
                                        <p:tgtEl>
                                          <p:spTgt spid="11"/>
                                        </p:tgtEl>
                                        <p:attrNameLst>
                                          <p:attrName>ppt_x</p:attrName>
                                          <p:attrName>ppt_y</p:attrName>
                                        </p:attrNameLst>
                                      </p:cBhvr>
                                      <p:rCtr x="-37135" y="18380"/>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58333E-6 -1.48148E-6 L -0.03477 0.53033 " pathEditMode="relative" rAng="0" ptsTypes="AA">
                                      <p:cBhvr>
                                        <p:cTn id="46" dur="2000" fill="hold"/>
                                        <p:tgtEl>
                                          <p:spTgt spid="2"/>
                                        </p:tgtEl>
                                        <p:attrNameLst>
                                          <p:attrName>ppt_x</p:attrName>
                                          <p:attrName>ppt_y</p:attrName>
                                        </p:attrNameLst>
                                      </p:cBhvr>
                                      <p:rCtr x="-1745" y="26505"/>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5E-6 -4.07407E-6 L -0.27813 0.36436 " pathEditMode="relative" rAng="0" ptsTypes="AA">
                                      <p:cBhvr>
                                        <p:cTn id="50" dur="2000" fill="hold"/>
                                        <p:tgtEl>
                                          <p:spTgt spid="10"/>
                                        </p:tgtEl>
                                        <p:attrNameLst>
                                          <p:attrName>ppt_x</p:attrName>
                                          <p:attrName>ppt_y</p:attrName>
                                        </p:attrNameLst>
                                      </p:cBhvr>
                                      <p:rCtr x="-13906" y="18218"/>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1.875E-6 -2.96296E-6 L -0.27174 0.52431 " pathEditMode="relative" rAng="0" ptsTypes="AA">
                                      <p:cBhvr>
                                        <p:cTn id="54" dur="2000" fill="hold"/>
                                        <p:tgtEl>
                                          <p:spTgt spid="7"/>
                                        </p:tgtEl>
                                        <p:attrNameLst>
                                          <p:attrName>ppt_x</p:attrName>
                                          <p:attrName>ppt_y</p:attrName>
                                        </p:attrNameLst>
                                      </p:cBhvr>
                                      <p:rCtr x="-13594" y="26204"/>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2.08333E-7 -2.96296E-6 L 0.45 0.35533 " pathEditMode="relative" rAng="0" ptsTypes="AA">
                                      <p:cBhvr>
                                        <p:cTn id="58" dur="2000" fill="hold"/>
                                        <p:tgtEl>
                                          <p:spTgt spid="8"/>
                                        </p:tgtEl>
                                        <p:attrNameLst>
                                          <p:attrName>ppt_x</p:attrName>
                                          <p:attrName>ppt_y</p:attrName>
                                        </p:attrNameLst>
                                      </p:cBhvr>
                                      <p:rCtr x="22500" y="17755"/>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79167E-6 -2.59259E-6 L 0.21628 0.52246 " pathEditMode="relative" rAng="0" ptsTypes="AA">
                                      <p:cBhvr>
                                        <p:cTn id="62" dur="2000" fill="hold"/>
                                        <p:tgtEl>
                                          <p:spTgt spid="6"/>
                                        </p:tgtEl>
                                        <p:attrNameLst>
                                          <p:attrName>ppt_x</p:attrName>
                                          <p:attrName>ppt_y</p:attrName>
                                        </p:attrNameLst>
                                      </p:cBhvr>
                                      <p:rCtr x="10807" y="26111"/>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1" nodeType="clickEffect">
                                  <p:stCondLst>
                                    <p:cond delay="0"/>
                                  </p:stCondLst>
                                  <p:childTnLst>
                                    <p:animMotion origin="layout" path="M 4.375E-6 -2.96296E-6 L 0.46744 0.32732 " pathEditMode="relative" rAng="0" ptsTypes="AA">
                                      <p:cBhvr>
                                        <p:cTn id="66" dur="2000" fill="hold"/>
                                        <p:tgtEl>
                                          <p:spTgt spid="9"/>
                                        </p:tgtEl>
                                        <p:attrNameLst>
                                          <p:attrName>ppt_x</p:attrName>
                                          <p:attrName>ppt_y</p:attrName>
                                        </p:attrNameLst>
                                      </p:cBhvr>
                                      <p:rCtr x="23372" y="16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17"/>
          <p:cNvSpPr/>
          <p:nvPr/>
        </p:nvSpPr>
        <p:spPr>
          <a:xfrm>
            <a:off x="0" y="622260"/>
            <a:ext cx="12169648" cy="6333042"/>
          </a:xfrm>
          <a:prstGeom prst="roundRect">
            <a:avLst>
              <a:gd name="adj" fmla="val 24204"/>
            </a:avLst>
          </a:prstGeom>
          <a:solidFill>
            <a:schemeClr val="accent2">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sp>
        <p:nvSpPr>
          <p:cNvPr id="10" name="Cloud 9">
            <a:extLst>
              <a:ext uri="{FF2B5EF4-FFF2-40B4-BE49-F238E27FC236}">
                <a16:creationId xmlns:a16="http://schemas.microsoft.com/office/drawing/2014/main" id="{4AEF94DA-3115-0C6F-D0AA-EDBB4862AADE}"/>
              </a:ext>
            </a:extLst>
          </p:cNvPr>
          <p:cNvSpPr/>
          <p:nvPr/>
        </p:nvSpPr>
        <p:spPr>
          <a:xfrm>
            <a:off x="2629822" y="2342618"/>
            <a:ext cx="4183910" cy="1657328"/>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00FF"/>
                </a:solidFill>
                <a:latin typeface="Cambria" panose="02040503050406030204" pitchFamily="18" charset="0"/>
                <a:ea typeface="Cambria" panose="02040503050406030204" pitchFamily="18" charset="0"/>
              </a:rPr>
              <a:t>quây</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quần</a:t>
            </a:r>
            <a:r>
              <a:rPr lang="en-US" sz="2800" b="1" dirty="0">
                <a:solidFill>
                  <a:srgbClr val="0000FF"/>
                </a:solidFill>
                <a:latin typeface="Cambria" panose="02040503050406030204" pitchFamily="18" charset="0"/>
                <a:ea typeface="Cambria" panose="02040503050406030204" pitchFamily="18" charset="0"/>
              </a:rPr>
              <a:t> – </a:t>
            </a:r>
            <a:r>
              <a:rPr lang="en-US" sz="2800" b="1" dirty="0" err="1">
                <a:solidFill>
                  <a:srgbClr val="0000FF"/>
                </a:solidFill>
                <a:latin typeface="Cambria" panose="02040503050406030204" pitchFamily="18" charset="0"/>
                <a:ea typeface="Cambria" panose="02040503050406030204" pitchFamily="18" charset="0"/>
              </a:rPr>
              <a:t>quần</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tụ</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endParaRPr>
          </a:p>
        </p:txBody>
      </p:sp>
      <p:sp>
        <p:nvSpPr>
          <p:cNvPr id="11" name="Cloud 10">
            <a:extLst>
              <a:ext uri="{FF2B5EF4-FFF2-40B4-BE49-F238E27FC236}">
                <a16:creationId xmlns:a16="http://schemas.microsoft.com/office/drawing/2014/main" id="{B7B310A2-0C77-F42F-B7A6-E4D0E48335A0}"/>
              </a:ext>
            </a:extLst>
          </p:cNvPr>
          <p:cNvSpPr/>
          <p:nvPr/>
        </p:nvSpPr>
        <p:spPr>
          <a:xfrm>
            <a:off x="-505026" y="2381750"/>
            <a:ext cx="4034781" cy="1726257"/>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00FF"/>
                </a:solidFill>
                <a:latin typeface="Cambria" panose="02040503050406030204" pitchFamily="18" charset="0"/>
                <a:ea typeface="Cambria" panose="02040503050406030204" pitchFamily="18" charset="0"/>
              </a:rPr>
              <a:t>chiêm</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ngưỡng</a:t>
            </a:r>
            <a:r>
              <a:rPr lang="en-US" sz="2800" b="1" dirty="0">
                <a:solidFill>
                  <a:srgbClr val="0000FF"/>
                </a:solidFill>
                <a:latin typeface="Cambria" panose="02040503050406030204" pitchFamily="18" charset="0"/>
                <a:ea typeface="Cambria" panose="02040503050406030204" pitchFamily="18" charset="0"/>
              </a:rPr>
              <a:t> – </a:t>
            </a:r>
            <a:r>
              <a:rPr lang="en-US" sz="2800" b="1" dirty="0" err="1">
                <a:solidFill>
                  <a:srgbClr val="0000FF"/>
                </a:solidFill>
                <a:latin typeface="Cambria" panose="02040503050406030204" pitchFamily="18" charset="0"/>
                <a:ea typeface="Cambria" panose="02040503050406030204" pitchFamily="18" charset="0"/>
              </a:rPr>
              <a:t>ngắm</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nhìn</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646B9214-67E1-9CC0-30C5-E4AD8F107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149" y="1465093"/>
            <a:ext cx="4434152" cy="3990066"/>
          </a:xfrm>
          <a:prstGeom prst="rect">
            <a:avLst/>
          </a:prstGeom>
        </p:spPr>
      </p:pic>
      <p:pic>
        <p:nvPicPr>
          <p:cNvPr id="20" name="Picture 19">
            <a:extLst>
              <a:ext uri="{FF2B5EF4-FFF2-40B4-BE49-F238E27FC236}">
                <a16:creationId xmlns:a16="http://schemas.microsoft.com/office/drawing/2014/main" id="{E1DBFA66-D525-2FD1-B62B-B90AED065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21" y="1342482"/>
            <a:ext cx="4707955" cy="4236447"/>
          </a:xfrm>
          <a:prstGeom prst="rect">
            <a:avLst/>
          </a:prstGeom>
        </p:spPr>
      </p:pic>
      <p:sp>
        <p:nvSpPr>
          <p:cNvPr id="9" name="Cloud 8">
            <a:extLst>
              <a:ext uri="{FF2B5EF4-FFF2-40B4-BE49-F238E27FC236}">
                <a16:creationId xmlns:a16="http://schemas.microsoft.com/office/drawing/2014/main" id="{60808E22-8E2F-5256-321A-E382A76E2CCB}"/>
              </a:ext>
            </a:extLst>
          </p:cNvPr>
          <p:cNvSpPr/>
          <p:nvPr/>
        </p:nvSpPr>
        <p:spPr>
          <a:xfrm>
            <a:off x="8941404" y="2497105"/>
            <a:ext cx="3321671" cy="1235322"/>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vững</a:t>
            </a:r>
            <a:r>
              <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chãi</a:t>
            </a:r>
            <a:r>
              <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 </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vững</a:t>
            </a:r>
            <a:r>
              <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mn-cs"/>
              </a:rPr>
              <a:t>chắc</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endParaRPr>
          </a:p>
        </p:txBody>
      </p:sp>
      <p:sp>
        <p:nvSpPr>
          <p:cNvPr id="7" name="Cloud 6">
            <a:extLst>
              <a:ext uri="{FF2B5EF4-FFF2-40B4-BE49-F238E27FC236}">
                <a16:creationId xmlns:a16="http://schemas.microsoft.com/office/drawing/2014/main" id="{C6C9D731-0BD1-1DFE-BAE8-2481F69F5071}"/>
              </a:ext>
            </a:extLst>
          </p:cNvPr>
          <p:cNvSpPr/>
          <p:nvPr/>
        </p:nvSpPr>
        <p:spPr>
          <a:xfrm>
            <a:off x="6168088" y="2553459"/>
            <a:ext cx="3184915" cy="1235322"/>
          </a:xfrm>
          <a:prstGeom prst="cloud">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00FF"/>
                </a:solidFill>
                <a:latin typeface="Cambria" panose="02040503050406030204" pitchFamily="18" charset="0"/>
                <a:ea typeface="Cambria" panose="02040503050406030204" pitchFamily="18" charset="0"/>
              </a:rPr>
              <a:t>trẫm</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tĩnh</a:t>
            </a:r>
            <a:r>
              <a:rPr lang="en-US" sz="2800" b="1" dirty="0">
                <a:solidFill>
                  <a:srgbClr val="0000FF"/>
                </a:solidFill>
                <a:latin typeface="Cambria" panose="02040503050406030204" pitchFamily="18" charset="0"/>
                <a:ea typeface="Cambria" panose="02040503050406030204" pitchFamily="18" charset="0"/>
              </a:rPr>
              <a:t> – </a:t>
            </a:r>
            <a:r>
              <a:rPr lang="en-US" sz="2800" b="1" dirty="0" err="1">
                <a:solidFill>
                  <a:srgbClr val="0000FF"/>
                </a:solidFill>
                <a:latin typeface="Cambria" panose="02040503050406030204" pitchFamily="18" charset="0"/>
                <a:ea typeface="Cambria" panose="02040503050406030204" pitchFamily="18" charset="0"/>
              </a:rPr>
              <a:t>trầm</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lặng</a:t>
            </a:r>
            <a:endParaRPr kumimoji="0" 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88B358F1-CCED-2581-31BD-CC881B43C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49" y="1462665"/>
            <a:ext cx="4434152" cy="3990066"/>
          </a:xfrm>
          <a:prstGeom prst="rect">
            <a:avLst/>
          </a:prstGeom>
        </p:spPr>
      </p:pic>
      <p:pic>
        <p:nvPicPr>
          <p:cNvPr id="13" name="Picture 12">
            <a:extLst>
              <a:ext uri="{FF2B5EF4-FFF2-40B4-BE49-F238E27FC236}">
                <a16:creationId xmlns:a16="http://schemas.microsoft.com/office/drawing/2014/main" id="{145F974A-381D-DC92-B314-D3276B6AB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664" y="1402077"/>
            <a:ext cx="4599966" cy="4139274"/>
          </a:xfrm>
          <a:prstGeom prst="rect">
            <a:avLst/>
          </a:prstGeom>
        </p:spPr>
      </p:pic>
    </p:spTree>
    <p:extLst>
      <p:ext uri="{BB962C8B-B14F-4D97-AF65-F5344CB8AC3E}">
        <p14:creationId xmlns:p14="http://schemas.microsoft.com/office/powerpoint/2010/main" val="3207937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ounded Rectangle 30"/>
          <p:cNvSpPr/>
          <p:nvPr/>
        </p:nvSpPr>
        <p:spPr>
          <a:xfrm>
            <a:off x="1261973" y="2086492"/>
            <a:ext cx="9951459" cy="1968149"/>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 name="TextBox 1"/>
          <p:cNvSpPr txBox="1"/>
          <p:nvPr/>
        </p:nvSpPr>
        <p:spPr>
          <a:xfrm>
            <a:off x="1388568" y="2488980"/>
            <a:ext cx="924642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cs typeface="+mn-cs"/>
              </a:rPr>
              <a:t>3. </a:t>
            </a:r>
            <a:r>
              <a:rPr kumimoji="0" lang="vi-VN" sz="35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cs typeface="+mn-cs"/>
              </a:rPr>
              <a:t>Đặt câu với 1 cặp từ đồng nghĩa em tìm được ở bài tập 2.</a:t>
            </a:r>
            <a:endParaRPr kumimoji="0" lang="en-US" sz="1800" b="1" i="0" u="none" strike="noStrike" kern="1200" cap="none" spc="0" normalizeH="0" baseline="0" noProof="0" dirty="0">
              <a:ln>
                <a:noFill/>
              </a:ln>
              <a:solidFill>
                <a:schemeClr val="tx1">
                  <a:lumMod val="95000"/>
                  <a:lumOff val="5000"/>
                </a:schemeClr>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sp>
        <p:nvSpPr>
          <p:cNvPr id="10" name="Content Placeholder 2"/>
          <p:cNvSpPr txBox="1"/>
          <p:nvPr/>
        </p:nvSpPr>
        <p:spPr>
          <a:xfrm>
            <a:off x="3308980" y="2255279"/>
            <a:ext cx="5669435" cy="4351338"/>
          </a:xfrm>
          <a:prstGeom prst="rect">
            <a:avLst/>
          </a:prstGeom>
        </p:spPr>
        <p:txBody>
          <a:bodyPr lIns="101600" tIns="38100" rIns="76200" bIns="38100">
            <a:noAutofit/>
          </a:bodyPr>
          <a:lstStyle>
            <a:lvl1pPr marL="0" indent="0" algn="ctr" defTabSz="914400" rtl="0" eaLnBrk="1" fontAlgn="auto" latinLnBrk="0" hangingPunct="1">
              <a:lnSpc>
                <a:spcPct val="100000"/>
              </a:lnSpc>
              <a:spcBef>
                <a:spcPts val="1000"/>
              </a:spcBef>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6000" b="1" i="0" u="none" strike="noStrike" kern="1200" cap="none" spc="20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và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6000" b="1" i="0" u="none" strike="noStrike" kern="1200" cap="none" spc="20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trả lời câu hỏi.</a:t>
            </a:r>
          </a:p>
        </p:txBody>
      </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BA71F35-5F87-BBD6-BF52-C3D6DF8452B3}"/>
              </a:ext>
            </a:extLst>
          </p:cNvPr>
          <p:cNvSpPr/>
          <p:nvPr/>
        </p:nvSpPr>
        <p:spPr>
          <a:xfrm>
            <a:off x="0" y="0"/>
            <a:ext cx="12192000" cy="6858000"/>
          </a:xfrm>
          <a:custGeom>
            <a:avLst/>
            <a:gdLst/>
            <a:ahLst/>
            <a:cxnLst/>
            <a:rect l="l" t="t" r="r" b="b"/>
            <a:pathLst>
              <a:path w="2336040" h="3024000">
                <a:moveTo>
                  <a:pt x="0" y="0"/>
                </a:moveTo>
                <a:lnTo>
                  <a:pt x="2336040" y="0"/>
                </a:lnTo>
                <a:lnTo>
                  <a:pt x="2336040" y="3024000"/>
                </a:lnTo>
                <a:lnTo>
                  <a:pt x="0" y="30240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2">
            <a:extLst>
              <a:ext uri="{FF2B5EF4-FFF2-40B4-BE49-F238E27FC236}">
                <a16:creationId xmlns:a16="http://schemas.microsoft.com/office/drawing/2014/main" id="{94C0DB69-950C-2C66-7504-A155ED3FE417}"/>
              </a:ext>
            </a:extLst>
          </p:cNvPr>
          <p:cNvSpPr/>
          <p:nvPr/>
        </p:nvSpPr>
        <p:spPr>
          <a:xfrm>
            <a:off x="0" y="1435816"/>
            <a:ext cx="4486276" cy="4048125"/>
          </a:xfrm>
          <a:custGeom>
            <a:avLst/>
            <a:gdLst/>
            <a:ahLst/>
            <a:cxnLst/>
            <a:rect l="l" t="t" r="r" b="b"/>
            <a:pathLst>
              <a:path w="9060674" h="6048000">
                <a:moveTo>
                  <a:pt x="0" y="0"/>
                </a:moveTo>
                <a:lnTo>
                  <a:pt x="9060674" y="0"/>
                </a:lnTo>
                <a:lnTo>
                  <a:pt x="9060674" y="6048000"/>
                </a:lnTo>
                <a:lnTo>
                  <a:pt x="0" y="6048000"/>
                </a:lnTo>
                <a:lnTo>
                  <a:pt x="0" y="0"/>
                </a:lnTo>
                <a:close/>
              </a:path>
            </a:pathLst>
          </a:custGeom>
          <a:blipFill>
            <a:blip r:embed="rId5"/>
            <a:stretch>
              <a:fillRect/>
            </a:stretch>
          </a:blipFill>
        </p:spPr>
        <p:txBody>
          <a:bodyPr/>
          <a:lstStyle/>
          <a:p>
            <a:endParaRPr lang="en-US"/>
          </a:p>
        </p:txBody>
      </p:sp>
      <p:pic>
        <p:nvPicPr>
          <p:cNvPr id="9" name="Picture 8">
            <a:extLst>
              <a:ext uri="{FF2B5EF4-FFF2-40B4-BE49-F238E27FC236}">
                <a16:creationId xmlns:a16="http://schemas.microsoft.com/office/drawing/2014/main" id="{2E2657C2-4154-81DD-BC79-505C51098251}"/>
              </a:ext>
            </a:extLst>
          </p:cNvPr>
          <p:cNvPicPr>
            <a:picLocks noChangeAspect="1"/>
          </p:cNvPicPr>
          <p:nvPr/>
        </p:nvPicPr>
        <p:blipFill>
          <a:blip r:embed="rId6"/>
          <a:stretch>
            <a:fillRect/>
          </a:stretch>
        </p:blipFill>
        <p:spPr>
          <a:xfrm>
            <a:off x="4188357" y="173133"/>
            <a:ext cx="4267570" cy="2578832"/>
          </a:xfrm>
          <a:prstGeom prst="rect">
            <a:avLst/>
          </a:prstGeom>
        </p:spPr>
      </p:pic>
      <p:pic>
        <p:nvPicPr>
          <p:cNvPr id="15" name="Picture 14">
            <a:extLst>
              <a:ext uri="{FF2B5EF4-FFF2-40B4-BE49-F238E27FC236}">
                <a16:creationId xmlns:a16="http://schemas.microsoft.com/office/drawing/2014/main" id="{4D2D04D7-7291-3696-B3C2-42EDB80D58FF}"/>
              </a:ext>
            </a:extLst>
          </p:cNvPr>
          <p:cNvPicPr>
            <a:picLocks noChangeAspect="1"/>
          </p:cNvPicPr>
          <p:nvPr/>
        </p:nvPicPr>
        <p:blipFill>
          <a:blip r:embed="rId7"/>
          <a:stretch>
            <a:fillRect/>
          </a:stretch>
        </p:blipFill>
        <p:spPr>
          <a:xfrm>
            <a:off x="2243138" y="1718144"/>
            <a:ext cx="10289705" cy="3527899"/>
          </a:xfrm>
          <a:prstGeom prst="rect">
            <a:avLst/>
          </a:prstGeom>
        </p:spPr>
      </p:pic>
      <p:pic>
        <p:nvPicPr>
          <p:cNvPr id="17" name="Picture 16">
            <a:extLst>
              <a:ext uri="{FF2B5EF4-FFF2-40B4-BE49-F238E27FC236}">
                <a16:creationId xmlns:a16="http://schemas.microsoft.com/office/drawing/2014/main" id="{1EA12516-EAF1-2437-6CAC-A6646C9D197C}"/>
              </a:ext>
            </a:extLst>
          </p:cNvPr>
          <p:cNvPicPr>
            <a:picLocks noChangeAspect="1"/>
          </p:cNvPicPr>
          <p:nvPr/>
        </p:nvPicPr>
        <p:blipFill>
          <a:blip r:embed="rId8"/>
          <a:stretch>
            <a:fillRect/>
          </a:stretch>
        </p:blipFill>
        <p:spPr>
          <a:xfrm>
            <a:off x="7979728" y="5998389"/>
            <a:ext cx="3420152" cy="859611"/>
          </a:xfrm>
          <a:prstGeom prst="rect">
            <a:avLst/>
          </a:prstGeom>
        </p:spPr>
      </p:pic>
    </p:spTree>
    <p:extLst>
      <p:ext uri="{BB962C8B-B14F-4D97-AF65-F5344CB8AC3E}">
        <p14:creationId xmlns:p14="http://schemas.microsoft.com/office/powerpoint/2010/main" val="21326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1628" y="930785"/>
            <a:ext cx="11121656" cy="5632311"/>
          </a:xfrm>
          <a:prstGeom prst="rect">
            <a:avLst/>
          </a:prstGeom>
          <a:noFill/>
        </p:spPr>
        <p:txBody>
          <a:bodyPr wrap="square" numCol="1"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Vịnh Hạ Long là thắng cảnh có một không hai của đất nước ta. Trên một diện tích hẹp, mọc lên hàng nghìn đảo nhấp nhô khuất khúc như rồng chầu, phượng múa.</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Đảo có chỗ sừng sững, chạy dài như bức trường thành vững chãi, ngăn khơi với lộng, nối mặt biển với chân trời. Có chỗ đảo dàn ra thưa thớt, hòn này với hòn kia biệt lập, xa trông như quân cờ bày chon von trên mặt biển. Có chỗ đảo quần tụ lại, xúm xít như vạn chài lúc neo thuyền, phơi lưới.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Đảo của Hạ Long không phải là những núi đá buồn tẻ, đơn điệu mà mỗi hòn, mỗi dáng đều thấp thoáng hình ảnh của sự sống. Có hòn trông như đôi gà đang xoè cánh chọi nhau trên mặt nước (hòn Gà Chọi); có hòn bề thế như mái nhà (hòn Mái Nhà); có hòn chông chênh như con cóc ngồi bờ giếng (hòn Con Cóc), có hòn như ông lão trầm tĩnh ngồi câu cá (hòn Ông Lã Vọng),... Có nhiều hang đảo đẹp, như hang Bồ Nâu, hang Đầu Gỗ,... Mỗi hang đảo gắn với một sự tích huyền bí.</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Ngắm Hạ Long với trăm nghìn đảo đá sừng sững, ta có cảm giác được chiêm ngưỡng một thế giới sống động đã trải qua hàng triệu năm hoá đá.</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t>
            </a:r>
            <a:r>
              <a:rPr lang="vi-VN" sz="2400" i="1" dirty="0">
                <a:latin typeface="Cambria" panose="02040503050406030204" pitchFamily="18" charset="0"/>
                <a:ea typeface="Cambria" panose="02040503050406030204" pitchFamily="18" charset="0"/>
              </a:rPr>
              <a:t>Theo</a:t>
            </a:r>
            <a:r>
              <a:rPr lang="vi-VN" sz="2400" dirty="0">
                <a:latin typeface="Cambria" panose="02040503050406030204" pitchFamily="18" charset="0"/>
                <a:ea typeface="Cambria" panose="02040503050406030204" pitchFamily="18" charset="0"/>
              </a:rPr>
              <a:t> Thi Sảnh)</a:t>
            </a:r>
          </a:p>
        </p:txBody>
      </p:sp>
      <p:pic>
        <p:nvPicPr>
          <p:cNvPr id="2" name="Picture 1">
            <a:extLst>
              <a:ext uri="{FF2B5EF4-FFF2-40B4-BE49-F238E27FC236}">
                <a16:creationId xmlns:a16="http://schemas.microsoft.com/office/drawing/2014/main" id="{06BFC307-93C0-759E-E916-080238D60BE3}"/>
              </a:ext>
            </a:extLst>
          </p:cNvPr>
          <p:cNvPicPr>
            <a:picLocks noChangeAspect="1"/>
          </p:cNvPicPr>
          <p:nvPr/>
        </p:nvPicPr>
        <p:blipFill>
          <a:blip r:embed="rId2"/>
          <a:stretch>
            <a:fillRect/>
          </a:stretch>
        </p:blipFill>
        <p:spPr>
          <a:xfrm>
            <a:off x="2418887" y="0"/>
            <a:ext cx="6992718" cy="9815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90" y="1794510"/>
            <a:ext cx="11700510" cy="3160080"/>
          </a:xfrm>
          <a:prstGeom prst="rect">
            <a:avLst/>
          </a:prstGeom>
        </p:spPr>
      </p:pic>
      <p:pic>
        <p:nvPicPr>
          <p:cNvPr id="4" name="Picture 3"/>
          <p:cNvPicPr>
            <a:picLocks noChangeAspect="1"/>
          </p:cNvPicPr>
          <p:nvPr/>
        </p:nvPicPr>
        <p:blipFill>
          <a:blip r:embed="rId4"/>
          <a:stretch>
            <a:fillRect/>
          </a:stretch>
        </p:blipFill>
        <p:spPr>
          <a:xfrm>
            <a:off x="2468108" y="549867"/>
            <a:ext cx="7443861" cy="1072989"/>
          </a:xfrm>
          <a:prstGeom prst="rect">
            <a:avLst/>
          </a:prstGeom>
        </p:spPr>
      </p:pic>
      <p:sp>
        <p:nvSpPr>
          <p:cNvPr id="35" name="타원 39"/>
          <p:cNvSpPr/>
          <p:nvPr/>
        </p:nvSpPr>
        <p:spPr>
          <a:xfrm>
            <a:off x="697381" y="1653928"/>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906897" y="2644170"/>
            <a:ext cx="1128510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Vịnh Hạ Long là thắng cảnh có một không hai của đất nước ta. Trên một diện tích hẹp, mọc lên hàng nghìn đảo nhấp nhô khuất khúc như rồng chầu, phượng múa.</a:t>
            </a:r>
          </a:p>
        </p:txBody>
      </p:sp>
    </p:spTree>
    <p:extLst>
      <p:ext uri="{BB962C8B-B14F-4D97-AF65-F5344CB8AC3E}">
        <p14:creationId xmlns:p14="http://schemas.microsoft.com/office/powerpoint/2010/main" val="88385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4"/>
            <a:ext cx="11539942" cy="2074636"/>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290716" y="419592"/>
            <a:ext cx="754661" cy="68578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569660"/>
          </a:xfrm>
          <a:prstGeom prst="rect">
            <a:avLst/>
          </a:prstGeom>
        </p:spPr>
        <p:txBody>
          <a:bodyPr wrap="square">
            <a:spAutoFit/>
          </a:bodyPr>
          <a:lstStyle/>
          <a:p>
            <a:pPr lvl="0">
              <a:defRPr/>
            </a:pPr>
            <a:r>
              <a:rPr lang="en-US" sz="2400" dirty="0">
                <a:solidFill>
                  <a:prstClr val="black"/>
                </a:solidFill>
                <a:latin typeface="Cambria" panose="02040503050406030204" pitchFamily="18" charset="0"/>
                <a:ea typeface="Cambria" panose="02040503050406030204" pitchFamily="18" charset="0"/>
              </a:rPr>
              <a:t>   </a:t>
            </a:r>
            <a:r>
              <a:rPr lang="vi-VN" sz="2400" dirty="0">
                <a:solidFill>
                  <a:prstClr val="black"/>
                </a:solidFill>
                <a:latin typeface="Cambria" panose="02040503050406030204" pitchFamily="18" charset="0"/>
                <a:ea typeface="Cambria" panose="02040503050406030204" pitchFamily="18" charset="0"/>
              </a:rPr>
              <a:t>Đảo có chỗ sừng sững, chạy dài như bức trường thành vững chãi, ngăn khơi với lộng, nối mặt biển với chân trời. Có chỗ đảo dàn ra thưa thớt, hòn này với hòn kia biệt lập, xa trông như quân cờ bày chon von trên mặt biển. Có chỗ đảo quần tụ lại, xúm xít như vạn chài lúc neo thuyền, phơi lưới.</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486" y="2725579"/>
            <a:ext cx="10617200" cy="3877239"/>
          </a:xfrm>
          <a:prstGeom prst="rect">
            <a:avLst/>
          </a:prstGeom>
        </p:spPr>
      </p:pic>
      <p:sp>
        <p:nvSpPr>
          <p:cNvPr id="3" name="TextBox 2"/>
          <p:cNvSpPr txBox="1"/>
          <p:nvPr/>
        </p:nvSpPr>
        <p:spPr>
          <a:xfrm>
            <a:off x="1608382" y="3496676"/>
            <a:ext cx="10122737" cy="2677656"/>
          </a:xfrm>
          <a:prstGeom prst="rect">
            <a:avLst/>
          </a:prstGeom>
          <a:noFill/>
        </p:spPr>
        <p:txBody>
          <a:bodyPr wrap="square" rtlCol="0">
            <a:spAutoFit/>
          </a:bodyPr>
          <a:lstStyle/>
          <a:p>
            <a:pPr lvl="0" algn="just">
              <a:defRPr/>
            </a:pPr>
            <a:r>
              <a:rPr lang="vi-VN" sz="2400" dirty="0">
                <a:solidFill>
                  <a:srgbClr val="002060"/>
                </a:solidFill>
                <a:latin typeface="Cambria" panose="02040503050406030204" pitchFamily="18" charset="0"/>
                <a:ea typeface="Cambria" panose="02040503050406030204" pitchFamily="18" charset="0"/>
              </a:rPr>
              <a:t> </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Đảo của Hạ Long không phải là những núi đá buồn tẻ, đơn điệu mà mỗi hòn, mỗi dáng đều thấp thoáng hình ảnh của sự sống. Có hòn trông như đôi gà đang xoè cánh chọi nhau trên mặt nước (hòn Gà Chọi); có hòn bề thế như mái nhà (hòn Mái Nhà); có hòn chông chênh như con cóc ngồi bờ giếng (hòn Con Cóc), có hòn như ông lão trầm tĩnh ngồi câu cá (hòn Ông Lã Vọng),... Có nhiều hang đảo đẹp, như hang Bồ Nâu, hang Đầu Gỗ,... Mỗi hang đảo gắn với một sự tích huyền bí.</a:t>
            </a:r>
          </a:p>
        </p:txBody>
      </p:sp>
      <p:sp>
        <p:nvSpPr>
          <p:cNvPr id="43" name="타원 49"/>
          <p:cNvSpPr/>
          <p:nvPr/>
        </p:nvSpPr>
        <p:spPr>
          <a:xfrm>
            <a:off x="1532118" y="282357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 y="1093867"/>
            <a:ext cx="11403330" cy="2335133"/>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11581" y="1261570"/>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906896" y="1261570"/>
            <a:ext cx="11285103" cy="1569660"/>
          </a:xfrm>
          <a:prstGeom prst="rect">
            <a:avLst/>
          </a:prstGeom>
        </p:spPr>
        <p:txBody>
          <a:bodyPr wrap="square">
            <a:spAutoFit/>
          </a:bodyPr>
          <a:lstStyle/>
          <a:p>
            <a:pPr lvl="0">
              <a:defRPr/>
            </a:pP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Ngắm Hạ Long với trăm nghìn đảo đá sừng sững, ta có cảm giác được chiêm ngưỡng một thế giới sống động đã trải qua hàng triệu năm hoá đá.</a:t>
            </a:r>
          </a:p>
        </p:txBody>
      </p:sp>
    </p:spTree>
    <p:extLst>
      <p:ext uri="{BB962C8B-B14F-4D97-AF65-F5344CB8AC3E}">
        <p14:creationId xmlns:p14="http://schemas.microsoft.com/office/powerpoint/2010/main" val="253536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237549" y="1143302"/>
              <a:ext cx="8498159"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524427" y="1691763"/>
            <a:ext cx="7446671" cy="4813244"/>
          </a:xfrm>
          <a:prstGeom prst="rect">
            <a:avLst/>
          </a:prstGeom>
        </p:spPr>
      </p:pic>
      <p:sp>
        <p:nvSpPr>
          <p:cNvPr id="24" name="TextBox 23"/>
          <p:cNvSpPr txBox="1"/>
          <p:nvPr/>
        </p:nvSpPr>
        <p:spPr>
          <a:xfrm>
            <a:off x="886024" y="2977809"/>
            <a:ext cx="4298681" cy="646331"/>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ngăn khơi với lộng</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5" name="TextBox 24"/>
          <p:cNvSpPr txBox="1"/>
          <p:nvPr/>
        </p:nvSpPr>
        <p:spPr>
          <a:xfrm>
            <a:off x="850604" y="3839780"/>
            <a:ext cx="4412510" cy="1200329"/>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nối mặt biển với chân trời</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p:cNvSpPr txBox="1"/>
          <p:nvPr/>
        </p:nvSpPr>
        <p:spPr>
          <a:xfrm>
            <a:off x="1297106" y="5105002"/>
            <a:ext cx="3698388" cy="646331"/>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lúc neo thuyền</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6"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5852882" y="2231206"/>
            <a:ext cx="5509839" cy="4273801"/>
          </a:xfrm>
          <a:prstGeom prst="rect">
            <a:avLst/>
          </a:prstGeom>
        </p:spPr>
      </p:pic>
      <p:sp>
        <p:nvSpPr>
          <p:cNvPr id="18" name="TextBox 17"/>
          <p:cNvSpPr txBox="1"/>
          <p:nvPr/>
        </p:nvSpPr>
        <p:spPr>
          <a:xfrm>
            <a:off x="6922244" y="3193030"/>
            <a:ext cx="3698388" cy="706755"/>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phơi lưới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p:cNvSpPr txBox="1"/>
          <p:nvPr/>
        </p:nvSpPr>
        <p:spPr>
          <a:xfrm>
            <a:off x="7187609" y="4374738"/>
            <a:ext cx="3040912" cy="1200329"/>
          </a:xfrm>
          <a:prstGeom prst="rect">
            <a:avLst/>
          </a:prstGeom>
          <a:noFill/>
        </p:spPr>
        <p:txBody>
          <a:bodyPr wrap="square" rtlCol="0">
            <a:spAutoFit/>
          </a:bodyPr>
          <a:lstStyle/>
          <a:p>
            <a:pPr lvl="0" algn="ctr">
              <a:defRPr/>
            </a:pPr>
            <a:r>
              <a:rPr lang="en-US"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Ô</a:t>
            </a: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ng lão trầm tính</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4"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2414</Words>
  <Application>Microsoft Office PowerPoint</Application>
  <PresentationFormat>Widescreen</PresentationFormat>
  <Paragraphs>174</Paragraphs>
  <Slides>37</Slides>
  <Notes>18</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37</vt:i4>
      </vt:variant>
    </vt:vector>
  </HeadingPairs>
  <TitlesOfParts>
    <vt:vector size="64" baseType="lpstr">
      <vt:lpstr>Malgun Gothic</vt:lpstr>
      <vt:lpstr>Microsoft YaHei</vt:lpstr>
      <vt:lpstr>#9Slide03 BoosterNextFYBlack</vt:lpstr>
      <vt:lpstr>#9Slide05 Aphrodite Pro</vt:lpstr>
      <vt:lpstr>#9Slide05 Bodega Script</vt:lpstr>
      <vt:lpstr>#9Slide05 SVNMotion Picture</vt:lpstr>
      <vt:lpstr>#9Slide07 HoneyCream</vt:lpstr>
      <vt:lpstr>#9Slide07 SVNZiclets</vt:lpstr>
      <vt:lpstr>arial</vt:lpstr>
      <vt:lpstr>arial</vt:lpstr>
      <vt:lpstr>Calibri</vt:lpstr>
      <vt:lpstr>Calibri Light</vt:lpstr>
      <vt:lpstr>Cambria</vt:lpstr>
      <vt:lpstr>等线</vt:lpstr>
      <vt:lpstr>等线 Light</vt:lpstr>
      <vt:lpstr>Montserrat Light</vt:lpstr>
      <vt:lpstr>Roboto</vt:lpstr>
      <vt:lpstr>SVN-Newton</vt:lpstr>
      <vt:lpstr>Symbol</vt:lpstr>
      <vt:lpstr>Times New Roman</vt:lpstr>
      <vt:lpstr>UVF Candlescript Pro</vt:lpstr>
      <vt:lpstr>UVN Banh Mi</vt:lpstr>
      <vt:lpstr>字魂130号-快乐俏黑体</vt:lpstr>
      <vt:lpstr>字魂131号-酷乐潮玩体</vt:lpstr>
      <vt:lpstr>思源黑体 CN</vt:lpstr>
      <vt:lpstr>思源黑体 CN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57</cp:revision>
  <dcterms:created xsi:type="dcterms:W3CDTF">2024-07-15T12:17:20Z</dcterms:created>
  <dcterms:modified xsi:type="dcterms:W3CDTF">2025-10-18T09:57:04Z</dcterms:modified>
</cp:coreProperties>
</file>