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83" r:id="rId4"/>
    <p:sldId id="264" r:id="rId5"/>
    <p:sldId id="284" r:id="rId6"/>
    <p:sldId id="285" r:id="rId7"/>
    <p:sldId id="286" r:id="rId8"/>
    <p:sldId id="287" r:id="rId9"/>
    <p:sldId id="289" r:id="rId10"/>
    <p:sldId id="290" r:id="rId11"/>
    <p:sldId id="291" r:id="rId12"/>
    <p:sldId id="292" r:id="rId13"/>
    <p:sldId id="295" r:id="rId14"/>
    <p:sldId id="293" r:id="rId15"/>
    <p:sldId id="294" r:id="rId16"/>
    <p:sldId id="296" r:id="rId17"/>
    <p:sldId id="297" r:id="rId18"/>
    <p:sldId id="298" r:id="rId19"/>
    <p:sldId id="299" r:id="rId20"/>
    <p:sldId id="300" r:id="rId21"/>
    <p:sldId id="301" r:id="rId22"/>
    <p:sldId id="302" r:id="rId23"/>
    <p:sldId id="25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6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CA922C-758F-4CF9-85D4-EDA25E9F9B2E}"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C8A61-3B84-49EF-BF63-4A2AAA83E91E}" type="slidenum">
              <a:rPr lang="en-US" smtClean="0"/>
              <a:t>‹#›</a:t>
            </a:fld>
            <a:endParaRPr lang="en-US"/>
          </a:p>
        </p:txBody>
      </p:sp>
    </p:spTree>
    <p:extLst>
      <p:ext uri="{BB962C8B-B14F-4D97-AF65-F5344CB8AC3E}">
        <p14:creationId xmlns:p14="http://schemas.microsoft.com/office/powerpoint/2010/main" val="3074804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CA922C-758F-4CF9-85D4-EDA25E9F9B2E}"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C8A61-3B84-49EF-BF63-4A2AAA83E91E}" type="slidenum">
              <a:rPr lang="en-US" smtClean="0"/>
              <a:t>‹#›</a:t>
            </a:fld>
            <a:endParaRPr lang="en-US"/>
          </a:p>
        </p:txBody>
      </p:sp>
    </p:spTree>
    <p:extLst>
      <p:ext uri="{BB962C8B-B14F-4D97-AF65-F5344CB8AC3E}">
        <p14:creationId xmlns:p14="http://schemas.microsoft.com/office/powerpoint/2010/main" val="1965976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CA922C-758F-4CF9-85D4-EDA25E9F9B2E}"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C8A61-3B84-49EF-BF63-4A2AAA83E91E}" type="slidenum">
              <a:rPr lang="en-US" smtClean="0"/>
              <a:t>‹#›</a:t>
            </a:fld>
            <a:endParaRPr lang="en-US"/>
          </a:p>
        </p:txBody>
      </p:sp>
    </p:spTree>
    <p:extLst>
      <p:ext uri="{BB962C8B-B14F-4D97-AF65-F5344CB8AC3E}">
        <p14:creationId xmlns:p14="http://schemas.microsoft.com/office/powerpoint/2010/main" val="1028241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CA922C-758F-4CF9-85D4-EDA25E9F9B2E}"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C8A61-3B84-49EF-BF63-4A2AAA83E91E}" type="slidenum">
              <a:rPr lang="en-US" smtClean="0"/>
              <a:t>‹#›</a:t>
            </a:fld>
            <a:endParaRPr lang="en-US"/>
          </a:p>
        </p:txBody>
      </p:sp>
    </p:spTree>
    <p:extLst>
      <p:ext uri="{BB962C8B-B14F-4D97-AF65-F5344CB8AC3E}">
        <p14:creationId xmlns:p14="http://schemas.microsoft.com/office/powerpoint/2010/main" val="2382277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CA922C-758F-4CF9-85D4-EDA25E9F9B2E}"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C8A61-3B84-49EF-BF63-4A2AAA83E91E}" type="slidenum">
              <a:rPr lang="en-US" smtClean="0"/>
              <a:t>‹#›</a:t>
            </a:fld>
            <a:endParaRPr lang="en-US"/>
          </a:p>
        </p:txBody>
      </p:sp>
    </p:spTree>
    <p:extLst>
      <p:ext uri="{BB962C8B-B14F-4D97-AF65-F5344CB8AC3E}">
        <p14:creationId xmlns:p14="http://schemas.microsoft.com/office/powerpoint/2010/main" val="1403832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CA922C-758F-4CF9-85D4-EDA25E9F9B2E}"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C8A61-3B84-49EF-BF63-4A2AAA83E91E}" type="slidenum">
              <a:rPr lang="en-US" smtClean="0"/>
              <a:t>‹#›</a:t>
            </a:fld>
            <a:endParaRPr lang="en-US"/>
          </a:p>
        </p:txBody>
      </p:sp>
    </p:spTree>
    <p:extLst>
      <p:ext uri="{BB962C8B-B14F-4D97-AF65-F5344CB8AC3E}">
        <p14:creationId xmlns:p14="http://schemas.microsoft.com/office/powerpoint/2010/main" val="2815549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CA922C-758F-4CF9-85D4-EDA25E9F9B2E}"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CC8A61-3B84-49EF-BF63-4A2AAA83E91E}" type="slidenum">
              <a:rPr lang="en-US" smtClean="0"/>
              <a:t>‹#›</a:t>
            </a:fld>
            <a:endParaRPr lang="en-US"/>
          </a:p>
        </p:txBody>
      </p:sp>
    </p:spTree>
    <p:extLst>
      <p:ext uri="{BB962C8B-B14F-4D97-AF65-F5344CB8AC3E}">
        <p14:creationId xmlns:p14="http://schemas.microsoft.com/office/powerpoint/2010/main" val="3268123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CA922C-758F-4CF9-85D4-EDA25E9F9B2E}"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C8A61-3B84-49EF-BF63-4A2AAA83E91E}" type="slidenum">
              <a:rPr lang="en-US" smtClean="0"/>
              <a:t>‹#›</a:t>
            </a:fld>
            <a:endParaRPr lang="en-US"/>
          </a:p>
        </p:txBody>
      </p:sp>
    </p:spTree>
    <p:extLst>
      <p:ext uri="{BB962C8B-B14F-4D97-AF65-F5344CB8AC3E}">
        <p14:creationId xmlns:p14="http://schemas.microsoft.com/office/powerpoint/2010/main" val="3525297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CA922C-758F-4CF9-85D4-EDA25E9F9B2E}"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CC8A61-3B84-49EF-BF63-4A2AAA83E91E}" type="slidenum">
              <a:rPr lang="en-US" smtClean="0"/>
              <a:t>‹#›</a:t>
            </a:fld>
            <a:endParaRPr lang="en-US"/>
          </a:p>
        </p:txBody>
      </p:sp>
    </p:spTree>
    <p:extLst>
      <p:ext uri="{BB962C8B-B14F-4D97-AF65-F5344CB8AC3E}">
        <p14:creationId xmlns:p14="http://schemas.microsoft.com/office/powerpoint/2010/main" val="3938021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CA922C-758F-4CF9-85D4-EDA25E9F9B2E}"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C8A61-3B84-49EF-BF63-4A2AAA83E91E}" type="slidenum">
              <a:rPr lang="en-US" smtClean="0"/>
              <a:t>‹#›</a:t>
            </a:fld>
            <a:endParaRPr lang="en-US"/>
          </a:p>
        </p:txBody>
      </p:sp>
    </p:spTree>
    <p:extLst>
      <p:ext uri="{BB962C8B-B14F-4D97-AF65-F5344CB8AC3E}">
        <p14:creationId xmlns:p14="http://schemas.microsoft.com/office/powerpoint/2010/main" val="59315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CA922C-758F-4CF9-85D4-EDA25E9F9B2E}"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C8A61-3B84-49EF-BF63-4A2AAA83E91E}" type="slidenum">
              <a:rPr lang="en-US" smtClean="0"/>
              <a:t>‹#›</a:t>
            </a:fld>
            <a:endParaRPr lang="en-US"/>
          </a:p>
        </p:txBody>
      </p:sp>
    </p:spTree>
    <p:extLst>
      <p:ext uri="{BB962C8B-B14F-4D97-AF65-F5344CB8AC3E}">
        <p14:creationId xmlns:p14="http://schemas.microsoft.com/office/powerpoint/2010/main" val="768011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0"/>
            <a:lum/>
          </a:blip>
          <a:srcRect/>
          <a:stretch>
            <a:fillRect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A922C-758F-4CF9-85D4-EDA25E9F9B2E}" type="datetimeFigureOut">
              <a:rPr lang="en-US" smtClean="0"/>
              <a:t>11/5/2025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C8A61-3B84-49EF-BF63-4A2AAA83E91E}" type="slidenum">
              <a:rPr lang="en-US" smtClean="0"/>
              <a:t>‹#›</a:t>
            </a:fld>
            <a:endParaRPr lang="en-US"/>
          </a:p>
        </p:txBody>
      </p:sp>
    </p:spTree>
    <p:extLst>
      <p:ext uri="{BB962C8B-B14F-4D97-AF65-F5344CB8AC3E}">
        <p14:creationId xmlns:p14="http://schemas.microsoft.com/office/powerpoint/2010/main" val="1577562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tmp"/></Relationships>
</file>

<file path=ppt/slides/_rels/slide14.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9.tm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1.jpg"/><Relationship Id="rId3" Type="http://schemas.openxmlformats.org/officeDocument/2006/relationships/slideLayout" Target="../slideLayouts/slideLayout1.xml"/><Relationship Id="rId7" Type="http://schemas.openxmlformats.org/officeDocument/2006/relationships/slide" Target="slide4.xml"/><Relationship Id="rId12" Type="http://schemas.openxmlformats.org/officeDocument/2006/relationships/image" Target="../media/image10.png"/><Relationship Id="rId2" Type="http://schemas.openxmlformats.org/officeDocument/2006/relationships/audio" Target="../media/media1.wav"/><Relationship Id="rId16" Type="http://schemas.openxmlformats.org/officeDocument/2006/relationships/audio" Target="../media/audio2.wav"/><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image" Target="../media/image9.gif"/><Relationship Id="rId5" Type="http://schemas.openxmlformats.org/officeDocument/2006/relationships/image" Target="../media/image7.png"/><Relationship Id="rId15" Type="http://schemas.openxmlformats.org/officeDocument/2006/relationships/slide" Target="slide7.xml"/><Relationship Id="rId10" Type="http://schemas.openxmlformats.org/officeDocument/2006/relationships/image" Target="../media/image8.gif"/><Relationship Id="rId4" Type="http://schemas.openxmlformats.org/officeDocument/2006/relationships/audio" Target="../media/audio2.wav"/><Relationship Id="rId9" Type="http://schemas.openxmlformats.org/officeDocument/2006/relationships/slide" Target="slide6.xml"/><Relationship Id="rId14"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45.png"/><Relationship Id="rId4" Type="http://schemas.openxmlformats.org/officeDocument/2006/relationships/audio" Target="../media/audio9.wav"/></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g"/><Relationship Id="rId7" Type="http://schemas.openxmlformats.org/officeDocument/2006/relationships/image" Target="../media/image47.jpg"/><Relationship Id="rId2" Type="http://schemas.openxmlformats.org/officeDocument/2006/relationships/audio" Target="../media/audio10.wav"/><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gif"/><Relationship Id="rId10" Type="http://schemas.openxmlformats.org/officeDocument/2006/relationships/audio" Target="../media/audio10.wav"/><Relationship Id="rId4" Type="http://schemas.openxmlformats.org/officeDocument/2006/relationships/image" Target="../media/image4.gif"/><Relationship Id="rId9" Type="http://schemas.openxmlformats.org/officeDocument/2006/relationships/image" Target="../media/image49.gif"/></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4.wav"/><Relationship Id="rId7" Type="http://schemas.openxmlformats.org/officeDocument/2006/relationships/image" Target="../media/image15.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png"/><Relationship Id="rId10" Type="http://schemas.openxmlformats.org/officeDocument/2006/relationships/image" Target="../media/image17.gif"/><Relationship Id="rId4" Type="http://schemas.openxmlformats.org/officeDocument/2006/relationships/slide" Target="slide2.xml"/><Relationship Id="rId9"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audio" Target="../media/audio5.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4.wav"/><Relationship Id="rId7" Type="http://schemas.openxmlformats.org/officeDocument/2006/relationships/image" Target="../media/image21.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2.gif"/><Relationship Id="rId10" Type="http://schemas.openxmlformats.org/officeDocument/2006/relationships/image" Target="../media/image13.png"/><Relationship Id="rId4" Type="http://schemas.openxmlformats.org/officeDocument/2006/relationships/image" Target="../media/image16.gif"/><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25.jpg"/><Relationship Id="rId12" Type="http://schemas.openxmlformats.org/officeDocument/2006/relationships/image" Target="../media/image17.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24.gif"/><Relationship Id="rId11" Type="http://schemas.microsoft.com/office/2007/relationships/hdphoto" Target="../media/hdphoto2.wdp"/><Relationship Id="rId5" Type="http://schemas.openxmlformats.org/officeDocument/2006/relationships/image" Target="../media/image23.gif"/><Relationship Id="rId15" Type="http://schemas.openxmlformats.org/officeDocument/2006/relationships/image" Target="../media/image13.png"/><Relationship Id="rId10" Type="http://schemas.openxmlformats.org/officeDocument/2006/relationships/image" Target="../media/image27.png"/><Relationship Id="rId4" Type="http://schemas.openxmlformats.org/officeDocument/2006/relationships/image" Target="../media/image22.gif"/><Relationship Id="rId9" Type="http://schemas.microsoft.com/office/2007/relationships/hdphoto" Target="../media/hdphoto1.wdp"/><Relationship Id="rId1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image" Target="../media/image30.jpe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4" descr="musi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9469" y="5719763"/>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musi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370388" y="5635634"/>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26" y="-103773"/>
            <a:ext cx="581025" cy="5810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887" y="184338"/>
            <a:ext cx="304800" cy="304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97" y="6334151"/>
            <a:ext cx="581025" cy="58102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186" y="6243609"/>
            <a:ext cx="304800" cy="3048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2802" y="6225911"/>
            <a:ext cx="581025" cy="58102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35096" y="6195891"/>
            <a:ext cx="304800" cy="3048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8733" y="-16687"/>
            <a:ext cx="581025" cy="58102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09021" y="238380"/>
            <a:ext cx="304800" cy="3048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381" y="802371"/>
            <a:ext cx="3790950" cy="188595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784" y="835637"/>
            <a:ext cx="3790950" cy="1885950"/>
          </a:xfrm>
          <a:prstGeom prst="rect">
            <a:avLst/>
          </a:prstGeom>
        </p:spPr>
      </p:pic>
      <p:sp>
        <p:nvSpPr>
          <p:cNvPr id="18" name="WordArt 8"/>
          <p:cNvSpPr>
            <a:spLocks noChangeArrowheads="1" noChangeShapeType="1" noTextEdit="1"/>
          </p:cNvSpPr>
          <p:nvPr/>
        </p:nvSpPr>
        <p:spPr bwMode="auto">
          <a:xfrm>
            <a:off x="623492" y="1040141"/>
            <a:ext cx="5851261" cy="5250131"/>
          </a:xfrm>
          <a:prstGeom prst="rect">
            <a:avLst/>
          </a:prstGeom>
        </p:spPr>
        <p:txBody>
          <a:bodyPr spcFirstLastPara="1" wrap="none" fromWordArt="1">
            <a:prstTxWarp prst="textArchUp">
              <a:avLst/>
            </a:prstTxWarp>
          </a:bodyPr>
          <a:lstStyle/>
          <a:p>
            <a:pPr algn="ctr">
              <a:defRPr/>
            </a:pPr>
            <a:r>
              <a:rPr lang="vi-VN" sz="13800" b="1" kern="10" dirty="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 </a:t>
            </a:r>
            <a:r>
              <a:rPr lang="vi-VN" sz="8800" b="1" kern="10" dirty="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CHÀO MỪNG </a:t>
            </a:r>
            <a:r>
              <a:rPr lang="en-US" sz="8800" b="1" kern="10" dirty="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CÁC EM ĐẾN VỚI GIỜ ÂM NHẠC</a:t>
            </a:r>
            <a:endParaRPr lang="vi-VN" sz="8800" b="1" kern="10" dirty="0">
              <a:ln w="6600">
                <a:solidFill>
                  <a:srgbClr val="FF0000"/>
                </a:solidFill>
                <a:prstDash val="solid"/>
              </a:ln>
              <a:solidFill>
                <a:srgbClr val="FFFF00"/>
              </a:solidFill>
              <a:effectLst>
                <a:glow rad="63500">
                  <a:schemeClr val="accent5">
                    <a:satMod val="175000"/>
                    <a:alpha val="40000"/>
                  </a:schemeClr>
                </a:glow>
                <a:outerShdw dist="38100" dir="2700000" algn="tl" rotWithShape="0">
                  <a:schemeClr val="accent2"/>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59241658"/>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VO TAY.wav"/>
          </p:stSnd>
        </p:sndAc>
      </p:transition>
    </mc:Choice>
    <mc:Fallback xmlns="">
      <p:transition spd="slow">
        <p:fade/>
        <p:sndAc>
          <p:stSnd>
            <p:snd r:embed="rId8" name="VO TAY.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659988" y="140678"/>
            <a:ext cx="4309783" cy="1159005"/>
            <a:chOff x="1312374" y="514276"/>
            <a:chExt cx="3658148" cy="1159005"/>
          </a:xfrm>
        </p:grpSpPr>
        <p:sp>
          <p:nvSpPr>
            <p:cNvPr id="3" name="TextBox 2"/>
            <p:cNvSpPr txBox="1"/>
            <p:nvPr/>
          </p:nvSpPr>
          <p:spPr>
            <a:xfrm>
              <a:off x="1312374" y="514276"/>
              <a:ext cx="3658148" cy="1159005"/>
            </a:xfrm>
            <a:prstGeom prst="rect">
              <a:avLst/>
            </a:prstGeom>
            <a:noFill/>
          </p:spPr>
          <p:txBody>
            <a:bodyPr wrap="square" rtlCol="0">
              <a:prstTxWarp prst="textWave2">
                <a:avLst/>
              </a:prstTxWarp>
              <a:spAutoFit/>
            </a:bodyPr>
            <a:lstStyle/>
            <a:p>
              <a:r>
                <a:rPr lang="en-US" sz="6600" smtClean="0">
                  <a:solidFill>
                    <a:srgbClr val="00B050"/>
                  </a:solidFill>
                  <a:latin typeface="MusiQwik" panose="02000000000000000000" pitchFamily="2" charset="0"/>
                </a:rPr>
                <a:t>========</a:t>
              </a:r>
              <a:endParaRPr lang="en-US" sz="6600">
                <a:solidFill>
                  <a:srgbClr val="00B050"/>
                </a:solidFill>
                <a:latin typeface="MusiQwik" panose="02000000000000000000" pitchFamily="2" charset="0"/>
              </a:endParaRPr>
            </a:p>
          </p:txBody>
        </p:sp>
        <p:sp>
          <p:nvSpPr>
            <p:cNvPr id="4" name="TextBox 3"/>
            <p:cNvSpPr txBox="1"/>
            <p:nvPr/>
          </p:nvSpPr>
          <p:spPr>
            <a:xfrm>
              <a:off x="1707323" y="768491"/>
              <a:ext cx="2652557" cy="650573"/>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Đọc lời ca</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4" name="TextBox 23"/>
          <p:cNvSpPr txBox="1"/>
          <p:nvPr/>
        </p:nvSpPr>
        <p:spPr>
          <a:xfrm>
            <a:off x="0" y="1553898"/>
            <a:ext cx="7567350" cy="3416320"/>
          </a:xfrm>
          <a:prstGeom prst="rect">
            <a:avLst/>
          </a:prstGeom>
          <a:noFill/>
        </p:spPr>
        <p:txBody>
          <a:bodyPr wrap="square" rtlCol="0">
            <a:spAutoFit/>
          </a:bodyPr>
          <a:lstStyle/>
          <a:p>
            <a:pPr algn="ct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Kìa tiếng trống trường vang, em bước vào lớp Một</a:t>
            </a:r>
          </a:p>
          <a:p>
            <a:pPr algn="ctr"/>
            <a:endPar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endParaRPr>
          </a:p>
          <a:p>
            <a:pPr algn="ct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Từng nét chữ đầu tiên, trang sách học điều hay.</a:t>
            </a:r>
          </a:p>
          <a:p>
            <a:pPr algn="ctr"/>
            <a:endPar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endParaRPr>
          </a:p>
          <a:p>
            <a:pPr algn="ct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Hòa nhịp cùng tiếng ca, rộn ràng bao lá hoa.</a:t>
            </a:r>
          </a:p>
          <a:p>
            <a:pPr algn="ctr"/>
            <a:endPar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endParaRPr>
          </a:p>
          <a:p>
            <a:pPr algn="ct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Chúng mình cùng nắm tay ơi lớp Một thân yêu</a:t>
            </a:r>
          </a:p>
          <a:p>
            <a:pPr algn="ctr"/>
            <a:endPar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endParaRPr>
          </a:p>
          <a:p>
            <a:pPr algn="ct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4274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66044" y="2002972"/>
            <a:ext cx="2810412" cy="752605"/>
            <a:chOff x="1312374" y="771681"/>
            <a:chExt cx="2385480" cy="770973"/>
          </a:xfrm>
        </p:grpSpPr>
        <p:sp>
          <p:nvSpPr>
            <p:cNvPr id="3" name="TextBox 2"/>
            <p:cNvSpPr txBox="1"/>
            <p:nvPr/>
          </p:nvSpPr>
          <p:spPr>
            <a:xfrm>
              <a:off x="1312374" y="771681"/>
              <a:ext cx="2385480" cy="770973"/>
            </a:xfrm>
            <a:prstGeom prst="rect">
              <a:avLst/>
            </a:prstGeom>
            <a:noFill/>
          </p:spPr>
          <p:txBody>
            <a:bodyPr wrap="square" rtlCol="0">
              <a:prstTxWarp prst="textWave2">
                <a:avLst/>
              </a:prstTxWarp>
              <a:spAutoFit/>
            </a:bodyPr>
            <a:lstStyle/>
            <a:p>
              <a:r>
                <a:rPr lang="en-US" sz="6600" smtClean="0">
                  <a:solidFill>
                    <a:srgbClr val="7030A0"/>
                  </a:solidFill>
                  <a:latin typeface="MusiQwik" panose="02000000000000000000" pitchFamily="2" charset="0"/>
                </a:rPr>
                <a:t>========</a:t>
              </a:r>
              <a:endParaRPr lang="en-US" sz="6600">
                <a:solidFill>
                  <a:srgbClr val="7030A0"/>
                </a:solidFill>
                <a:latin typeface="MusiQwik" panose="02000000000000000000" pitchFamily="2" charset="0"/>
              </a:endParaRPr>
            </a:p>
          </p:txBody>
        </p:sp>
        <p:sp>
          <p:nvSpPr>
            <p:cNvPr id="4" name="TextBox 3"/>
            <p:cNvSpPr txBox="1"/>
            <p:nvPr/>
          </p:nvSpPr>
          <p:spPr>
            <a:xfrm>
              <a:off x="1509848" y="944989"/>
              <a:ext cx="1990532" cy="424355"/>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Tập hát câu 1</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5" name="Picture 4" descr="Screen Clippi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600" y="3057070"/>
            <a:ext cx="8531301" cy="1220898"/>
          </a:xfrm>
          <a:prstGeom prst="rect">
            <a:avLst/>
          </a:prstGeom>
        </p:spPr>
      </p:pic>
    </p:spTree>
    <p:extLst>
      <p:ext uri="{BB962C8B-B14F-4D97-AF65-F5344CB8AC3E}">
        <p14:creationId xmlns:p14="http://schemas.microsoft.com/office/powerpoint/2010/main" val="381039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4000"/>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63757" y="3001151"/>
            <a:ext cx="9014987" cy="1222505"/>
          </a:xfrm>
          <a:prstGeom prst="rect">
            <a:avLst/>
          </a:prstGeom>
        </p:spPr>
      </p:pic>
      <p:grpSp>
        <p:nvGrpSpPr>
          <p:cNvPr id="3" name="Group 2"/>
          <p:cNvGrpSpPr/>
          <p:nvPr/>
        </p:nvGrpSpPr>
        <p:grpSpPr>
          <a:xfrm>
            <a:off x="4766044" y="1973943"/>
            <a:ext cx="2810412" cy="752605"/>
            <a:chOff x="1312374" y="771681"/>
            <a:chExt cx="2385480" cy="770973"/>
          </a:xfrm>
        </p:grpSpPr>
        <p:sp>
          <p:nvSpPr>
            <p:cNvPr id="4" name="TextBox 3"/>
            <p:cNvSpPr txBox="1"/>
            <p:nvPr/>
          </p:nvSpPr>
          <p:spPr>
            <a:xfrm>
              <a:off x="1312374" y="771681"/>
              <a:ext cx="2385480" cy="770973"/>
            </a:xfrm>
            <a:prstGeom prst="rect">
              <a:avLst/>
            </a:prstGeom>
            <a:noFill/>
          </p:spPr>
          <p:txBody>
            <a:bodyPr wrap="square" rtlCol="0">
              <a:prstTxWarp prst="textWave2">
                <a:avLst/>
              </a:prstTxWarp>
              <a:spAutoFit/>
            </a:bodyPr>
            <a:lstStyle/>
            <a:p>
              <a:r>
                <a:rPr lang="en-US" sz="6600" smtClean="0">
                  <a:solidFill>
                    <a:srgbClr val="7030A0"/>
                  </a:solidFill>
                  <a:latin typeface="MusiQwik" panose="02000000000000000000" pitchFamily="2" charset="0"/>
                </a:rPr>
                <a:t>========</a:t>
              </a:r>
              <a:endParaRPr lang="en-US" sz="6600">
                <a:solidFill>
                  <a:srgbClr val="7030A0"/>
                </a:solidFill>
                <a:latin typeface="MusiQwik" panose="02000000000000000000" pitchFamily="2" charset="0"/>
              </a:endParaRPr>
            </a:p>
          </p:txBody>
        </p:sp>
        <p:sp>
          <p:nvSpPr>
            <p:cNvPr id="5" name="TextBox 4"/>
            <p:cNvSpPr txBox="1"/>
            <p:nvPr/>
          </p:nvSpPr>
          <p:spPr>
            <a:xfrm>
              <a:off x="1509848" y="944989"/>
              <a:ext cx="1990532" cy="424355"/>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Tập hát câu 2</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29146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66045" y="1785257"/>
            <a:ext cx="2810412" cy="752605"/>
            <a:chOff x="1312374" y="771681"/>
            <a:chExt cx="2385480" cy="770973"/>
          </a:xfrm>
        </p:grpSpPr>
        <p:sp>
          <p:nvSpPr>
            <p:cNvPr id="3" name="TextBox 2"/>
            <p:cNvSpPr txBox="1"/>
            <p:nvPr/>
          </p:nvSpPr>
          <p:spPr>
            <a:xfrm>
              <a:off x="1312374" y="771681"/>
              <a:ext cx="2385480" cy="770973"/>
            </a:xfrm>
            <a:prstGeom prst="rect">
              <a:avLst/>
            </a:prstGeom>
            <a:noFill/>
          </p:spPr>
          <p:txBody>
            <a:bodyPr wrap="square" rtlCol="0">
              <a:prstTxWarp prst="textWave2">
                <a:avLst/>
              </a:prstTxWarp>
              <a:spAutoFit/>
            </a:bodyPr>
            <a:lstStyle/>
            <a:p>
              <a:r>
                <a:rPr lang="en-US" sz="6600" smtClean="0">
                  <a:solidFill>
                    <a:srgbClr val="7030A0"/>
                  </a:solidFill>
                  <a:latin typeface="MusiQwik" panose="02000000000000000000" pitchFamily="2" charset="0"/>
                </a:rPr>
                <a:t>========</a:t>
              </a:r>
              <a:endParaRPr lang="en-US" sz="6600">
                <a:solidFill>
                  <a:srgbClr val="7030A0"/>
                </a:solidFill>
                <a:latin typeface="MusiQwik" panose="02000000000000000000" pitchFamily="2" charset="0"/>
              </a:endParaRPr>
            </a:p>
          </p:txBody>
        </p:sp>
        <p:sp>
          <p:nvSpPr>
            <p:cNvPr id="4" name="TextBox 3"/>
            <p:cNvSpPr txBox="1"/>
            <p:nvPr/>
          </p:nvSpPr>
          <p:spPr>
            <a:xfrm>
              <a:off x="1509848" y="944989"/>
              <a:ext cx="1990532" cy="424355"/>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Ghép câu 1-2</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5" name="Picture 4" descr="Screen Clippi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2653136"/>
            <a:ext cx="8705136" cy="1245775"/>
          </a:xfrm>
          <a:prstGeom prst="rect">
            <a:avLst/>
          </a:prstGeom>
        </p:spPr>
      </p:pic>
      <p:pic>
        <p:nvPicPr>
          <p:cNvPr id="6" name="Picture 5" descr="Screen Clippi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9771" y="3927939"/>
            <a:ext cx="8878972" cy="1204060"/>
          </a:xfrm>
          <a:prstGeom prst="rect">
            <a:avLst/>
          </a:prstGeom>
        </p:spPr>
      </p:pic>
    </p:spTree>
    <p:extLst>
      <p:ext uri="{BB962C8B-B14F-4D97-AF65-F5344CB8AC3E}">
        <p14:creationId xmlns:p14="http://schemas.microsoft.com/office/powerpoint/2010/main" val="2865522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4000"/>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41714" y="3298243"/>
            <a:ext cx="8777820" cy="1145267"/>
          </a:xfrm>
          <a:prstGeom prst="rect">
            <a:avLst/>
          </a:prstGeom>
        </p:spPr>
      </p:pic>
      <p:grpSp>
        <p:nvGrpSpPr>
          <p:cNvPr id="3" name="Group 2"/>
          <p:cNvGrpSpPr/>
          <p:nvPr/>
        </p:nvGrpSpPr>
        <p:grpSpPr>
          <a:xfrm>
            <a:off x="4725418" y="2002971"/>
            <a:ext cx="2810412" cy="752605"/>
            <a:chOff x="1312374" y="771681"/>
            <a:chExt cx="2385480" cy="770973"/>
          </a:xfrm>
        </p:grpSpPr>
        <p:sp>
          <p:nvSpPr>
            <p:cNvPr id="4" name="TextBox 3"/>
            <p:cNvSpPr txBox="1"/>
            <p:nvPr/>
          </p:nvSpPr>
          <p:spPr>
            <a:xfrm>
              <a:off x="1312374" y="771681"/>
              <a:ext cx="2385480" cy="770973"/>
            </a:xfrm>
            <a:prstGeom prst="rect">
              <a:avLst/>
            </a:prstGeom>
            <a:noFill/>
          </p:spPr>
          <p:txBody>
            <a:bodyPr wrap="square" rtlCol="0">
              <a:prstTxWarp prst="textWave2">
                <a:avLst/>
              </a:prstTxWarp>
              <a:spAutoFit/>
            </a:bodyPr>
            <a:lstStyle/>
            <a:p>
              <a:r>
                <a:rPr lang="en-US" sz="6600" smtClean="0">
                  <a:solidFill>
                    <a:srgbClr val="7030A0"/>
                  </a:solidFill>
                  <a:latin typeface="MusiQwik" panose="02000000000000000000" pitchFamily="2" charset="0"/>
                </a:rPr>
                <a:t>========</a:t>
              </a:r>
              <a:endParaRPr lang="en-US" sz="6600">
                <a:solidFill>
                  <a:srgbClr val="7030A0"/>
                </a:solidFill>
                <a:latin typeface="MusiQwik" panose="02000000000000000000" pitchFamily="2" charset="0"/>
              </a:endParaRPr>
            </a:p>
          </p:txBody>
        </p:sp>
        <p:sp>
          <p:nvSpPr>
            <p:cNvPr id="5" name="TextBox 4"/>
            <p:cNvSpPr txBox="1"/>
            <p:nvPr/>
          </p:nvSpPr>
          <p:spPr>
            <a:xfrm>
              <a:off x="1509848" y="944989"/>
              <a:ext cx="1990532" cy="424355"/>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Tập hát câu 3</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056520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4000"/>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9772" y="3298103"/>
            <a:ext cx="8666468" cy="1288976"/>
          </a:xfrm>
          <a:prstGeom prst="rect">
            <a:avLst/>
          </a:prstGeom>
        </p:spPr>
      </p:pic>
      <p:grpSp>
        <p:nvGrpSpPr>
          <p:cNvPr id="3" name="Group 2"/>
          <p:cNvGrpSpPr/>
          <p:nvPr/>
        </p:nvGrpSpPr>
        <p:grpSpPr>
          <a:xfrm>
            <a:off x="4727800" y="2046514"/>
            <a:ext cx="2810412" cy="752605"/>
            <a:chOff x="1312374" y="771681"/>
            <a:chExt cx="2385480" cy="770973"/>
          </a:xfrm>
        </p:grpSpPr>
        <p:sp>
          <p:nvSpPr>
            <p:cNvPr id="4" name="TextBox 3"/>
            <p:cNvSpPr txBox="1"/>
            <p:nvPr/>
          </p:nvSpPr>
          <p:spPr>
            <a:xfrm>
              <a:off x="1312374" y="771681"/>
              <a:ext cx="2385480" cy="770973"/>
            </a:xfrm>
            <a:prstGeom prst="rect">
              <a:avLst/>
            </a:prstGeom>
            <a:noFill/>
          </p:spPr>
          <p:txBody>
            <a:bodyPr wrap="square" rtlCol="0">
              <a:prstTxWarp prst="textWave2">
                <a:avLst/>
              </a:prstTxWarp>
              <a:spAutoFit/>
            </a:bodyPr>
            <a:lstStyle/>
            <a:p>
              <a:r>
                <a:rPr lang="en-US" sz="6600" smtClean="0">
                  <a:solidFill>
                    <a:srgbClr val="7030A0"/>
                  </a:solidFill>
                  <a:latin typeface="MusiQwik" panose="02000000000000000000" pitchFamily="2" charset="0"/>
                </a:rPr>
                <a:t>========</a:t>
              </a:r>
              <a:endParaRPr lang="en-US" sz="6600">
                <a:solidFill>
                  <a:srgbClr val="7030A0"/>
                </a:solidFill>
                <a:latin typeface="MusiQwik" panose="02000000000000000000" pitchFamily="2" charset="0"/>
              </a:endParaRPr>
            </a:p>
          </p:txBody>
        </p:sp>
        <p:sp>
          <p:nvSpPr>
            <p:cNvPr id="5" name="TextBox 4"/>
            <p:cNvSpPr txBox="1"/>
            <p:nvPr/>
          </p:nvSpPr>
          <p:spPr>
            <a:xfrm>
              <a:off x="1509848" y="944989"/>
              <a:ext cx="1990532" cy="424355"/>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Tập hát câu 4</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299377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4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66045" y="1946419"/>
            <a:ext cx="2810412" cy="752605"/>
            <a:chOff x="1312374" y="771681"/>
            <a:chExt cx="2385480" cy="770973"/>
          </a:xfrm>
        </p:grpSpPr>
        <p:sp>
          <p:nvSpPr>
            <p:cNvPr id="3" name="TextBox 2"/>
            <p:cNvSpPr txBox="1"/>
            <p:nvPr/>
          </p:nvSpPr>
          <p:spPr>
            <a:xfrm>
              <a:off x="1312374" y="771681"/>
              <a:ext cx="2385480" cy="770973"/>
            </a:xfrm>
            <a:prstGeom prst="rect">
              <a:avLst/>
            </a:prstGeom>
            <a:noFill/>
          </p:spPr>
          <p:txBody>
            <a:bodyPr wrap="square" rtlCol="0">
              <a:prstTxWarp prst="textWave2">
                <a:avLst/>
              </a:prstTxWarp>
              <a:spAutoFit/>
            </a:bodyPr>
            <a:lstStyle/>
            <a:p>
              <a:r>
                <a:rPr lang="en-US" sz="6600" smtClean="0">
                  <a:solidFill>
                    <a:srgbClr val="7030A0"/>
                  </a:solidFill>
                  <a:latin typeface="MusiQwik" panose="02000000000000000000" pitchFamily="2" charset="0"/>
                </a:rPr>
                <a:t>========</a:t>
              </a:r>
              <a:endParaRPr lang="en-US" sz="6600">
                <a:solidFill>
                  <a:srgbClr val="7030A0"/>
                </a:solidFill>
                <a:latin typeface="MusiQwik" panose="02000000000000000000" pitchFamily="2" charset="0"/>
              </a:endParaRPr>
            </a:p>
          </p:txBody>
        </p:sp>
        <p:sp>
          <p:nvSpPr>
            <p:cNvPr id="4" name="TextBox 3"/>
            <p:cNvSpPr txBox="1"/>
            <p:nvPr/>
          </p:nvSpPr>
          <p:spPr>
            <a:xfrm>
              <a:off x="1509848" y="944989"/>
              <a:ext cx="1990532" cy="424355"/>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Ghép câu 3-4</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5" name="Picture 4" descr="Screen Clippi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2341" y="2906358"/>
            <a:ext cx="8777820" cy="1145267"/>
          </a:xfrm>
          <a:prstGeom prst="rect">
            <a:avLst/>
          </a:prstGeom>
        </p:spPr>
      </p:pic>
      <p:pic>
        <p:nvPicPr>
          <p:cNvPr id="6" name="Picture 5" descr="Screen Clippi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6855" y="3965759"/>
            <a:ext cx="8666468" cy="1288976"/>
          </a:xfrm>
          <a:prstGeom prst="rect">
            <a:avLst/>
          </a:prstGeom>
        </p:spPr>
      </p:pic>
    </p:spTree>
    <p:extLst>
      <p:ext uri="{BB962C8B-B14F-4D97-AF65-F5344CB8AC3E}">
        <p14:creationId xmlns:p14="http://schemas.microsoft.com/office/powerpoint/2010/main" val="2254115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0179" y="216967"/>
            <a:ext cx="9323506" cy="6479332"/>
          </a:xfrm>
          <a:prstGeom prst="rect">
            <a:avLst/>
          </a:prstGeom>
        </p:spPr>
      </p:pic>
      <p:grpSp>
        <p:nvGrpSpPr>
          <p:cNvPr id="7" name="Group 6"/>
          <p:cNvGrpSpPr/>
          <p:nvPr/>
        </p:nvGrpSpPr>
        <p:grpSpPr>
          <a:xfrm>
            <a:off x="0" y="38549"/>
            <a:ext cx="4309783" cy="1159005"/>
            <a:chOff x="1312374" y="514276"/>
            <a:chExt cx="3658148" cy="1159005"/>
          </a:xfrm>
        </p:grpSpPr>
        <p:sp>
          <p:nvSpPr>
            <p:cNvPr id="8" name="TextBox 7"/>
            <p:cNvSpPr txBox="1"/>
            <p:nvPr/>
          </p:nvSpPr>
          <p:spPr>
            <a:xfrm>
              <a:off x="1312374" y="514276"/>
              <a:ext cx="3658148" cy="1159005"/>
            </a:xfrm>
            <a:prstGeom prst="rect">
              <a:avLst/>
            </a:prstGeom>
            <a:noFill/>
          </p:spPr>
          <p:txBody>
            <a:bodyPr wrap="square" rtlCol="0">
              <a:prstTxWarp prst="textWave2">
                <a:avLst/>
              </a:prstTxWarp>
              <a:spAutoFit/>
            </a:bodyPr>
            <a:lstStyle/>
            <a:p>
              <a:r>
                <a:rPr lang="en-US" sz="6600" smtClean="0">
                  <a:solidFill>
                    <a:srgbClr val="00B050"/>
                  </a:solidFill>
                  <a:latin typeface="MusiQwik" panose="02000000000000000000" pitchFamily="2" charset="0"/>
                </a:rPr>
                <a:t>========</a:t>
              </a:r>
              <a:endParaRPr lang="en-US" sz="6600">
                <a:solidFill>
                  <a:srgbClr val="00B050"/>
                </a:solidFill>
                <a:latin typeface="MusiQwik" panose="02000000000000000000" pitchFamily="2" charset="0"/>
              </a:endParaRPr>
            </a:p>
          </p:txBody>
        </p:sp>
        <p:sp>
          <p:nvSpPr>
            <p:cNvPr id="9" name="TextBox 8"/>
            <p:cNvSpPr txBox="1"/>
            <p:nvPr/>
          </p:nvSpPr>
          <p:spPr>
            <a:xfrm>
              <a:off x="1707323" y="768491"/>
              <a:ext cx="2652557" cy="650573"/>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Ghép cả bài</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10" name="Picture 9"/>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66439" y="4388123"/>
            <a:ext cx="2122715" cy="2122715"/>
          </a:xfrm>
          <a:prstGeom prst="rect">
            <a:avLst/>
          </a:prstGeom>
        </p:spPr>
      </p:pic>
    </p:spTree>
    <p:extLst>
      <p:ext uri="{BB962C8B-B14F-4D97-AF65-F5344CB8AC3E}">
        <p14:creationId xmlns:p14="http://schemas.microsoft.com/office/powerpoint/2010/main" val="2260131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8549"/>
            <a:ext cx="4309783" cy="1159005"/>
            <a:chOff x="1312374" y="514276"/>
            <a:chExt cx="3658148" cy="1159005"/>
          </a:xfrm>
        </p:grpSpPr>
        <p:sp>
          <p:nvSpPr>
            <p:cNvPr id="3" name="TextBox 2"/>
            <p:cNvSpPr txBox="1"/>
            <p:nvPr/>
          </p:nvSpPr>
          <p:spPr>
            <a:xfrm>
              <a:off x="1312374" y="514276"/>
              <a:ext cx="3658148" cy="1159005"/>
            </a:xfrm>
            <a:prstGeom prst="rect">
              <a:avLst/>
            </a:prstGeom>
            <a:noFill/>
          </p:spPr>
          <p:txBody>
            <a:bodyPr wrap="square" rtlCol="0">
              <a:prstTxWarp prst="textWave2">
                <a:avLst/>
              </a:prstTxWarp>
              <a:spAutoFit/>
            </a:bodyPr>
            <a:lstStyle/>
            <a:p>
              <a:r>
                <a:rPr lang="en-US" sz="6600" smtClean="0">
                  <a:solidFill>
                    <a:srgbClr val="00B050"/>
                  </a:solidFill>
                  <a:latin typeface="MusiQwik" panose="02000000000000000000" pitchFamily="2" charset="0"/>
                </a:rPr>
                <a:t>========</a:t>
              </a:r>
              <a:endParaRPr lang="en-US" sz="6600">
                <a:solidFill>
                  <a:srgbClr val="00B050"/>
                </a:solidFill>
                <a:latin typeface="MusiQwik" panose="02000000000000000000" pitchFamily="2" charset="0"/>
              </a:endParaRPr>
            </a:p>
          </p:txBody>
        </p:sp>
        <p:sp>
          <p:nvSpPr>
            <p:cNvPr id="4" name="TextBox 3"/>
            <p:cNvSpPr txBox="1"/>
            <p:nvPr/>
          </p:nvSpPr>
          <p:spPr>
            <a:xfrm>
              <a:off x="1707323" y="768491"/>
              <a:ext cx="2652557" cy="650573"/>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Hát với nhạc đệm</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 name="Group 4"/>
          <p:cNvGrpSpPr/>
          <p:nvPr/>
        </p:nvGrpSpPr>
        <p:grpSpPr>
          <a:xfrm>
            <a:off x="8781660" y="38549"/>
            <a:ext cx="3314511" cy="2020405"/>
            <a:chOff x="8730858" y="193749"/>
            <a:chExt cx="3314511" cy="2020405"/>
          </a:xfrm>
        </p:grpSpPr>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611081" y="193749"/>
              <a:ext cx="1434288" cy="2020405"/>
            </a:xfrm>
            <a:prstGeom prst="rect">
              <a:avLst/>
            </a:prstGeom>
          </p:spPr>
        </p:pic>
        <p:grpSp>
          <p:nvGrpSpPr>
            <p:cNvPr id="7" name="Group 6"/>
            <p:cNvGrpSpPr/>
            <p:nvPr/>
          </p:nvGrpSpPr>
          <p:grpSpPr>
            <a:xfrm>
              <a:off x="8730858" y="301920"/>
              <a:ext cx="1880224" cy="840662"/>
              <a:chOff x="8730342" y="301920"/>
              <a:chExt cx="1844807" cy="840662"/>
            </a:xfrm>
          </p:grpSpPr>
          <p:sp>
            <p:nvSpPr>
              <p:cNvPr id="8" name="Rounded Rectangular Callout 7"/>
              <p:cNvSpPr/>
              <p:nvPr/>
            </p:nvSpPr>
            <p:spPr>
              <a:xfrm rot="16200000" flipH="1">
                <a:off x="9232415" y="-200153"/>
                <a:ext cx="840662" cy="184480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817140" y="345862"/>
                <a:ext cx="1671212" cy="738664"/>
              </a:xfrm>
              <a:prstGeom prst="rect">
                <a:avLst/>
              </a:prstGeom>
              <a:noFill/>
            </p:spPr>
            <p:txBody>
              <a:bodyPr wrap="square" rtlCol="0">
                <a:spAutoFit/>
              </a:bodyPr>
              <a:lstStyle/>
              <a:p>
                <a:pPr algn="just"/>
                <a:r>
                  <a:rPr lang="en-US" sz="1400" smtClean="0">
                    <a:solidFill>
                      <a:schemeClr val="bg1"/>
                    </a:solidFill>
                    <a:latin typeface="Tahoma" panose="020B0604030504040204" pitchFamily="34" charset="0"/>
                    <a:ea typeface="Tahoma" panose="020B0604030504040204" pitchFamily="34" charset="0"/>
                    <a:cs typeface="Tahoma" panose="020B0604030504040204" pitchFamily="34" charset="0"/>
                  </a:rPr>
                  <a:t>Các em lắng nghe và hát theo nhạc đệm nhé</a:t>
                </a:r>
                <a:endParaRPr lang="en-US"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955" y="1197552"/>
            <a:ext cx="8104733" cy="566044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14" y="4220273"/>
            <a:ext cx="2192093" cy="2364434"/>
          </a:xfrm>
          <a:prstGeom prst="rect">
            <a:avLst/>
          </a:prstGeom>
        </p:spPr>
      </p:pic>
    </p:spTree>
    <p:extLst>
      <p:ext uri="{BB962C8B-B14F-4D97-AF65-F5344CB8AC3E}">
        <p14:creationId xmlns:p14="http://schemas.microsoft.com/office/powerpoint/2010/main" val="34332520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8547"/>
            <a:ext cx="5912285" cy="1159005"/>
            <a:chOff x="1312374" y="514274"/>
            <a:chExt cx="5018353" cy="1159005"/>
          </a:xfrm>
        </p:grpSpPr>
        <p:sp>
          <p:nvSpPr>
            <p:cNvPr id="3" name="TextBox 2"/>
            <p:cNvSpPr txBox="1"/>
            <p:nvPr/>
          </p:nvSpPr>
          <p:spPr>
            <a:xfrm>
              <a:off x="1312374" y="514274"/>
              <a:ext cx="5018353" cy="1159005"/>
            </a:xfrm>
            <a:prstGeom prst="rect">
              <a:avLst/>
            </a:prstGeom>
            <a:noFill/>
          </p:spPr>
          <p:txBody>
            <a:bodyPr wrap="square" rtlCol="0">
              <a:prstTxWarp prst="textWave2">
                <a:avLst/>
              </a:prstTxWarp>
              <a:spAutoFit/>
            </a:bodyPr>
            <a:lstStyle/>
            <a:p>
              <a:r>
                <a:rPr lang="en-US" sz="6600" smtClean="0">
                  <a:solidFill>
                    <a:srgbClr val="00B050"/>
                  </a:solidFill>
                  <a:latin typeface="MusiQwik" panose="02000000000000000000" pitchFamily="2" charset="0"/>
                </a:rPr>
                <a:t>========</a:t>
              </a:r>
              <a:endParaRPr lang="en-US" sz="6600">
                <a:solidFill>
                  <a:srgbClr val="00B050"/>
                </a:solidFill>
                <a:latin typeface="MusiQwik" panose="02000000000000000000" pitchFamily="2" charset="0"/>
              </a:endParaRPr>
            </a:p>
          </p:txBody>
        </p:sp>
        <p:sp>
          <p:nvSpPr>
            <p:cNvPr id="4" name="TextBox 3"/>
            <p:cNvSpPr txBox="1"/>
            <p:nvPr/>
          </p:nvSpPr>
          <p:spPr>
            <a:xfrm>
              <a:off x="1366314" y="787992"/>
              <a:ext cx="4815564" cy="650573"/>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Tập luyện bài theo nhiều hình thức</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464" y="1109870"/>
            <a:ext cx="8104733" cy="566044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67" y="2847610"/>
            <a:ext cx="2192093" cy="2364434"/>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657" y="1197552"/>
            <a:ext cx="1063873" cy="1682611"/>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37" y="5078629"/>
            <a:ext cx="4169279" cy="1650662"/>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2656" y="1795145"/>
            <a:ext cx="1189292" cy="1633426"/>
          </a:xfrm>
          <a:prstGeom prst="rect">
            <a:avLst/>
          </a:prstGeom>
        </p:spPr>
      </p:pic>
    </p:spTree>
    <p:extLst>
      <p:ext uri="{BB962C8B-B14F-4D97-AF65-F5344CB8AC3E}">
        <p14:creationId xmlns:p14="http://schemas.microsoft.com/office/powerpoint/2010/main" val="4098504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vong quay"/>
          <p:cNvGrpSpPr/>
          <p:nvPr/>
        </p:nvGrpSpPr>
        <p:grpSpPr>
          <a:xfrm>
            <a:off x="5453705" y="1129590"/>
            <a:ext cx="3781594" cy="3777641"/>
            <a:chOff x="5425622" y="292790"/>
            <a:chExt cx="5834378" cy="5828280"/>
          </a:xfrm>
        </p:grpSpPr>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51" name="TextBox 50"/>
            <p:cNvSpPr txBox="1"/>
            <p:nvPr/>
          </p:nvSpPr>
          <p:spPr>
            <a:xfrm rot="14949661">
              <a:off x="6674685" y="125147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2" name="TextBox 51"/>
            <p:cNvSpPr txBox="1"/>
            <p:nvPr/>
          </p:nvSpPr>
          <p:spPr>
            <a:xfrm rot="12232592">
              <a:off x="5742638" y="2167066"/>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3" name="TextBox 52"/>
            <p:cNvSpPr txBox="1"/>
            <p:nvPr/>
          </p:nvSpPr>
          <p:spPr>
            <a:xfrm rot="17590276">
              <a:off x="8020995" y="1248554"/>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4" name="TextBox 53"/>
            <p:cNvSpPr txBox="1"/>
            <p:nvPr/>
          </p:nvSpPr>
          <p:spPr>
            <a:xfrm rot="20155085">
              <a:off x="8917980" y="217166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5" name="TextBox 54"/>
            <p:cNvSpPr txBox="1"/>
            <p:nvPr/>
          </p:nvSpPr>
          <p:spPr>
            <a:xfrm rot="9501114">
              <a:off x="5697322" y="3506858"/>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6" name="TextBox 55"/>
            <p:cNvSpPr txBox="1"/>
            <p:nvPr/>
          </p:nvSpPr>
          <p:spPr>
            <a:xfrm rot="6703311">
              <a:off x="6660977" y="4475190"/>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8" name="TextBox 57"/>
            <p:cNvSpPr txBox="1"/>
            <p:nvPr/>
          </p:nvSpPr>
          <p:spPr>
            <a:xfrm rot="3829829">
              <a:off x="8019635" y="448242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9" name="TextBox 58"/>
            <p:cNvSpPr txBox="1"/>
            <p:nvPr/>
          </p:nvSpPr>
          <p:spPr>
            <a:xfrm rot="1321648">
              <a:off x="8940448" y="3538367"/>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60" name="Isosceles Triangle 59"/>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1" name="quay dung"/>
          <p:cNvSpPr/>
          <p:nvPr/>
        </p:nvSpPr>
        <p:spPr>
          <a:xfrm>
            <a:off x="8049985" y="5179423"/>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2" name="Rounded Rectangle 61">
            <a:hlinkClick r:id="rId6" action="ppaction://hlinksldjump"/>
          </p:cNvPr>
          <p:cNvSpPr/>
          <p:nvPr/>
        </p:nvSpPr>
        <p:spPr>
          <a:xfrm>
            <a:off x="2177656" y="2575247"/>
            <a:ext cx="1003266" cy="1003266"/>
          </a:xfrm>
          <a:prstGeom prst="roundRect">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a:hlinkClick r:id="rId7" action="ppaction://hlinksldjump"/>
          </p:cNvPr>
          <p:cNvSpPr/>
          <p:nvPr/>
        </p:nvSpPr>
        <p:spPr>
          <a:xfrm>
            <a:off x="3516360" y="2568717"/>
            <a:ext cx="1003266" cy="1003266"/>
          </a:xfrm>
          <a:prstGeom prst="roundRect">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Rounded Rectangle 63">
            <a:hlinkClick r:id="rId8" action="ppaction://hlinksldjump"/>
          </p:cNvPr>
          <p:cNvSpPr/>
          <p:nvPr/>
        </p:nvSpPr>
        <p:spPr>
          <a:xfrm>
            <a:off x="2177656" y="3763294"/>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Rounded Rectangle 64">
            <a:hlinkClick r:id="rId9" action="ppaction://hlinksldjump"/>
          </p:cNvPr>
          <p:cNvSpPr/>
          <p:nvPr/>
        </p:nvSpPr>
        <p:spPr>
          <a:xfrm>
            <a:off x="3520982" y="3763294"/>
            <a:ext cx="1003266" cy="1003266"/>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6" name="Rectangle 65"/>
          <p:cNvSpPr/>
          <p:nvPr/>
        </p:nvSpPr>
        <p:spPr>
          <a:xfrm>
            <a:off x="1390044" y="842041"/>
            <a:ext cx="38334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FF0000"/>
                  </a:solidFill>
                  <a:prstDash val="solid"/>
                </a:ln>
                <a:solidFill>
                  <a:srgbClr val="FFFFFF"/>
                </a:solidFill>
                <a:effectLst>
                  <a:glow rad="139700">
                    <a:schemeClr val="accent4">
                      <a:satMod val="175000"/>
                      <a:alpha val="40000"/>
                    </a:scheme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buClrTx/>
              <a:defRPr/>
            </a:pPr>
            <a:r>
              <a:rPr lang="en-US" sz="4500" b="1" kern="1200" dirty="0">
                <a:ln w="6600">
                  <a:solidFill>
                    <a:srgbClr val="FF0000"/>
                  </a:solidFill>
                  <a:prstDash val="solid"/>
                </a:ln>
                <a:solidFill>
                  <a:srgbClr val="FFFFFF"/>
                </a:solidFill>
                <a:effectLst>
                  <a:glow rad="139700">
                    <a:schemeClr val="accent4">
                      <a:satMod val="175000"/>
                      <a:alpha val="40000"/>
                    </a:scheme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67" name="Picture 6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7822" y="1404856"/>
            <a:ext cx="371475" cy="328613"/>
          </a:xfrm>
          <a:prstGeom prst="rect">
            <a:avLst/>
          </a:prstGeom>
        </p:spPr>
      </p:pic>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6521" y="1676312"/>
            <a:ext cx="371475" cy="328613"/>
          </a:xfrm>
          <a:prstGeom prst="rect">
            <a:avLst/>
          </a:prstGeom>
        </p:spPr>
      </p:pic>
      <p:pic>
        <p:nvPicPr>
          <p:cNvPr id="69" name="Picture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3580" y="1280916"/>
            <a:ext cx="371475" cy="328613"/>
          </a:xfrm>
          <a:prstGeom prst="rect">
            <a:avLst/>
          </a:prstGeom>
        </p:spPr>
      </p:pic>
      <p:pic>
        <p:nvPicPr>
          <p:cNvPr id="70" name="Picture 6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18862" y="2568717"/>
            <a:ext cx="1015661" cy="866298"/>
          </a:xfrm>
          <a:prstGeom prst="rect">
            <a:avLst/>
          </a:prstGeom>
        </p:spPr>
      </p:pic>
      <p:pic>
        <p:nvPicPr>
          <p:cNvPr id="7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18137" y="536294"/>
            <a:ext cx="457200" cy="457200"/>
          </a:xfrm>
          <a:prstGeom prst="rect">
            <a:avLst/>
          </a:prstGeom>
        </p:spPr>
      </p:pic>
      <p:sp>
        <p:nvSpPr>
          <p:cNvPr id="72" name="Isosceles Triangle 71"/>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73" name="Isosceles Triangle 72"/>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74" name="Isosceles Triangle 73"/>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75" name="Isosceles Triangle 74"/>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76" name="Isosceles Triangle 75"/>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77" name="Isosceles Triangle 76"/>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78" name="Isosceles Triangle 77"/>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79" name="Isosceles Triangle 78"/>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80" name="Isosceles Triangle 79"/>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81" name="Isosceles Triangle 80"/>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82" name="Isosceles Triangle 81"/>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83" name="Isosceles Triangle 82"/>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84" name="Isosceles Triangle 83"/>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85" name="Isosceles Triangle 84"/>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86" name="Isosceles Triangle 85"/>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87" name="Isosceles Triangle 86"/>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88" name="Isosceles Triangle 87"/>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89" name="Isosceles Triangle 88"/>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90" name="Isosceles Triangle 89"/>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91" name="Isosceles Triangle 90"/>
          <p:cNvSpPr/>
          <p:nvPr/>
        </p:nvSpPr>
        <p:spPr>
          <a:xfrm rot="16200000">
            <a:off x="9214620" y="251869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92" name="Heart 91">
            <a:hlinkClick r:id="" action="ppaction://noaction"/>
          </p:cNvPr>
          <p:cNvSpPr/>
          <p:nvPr/>
        </p:nvSpPr>
        <p:spPr>
          <a:xfrm rot="5400000">
            <a:off x="9597933" y="2710545"/>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pic>
        <p:nvPicPr>
          <p:cNvPr id="93" name="Picture 92"/>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951341"/>
            <a:ext cx="2349760" cy="1920638"/>
          </a:xfrm>
          <a:prstGeom prst="rect">
            <a:avLst/>
          </a:prstGeom>
        </p:spPr>
      </p:pic>
      <p:pic>
        <p:nvPicPr>
          <p:cNvPr id="94" name="Picture 9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76632" y="2339217"/>
            <a:ext cx="1724025" cy="1295400"/>
          </a:xfrm>
          <a:prstGeom prst="rect">
            <a:avLst/>
          </a:prstGeom>
        </p:spPr>
      </p:pic>
      <p:sp>
        <p:nvSpPr>
          <p:cNvPr id="95" name="Right Arrow 94">
            <a:hlinkClick r:id="rId15" action="ppaction://hlinksldjump"/>
          </p:cNvPr>
          <p:cNvSpPr/>
          <p:nvPr/>
        </p:nvSpPr>
        <p:spPr>
          <a:xfrm>
            <a:off x="10959049" y="6028714"/>
            <a:ext cx="1169293" cy="758922"/>
          </a:xfrm>
          <a:prstGeom prst="rightArrow">
            <a:avLst/>
          </a:prstGeom>
          <a:solidFill>
            <a:srgbClr val="FFFF00"/>
          </a:solidFill>
          <a:ln>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002060"/>
                </a:solidFill>
                <a:latin typeface="Tahoma" panose="020B0604030504040204" pitchFamily="34" charset="0"/>
                <a:ea typeface="Tahoma" panose="020B0604030504040204" pitchFamily="34" charset="0"/>
                <a:cs typeface="Tahoma" panose="020B0604030504040204" pitchFamily="34" charset="0"/>
              </a:rPr>
              <a:t>Bài mới</a:t>
            </a:r>
            <a:endParaRPr lang="en-US" sz="16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4720028"/>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4" name="nhac bat dau tro choi ngắn.wav"/>
          </p:stSnd>
        </p:sndAc>
      </p:transition>
    </mc:Choice>
    <mc:Fallback xmlns="">
      <p:transition spd="slow">
        <p:checker/>
        <p:sndAc>
          <p:stSnd>
            <p:snd r:embed="rId16" name="nhac bat dau tro choi ngắ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95833E-6 -3.7037E-6 L -3.95833E-6 -0.02407 " pathEditMode="relative" rAng="0" ptsTypes="AA">
                                      <p:cBhvr>
                                        <p:cTn id="6" dur="250" accel="50000" decel="50000" autoRev="1" fill="hold">
                                          <p:stCondLst>
                                            <p:cond delay="0"/>
                                          </p:stCondLst>
                                        </p:cTn>
                                        <p:tgtEl>
                                          <p:spTgt spid="66"/>
                                        </p:tgtEl>
                                        <p:attrNameLst>
                                          <p:attrName>ppt_x</p:attrName>
                                          <p:attrName>ppt_y</p:attrName>
                                        </p:attrNameLst>
                                      </p:cBhvr>
                                      <p:rCtr x="0" y="-1204"/>
                                    </p:animMotion>
                                    <p:animRot by="1500000">
                                      <p:cBhvr>
                                        <p:cTn id="7" dur="125" fill="hold">
                                          <p:stCondLst>
                                            <p:cond delay="0"/>
                                          </p:stCondLst>
                                        </p:cTn>
                                        <p:tgtEl>
                                          <p:spTgt spid="66"/>
                                        </p:tgtEl>
                                        <p:attrNameLst>
                                          <p:attrName>r</p:attrName>
                                        </p:attrNameLst>
                                      </p:cBhvr>
                                    </p:animRot>
                                    <p:animRot by="-1500000">
                                      <p:cBhvr>
                                        <p:cTn id="8" dur="125" fill="hold">
                                          <p:stCondLst>
                                            <p:cond delay="125"/>
                                          </p:stCondLst>
                                        </p:cTn>
                                        <p:tgtEl>
                                          <p:spTgt spid="66"/>
                                        </p:tgtEl>
                                        <p:attrNameLst>
                                          <p:attrName>r</p:attrName>
                                        </p:attrNameLst>
                                      </p:cBhvr>
                                    </p:animRot>
                                    <p:animRot by="-1500000">
                                      <p:cBhvr>
                                        <p:cTn id="9" dur="125" fill="hold">
                                          <p:stCondLst>
                                            <p:cond delay="250"/>
                                          </p:stCondLst>
                                        </p:cTn>
                                        <p:tgtEl>
                                          <p:spTgt spid="66"/>
                                        </p:tgtEl>
                                        <p:attrNameLst>
                                          <p:attrName>r</p:attrName>
                                        </p:attrNameLst>
                                      </p:cBhvr>
                                    </p:animRot>
                                    <p:animRot by="1500000">
                                      <p:cBhvr>
                                        <p:cTn id="10" dur="125" fill="hold">
                                          <p:stCondLst>
                                            <p:cond delay="375"/>
                                          </p:stCondLst>
                                        </p:cTn>
                                        <p:tgtEl>
                                          <p:spTgt spid="6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72"/>
                                        </p:tgtEl>
                                      </p:cBhvr>
                                    </p:animEffect>
                                    <p:set>
                                      <p:cBhvr>
                                        <p:cTn id="15" dur="1" fill="hold">
                                          <p:stCondLst>
                                            <p:cond delay="499"/>
                                          </p:stCondLst>
                                        </p:cTn>
                                        <p:tgtEl>
                                          <p:spTgt spid="72"/>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71"/>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3"/>
                                        </p:tgtEl>
                                      </p:cBhvr>
                                    </p:animEffect>
                                    <p:set>
                                      <p:cBhvr>
                                        <p:cTn id="22" dur="1" fill="hold">
                                          <p:stCondLst>
                                            <p:cond delay="499"/>
                                          </p:stCondLst>
                                        </p:cTn>
                                        <p:tgtEl>
                                          <p:spTgt spid="73"/>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7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74"/>
                                        </p:tgtEl>
                                      </p:cBhvr>
                                    </p:animEffect>
                                    <p:set>
                                      <p:cBhvr>
                                        <p:cTn id="29" dur="1" fill="hold">
                                          <p:stCondLst>
                                            <p:cond delay="499"/>
                                          </p:stCondLst>
                                        </p:cTn>
                                        <p:tgtEl>
                                          <p:spTgt spid="74"/>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71"/>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75"/>
                                        </p:tgtEl>
                                      </p:cBhvr>
                                    </p:animEffect>
                                    <p:set>
                                      <p:cBhvr>
                                        <p:cTn id="36" dur="1" fill="hold">
                                          <p:stCondLst>
                                            <p:cond delay="499"/>
                                          </p:stCondLst>
                                        </p:cTn>
                                        <p:tgtEl>
                                          <p:spTgt spid="75"/>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7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76"/>
                                        </p:tgtEl>
                                      </p:cBhvr>
                                    </p:animEffect>
                                    <p:set>
                                      <p:cBhvr>
                                        <p:cTn id="43" dur="1" fill="hold">
                                          <p:stCondLst>
                                            <p:cond delay="499"/>
                                          </p:stCondLst>
                                        </p:cTn>
                                        <p:tgtEl>
                                          <p:spTgt spid="76"/>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71"/>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77"/>
                                        </p:tgtEl>
                                      </p:cBhvr>
                                    </p:animEffect>
                                    <p:set>
                                      <p:cBhvr>
                                        <p:cTn id="50" dur="1" fill="hold">
                                          <p:stCondLst>
                                            <p:cond delay="499"/>
                                          </p:stCondLst>
                                        </p:cTn>
                                        <p:tgtEl>
                                          <p:spTgt spid="77"/>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7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78"/>
                                        </p:tgtEl>
                                      </p:cBhvr>
                                    </p:animEffect>
                                    <p:set>
                                      <p:cBhvr>
                                        <p:cTn id="57" dur="1" fill="hold">
                                          <p:stCondLst>
                                            <p:cond delay="499"/>
                                          </p:stCondLst>
                                        </p:cTn>
                                        <p:tgtEl>
                                          <p:spTgt spid="7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7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79"/>
                                        </p:tgtEl>
                                      </p:cBhvr>
                                    </p:animEffect>
                                    <p:set>
                                      <p:cBhvr>
                                        <p:cTn id="64" dur="1" fill="hold">
                                          <p:stCondLst>
                                            <p:cond delay="499"/>
                                          </p:stCondLst>
                                        </p:cTn>
                                        <p:tgtEl>
                                          <p:spTgt spid="7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71"/>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80"/>
                                        </p:tgtEl>
                                      </p:cBhvr>
                                    </p:animEffect>
                                    <p:set>
                                      <p:cBhvr>
                                        <p:cTn id="71" dur="1" fill="hold">
                                          <p:stCondLst>
                                            <p:cond delay="499"/>
                                          </p:stCondLst>
                                        </p:cTn>
                                        <p:tgtEl>
                                          <p:spTgt spid="8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71"/>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81"/>
                                        </p:tgtEl>
                                      </p:cBhvr>
                                    </p:animEffect>
                                    <p:set>
                                      <p:cBhvr>
                                        <p:cTn id="78" dur="1" fill="hold">
                                          <p:stCondLst>
                                            <p:cond delay="499"/>
                                          </p:stCondLst>
                                        </p:cTn>
                                        <p:tgtEl>
                                          <p:spTgt spid="8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71"/>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82"/>
                                        </p:tgtEl>
                                      </p:cBhvr>
                                    </p:animEffect>
                                    <p:set>
                                      <p:cBhvr>
                                        <p:cTn id="85" dur="1" fill="hold">
                                          <p:stCondLst>
                                            <p:cond delay="499"/>
                                          </p:stCondLst>
                                        </p:cTn>
                                        <p:tgtEl>
                                          <p:spTgt spid="8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71"/>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83"/>
                                        </p:tgtEl>
                                      </p:cBhvr>
                                    </p:animEffect>
                                    <p:set>
                                      <p:cBhvr>
                                        <p:cTn id="92" dur="1" fill="hold">
                                          <p:stCondLst>
                                            <p:cond delay="499"/>
                                          </p:stCondLst>
                                        </p:cTn>
                                        <p:tgtEl>
                                          <p:spTgt spid="8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71"/>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84"/>
                                        </p:tgtEl>
                                      </p:cBhvr>
                                    </p:animEffect>
                                    <p:set>
                                      <p:cBhvr>
                                        <p:cTn id="99" dur="1" fill="hold">
                                          <p:stCondLst>
                                            <p:cond delay="499"/>
                                          </p:stCondLst>
                                        </p:cTn>
                                        <p:tgtEl>
                                          <p:spTgt spid="8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71"/>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85"/>
                                        </p:tgtEl>
                                      </p:cBhvr>
                                    </p:animEffect>
                                    <p:set>
                                      <p:cBhvr>
                                        <p:cTn id="106" dur="1" fill="hold">
                                          <p:stCondLst>
                                            <p:cond delay="499"/>
                                          </p:stCondLst>
                                        </p:cTn>
                                        <p:tgtEl>
                                          <p:spTgt spid="8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7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86"/>
                                        </p:tgtEl>
                                      </p:cBhvr>
                                    </p:animEffect>
                                    <p:set>
                                      <p:cBhvr>
                                        <p:cTn id="113" dur="1" fill="hold">
                                          <p:stCondLst>
                                            <p:cond delay="499"/>
                                          </p:stCondLst>
                                        </p:cTn>
                                        <p:tgtEl>
                                          <p:spTgt spid="8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71"/>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87"/>
                                        </p:tgtEl>
                                      </p:cBhvr>
                                    </p:animEffect>
                                    <p:set>
                                      <p:cBhvr>
                                        <p:cTn id="120" dur="1" fill="hold">
                                          <p:stCondLst>
                                            <p:cond delay="499"/>
                                          </p:stCondLst>
                                        </p:cTn>
                                        <p:tgtEl>
                                          <p:spTgt spid="8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71"/>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88"/>
                                        </p:tgtEl>
                                      </p:cBhvr>
                                    </p:animEffect>
                                    <p:set>
                                      <p:cBhvr>
                                        <p:cTn id="127" dur="1" fill="hold">
                                          <p:stCondLst>
                                            <p:cond delay="499"/>
                                          </p:stCondLst>
                                        </p:cTn>
                                        <p:tgtEl>
                                          <p:spTgt spid="8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71"/>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89"/>
                                        </p:tgtEl>
                                      </p:cBhvr>
                                    </p:animEffect>
                                    <p:set>
                                      <p:cBhvr>
                                        <p:cTn id="134" dur="1" fill="hold">
                                          <p:stCondLst>
                                            <p:cond delay="499"/>
                                          </p:stCondLst>
                                        </p:cTn>
                                        <p:tgtEl>
                                          <p:spTgt spid="8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71"/>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90"/>
                                        </p:tgtEl>
                                      </p:cBhvr>
                                    </p:animEffect>
                                    <p:set>
                                      <p:cBhvr>
                                        <p:cTn id="141" dur="1" fill="hold">
                                          <p:stCondLst>
                                            <p:cond delay="499"/>
                                          </p:stCondLst>
                                        </p:cTn>
                                        <p:tgtEl>
                                          <p:spTgt spid="9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71"/>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91"/>
                                        </p:tgtEl>
                                      </p:cBhvr>
                                    </p:animEffect>
                                    <p:set>
                                      <p:cBhvr>
                                        <p:cTn id="148" dur="1" fill="hold">
                                          <p:stCondLst>
                                            <p:cond delay="499"/>
                                          </p:stCondLst>
                                        </p:cTn>
                                        <p:tgtEl>
                                          <p:spTgt spid="9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1"/>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49"/>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71"/>
                                        </p:tgtEl>
                                      </p:cBhvr>
                                    </p:cmd>
                                  </p:childTnLst>
                                </p:cTn>
                              </p:par>
                            </p:childTnLst>
                          </p:cTn>
                        </p:par>
                      </p:childTnLst>
                    </p:cTn>
                  </p:par>
                </p:childTnLst>
              </p:cTn>
              <p:nextCondLst>
                <p:cond evt="onClick" delay="0">
                  <p:tgtEl>
                    <p:spTgt spid="61"/>
                  </p:tgtEl>
                </p:cond>
              </p:nextCondLst>
            </p:seq>
            <p:seq concurrent="1" nextAc="seek">
              <p:cTn id="158" restart="whenNotActive" fill="hold" evtFilter="cancelBubble" nodeType="interactiveSeq">
                <p:stCondLst>
                  <p:cond evt="onClick" delay="0">
                    <p:tgtEl>
                      <p:spTgt spid="62"/>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2"/>
                                        </p:tgtEl>
                                        <p:attrNameLst>
                                          <p:attrName>fillcolor</p:attrName>
                                        </p:attrNameLst>
                                      </p:cBhvr>
                                      <p:to>
                                        <a:srgbClr val="000000"/>
                                      </p:to>
                                    </p:animClr>
                                    <p:set>
                                      <p:cBhvr>
                                        <p:cTn id="163" dur="500" fill="hold"/>
                                        <p:tgtEl>
                                          <p:spTgt spid="62"/>
                                        </p:tgtEl>
                                        <p:attrNameLst>
                                          <p:attrName>fill.type</p:attrName>
                                        </p:attrNameLst>
                                      </p:cBhvr>
                                      <p:to>
                                        <p:strVal val="solid"/>
                                      </p:to>
                                    </p:set>
                                    <p:set>
                                      <p:cBhvr>
                                        <p:cTn id="164"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165" restart="whenNotActive" fill="hold" evtFilter="cancelBubble" nodeType="interactiveSeq">
                <p:stCondLst>
                  <p:cond evt="onClick" delay="0">
                    <p:tgtEl>
                      <p:spTgt spid="63"/>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3"/>
                                        </p:tgtEl>
                                        <p:attrNameLst>
                                          <p:attrName>fillcolor</p:attrName>
                                        </p:attrNameLst>
                                      </p:cBhvr>
                                      <p:to>
                                        <a:srgbClr val="000000"/>
                                      </p:to>
                                    </p:animClr>
                                    <p:set>
                                      <p:cBhvr>
                                        <p:cTn id="170" dur="500" fill="hold"/>
                                        <p:tgtEl>
                                          <p:spTgt spid="63"/>
                                        </p:tgtEl>
                                        <p:attrNameLst>
                                          <p:attrName>fill.type</p:attrName>
                                        </p:attrNameLst>
                                      </p:cBhvr>
                                      <p:to>
                                        <p:strVal val="solid"/>
                                      </p:to>
                                    </p:set>
                                    <p:set>
                                      <p:cBhvr>
                                        <p:cTn id="171"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seq concurrent="1" nextAc="seek">
              <p:cTn id="172" restart="whenNotActive" fill="hold" evtFilter="cancelBubble" nodeType="interactiveSeq">
                <p:stCondLst>
                  <p:cond evt="onClick" delay="0">
                    <p:tgtEl>
                      <p:spTgt spid="64"/>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64"/>
                                        </p:tgtEl>
                                        <p:attrNameLst>
                                          <p:attrName>fillcolor</p:attrName>
                                        </p:attrNameLst>
                                      </p:cBhvr>
                                      <p:to>
                                        <a:srgbClr val="000000"/>
                                      </p:to>
                                    </p:animClr>
                                    <p:set>
                                      <p:cBhvr>
                                        <p:cTn id="177" dur="500" fill="hold"/>
                                        <p:tgtEl>
                                          <p:spTgt spid="64"/>
                                        </p:tgtEl>
                                        <p:attrNameLst>
                                          <p:attrName>fill.type</p:attrName>
                                        </p:attrNameLst>
                                      </p:cBhvr>
                                      <p:to>
                                        <p:strVal val="solid"/>
                                      </p:to>
                                    </p:set>
                                    <p:set>
                                      <p:cBhvr>
                                        <p:cTn id="178" dur="500" fill="hold"/>
                                        <p:tgtEl>
                                          <p:spTgt spid="64"/>
                                        </p:tgtEl>
                                        <p:attrNameLst>
                                          <p:attrName>fill.on</p:attrName>
                                        </p:attrNameLst>
                                      </p:cBhvr>
                                      <p:to>
                                        <p:strVal val="true"/>
                                      </p:to>
                                    </p:set>
                                  </p:childTnLst>
                                </p:cTn>
                              </p:par>
                            </p:childTnLst>
                          </p:cTn>
                        </p:par>
                      </p:childTnLst>
                    </p:cTn>
                  </p:par>
                </p:childTnLst>
              </p:cTn>
              <p:nextCondLst>
                <p:cond evt="onClick" delay="0">
                  <p:tgtEl>
                    <p:spTgt spid="64"/>
                  </p:tgtEl>
                </p:cond>
              </p:nextCondLst>
            </p:seq>
            <p:seq concurrent="1" nextAc="seek">
              <p:cTn id="179" restart="whenNotActive" fill="hold" evtFilter="cancelBubble" nodeType="interactiveSeq">
                <p:stCondLst>
                  <p:cond evt="onClick" delay="0">
                    <p:tgtEl>
                      <p:spTgt spid="6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65"/>
                                        </p:tgtEl>
                                        <p:attrNameLst>
                                          <p:attrName>fillcolor</p:attrName>
                                        </p:attrNameLst>
                                      </p:cBhvr>
                                      <p:to>
                                        <a:srgbClr val="000000"/>
                                      </p:to>
                                    </p:animClr>
                                    <p:set>
                                      <p:cBhvr>
                                        <p:cTn id="184" dur="500" fill="hold"/>
                                        <p:tgtEl>
                                          <p:spTgt spid="65"/>
                                        </p:tgtEl>
                                        <p:attrNameLst>
                                          <p:attrName>fill.type</p:attrName>
                                        </p:attrNameLst>
                                      </p:cBhvr>
                                      <p:to>
                                        <p:strVal val="solid"/>
                                      </p:to>
                                    </p:set>
                                    <p:set>
                                      <p:cBhvr>
                                        <p:cTn id="18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audio>
              <p:cMediaNode vol="80000">
                <p:cTn id="186" fill="hold" display="0">
                  <p:stCondLst>
                    <p:cond delay="indefinite"/>
                  </p:stCondLst>
                  <p:endCondLst>
                    <p:cond evt="onStopAudio" delay="0">
                      <p:tgtEl>
                        <p:sldTgt/>
                      </p:tgtEl>
                    </p:cond>
                  </p:endCondLst>
                </p:cTn>
                <p:tgtEl>
                  <p:spTgt spid="71"/>
                </p:tgtEl>
              </p:cMediaNode>
            </p:audio>
          </p:childTnLst>
        </p:cTn>
      </p:par>
    </p:tnLst>
    <p:bldLst>
      <p:bldP spid="66" grpId="0"/>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7936"/>
            <a:ext cx="4862310" cy="1667435"/>
            <a:chOff x="199518" y="5846"/>
            <a:chExt cx="10960899" cy="1667435"/>
          </a:xfrm>
        </p:grpSpPr>
        <p:sp>
          <p:nvSpPr>
            <p:cNvPr id="3" name="TextBox 2"/>
            <p:cNvSpPr txBox="1"/>
            <p:nvPr/>
          </p:nvSpPr>
          <p:spPr>
            <a:xfrm>
              <a:off x="199518" y="5846"/>
              <a:ext cx="10960899" cy="1667435"/>
            </a:xfrm>
            <a:prstGeom prst="rect">
              <a:avLst/>
            </a:prstGeom>
            <a:noFill/>
          </p:spPr>
          <p:txBody>
            <a:bodyPr wrap="square" rtlCol="0">
              <a:prstTxWarp prst="textChevronInverted">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4" name="TextBox 3"/>
            <p:cNvSpPr txBox="1"/>
            <p:nvPr/>
          </p:nvSpPr>
          <p:spPr>
            <a:xfrm>
              <a:off x="2190014" y="476698"/>
              <a:ext cx="7849857" cy="760003"/>
            </a:xfrm>
            <a:prstGeom prst="rect">
              <a:avLst/>
            </a:prstGeom>
            <a:noFill/>
          </p:spPr>
          <p:txBody>
            <a:bodyPr wrap="square" rtlCol="0">
              <a:prstTxWarp prst="textChevronInverted">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Vận dụng – Sáng tạo</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 name="Group 4"/>
          <p:cNvGrpSpPr/>
          <p:nvPr/>
        </p:nvGrpSpPr>
        <p:grpSpPr>
          <a:xfrm>
            <a:off x="6024837" y="12526"/>
            <a:ext cx="4973015" cy="1159005"/>
            <a:chOff x="1312374" y="514276"/>
            <a:chExt cx="4221099" cy="1159005"/>
          </a:xfrm>
        </p:grpSpPr>
        <p:sp>
          <p:nvSpPr>
            <p:cNvPr id="6" name="TextBox 5"/>
            <p:cNvSpPr txBox="1"/>
            <p:nvPr/>
          </p:nvSpPr>
          <p:spPr>
            <a:xfrm>
              <a:off x="1312374" y="514276"/>
              <a:ext cx="4221099" cy="1159005"/>
            </a:xfrm>
            <a:prstGeom prst="rect">
              <a:avLst/>
            </a:prstGeom>
            <a:noFill/>
          </p:spPr>
          <p:txBody>
            <a:bodyPr wrap="square" rtlCol="0">
              <a:prstTxWarp prst="textWave2">
                <a:avLst/>
              </a:prstTxWarp>
              <a:spAutoFit/>
            </a:bodyPr>
            <a:lstStyle/>
            <a:p>
              <a:r>
                <a:rPr lang="en-US" sz="6600" smtClean="0">
                  <a:solidFill>
                    <a:srgbClr val="7030A0"/>
                  </a:solidFill>
                  <a:latin typeface="MusiQwik" panose="02000000000000000000" pitchFamily="2" charset="0"/>
                </a:rPr>
                <a:t>========</a:t>
              </a:r>
              <a:endParaRPr lang="en-US" sz="6600">
                <a:solidFill>
                  <a:srgbClr val="7030A0"/>
                </a:solidFill>
                <a:latin typeface="MusiQwik" panose="02000000000000000000" pitchFamily="2" charset="0"/>
              </a:endParaRPr>
            </a:p>
          </p:txBody>
        </p:sp>
        <p:sp>
          <p:nvSpPr>
            <p:cNvPr id="7" name="TextBox 6"/>
            <p:cNvSpPr txBox="1"/>
            <p:nvPr/>
          </p:nvSpPr>
          <p:spPr>
            <a:xfrm>
              <a:off x="1707323" y="768491"/>
              <a:ext cx="3485923" cy="650573"/>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To – nhỏ, cao – thấp</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8" name="TextBox 7"/>
          <p:cNvSpPr txBox="1"/>
          <p:nvPr/>
        </p:nvSpPr>
        <p:spPr>
          <a:xfrm>
            <a:off x="369587" y="2096993"/>
            <a:ext cx="6750608" cy="1015663"/>
          </a:xfrm>
          <a:prstGeom prst="rect">
            <a:avLst/>
          </a:prstGeom>
          <a:noFill/>
        </p:spPr>
        <p:txBody>
          <a:bodyPr wrap="square" rtlCol="0">
            <a:spAutoFit/>
          </a:bodyPr>
          <a:lstStyle/>
          <a:p>
            <a:r>
              <a:rPr lang="en-US" sz="6000" smtClean="0">
                <a:solidFill>
                  <a:srgbClr val="7030A0"/>
                </a:solidFill>
                <a:latin typeface="MusiQwik" panose="02000000000000000000" pitchFamily="2" charset="0"/>
              </a:rPr>
              <a:t>&amp;=2=R===S=!==T===S=!==b==!==b==.</a:t>
            </a:r>
            <a:endParaRPr lang="en-US" sz="6000">
              <a:solidFill>
                <a:srgbClr val="7030A0"/>
              </a:solidFill>
              <a:latin typeface="MusiQwik" panose="02000000000000000000" pitchFamily="2" charset="0"/>
            </a:endParaRPr>
          </a:p>
        </p:txBody>
      </p:sp>
      <p:grpSp>
        <p:nvGrpSpPr>
          <p:cNvPr id="9" name="Group 8"/>
          <p:cNvGrpSpPr/>
          <p:nvPr/>
        </p:nvGrpSpPr>
        <p:grpSpPr>
          <a:xfrm>
            <a:off x="935043" y="3771913"/>
            <a:ext cx="5167209" cy="2532894"/>
            <a:chOff x="7665276" y="3849220"/>
            <a:chExt cx="4375659" cy="2532894"/>
          </a:xfrm>
        </p:grpSpPr>
        <p:sp>
          <p:nvSpPr>
            <p:cNvPr id="10" name="Wave 9"/>
            <p:cNvSpPr/>
            <p:nvPr/>
          </p:nvSpPr>
          <p:spPr>
            <a:xfrm rot="380730" flipH="1">
              <a:off x="7665276" y="3849220"/>
              <a:ext cx="4190091" cy="2532894"/>
            </a:xfrm>
            <a:prstGeom prst="wave">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71606" y="4315741"/>
              <a:ext cx="3769329" cy="646331"/>
            </a:xfrm>
            <a:prstGeom prst="rect">
              <a:avLst/>
            </a:prstGeom>
            <a:noFill/>
          </p:spPr>
          <p:txBody>
            <a:bodyPr wrap="square" rtlCol="0">
              <a:spAutoFit/>
            </a:bodyPr>
            <a:lstStyle/>
            <a:p>
              <a:r>
                <a:rPr lang="en-US" sz="3600" smtClean="0">
                  <a:latin typeface="MusiSync" panose="02000000000000000000" pitchFamily="2" charset="0"/>
                </a:rPr>
                <a:t>@   q     q  ‘   q    q ’</a:t>
              </a:r>
              <a:endParaRPr lang="en-US" sz="3600"/>
            </a:p>
          </p:txBody>
        </p:sp>
        <p:sp>
          <p:nvSpPr>
            <p:cNvPr id="12" name="TextBox 11"/>
            <p:cNvSpPr txBox="1"/>
            <p:nvPr/>
          </p:nvSpPr>
          <p:spPr>
            <a:xfrm>
              <a:off x="8175810" y="5055791"/>
              <a:ext cx="3704614" cy="707886"/>
            </a:xfrm>
            <a:prstGeom prst="rect">
              <a:avLst/>
            </a:prstGeom>
            <a:noFill/>
          </p:spPr>
          <p:txBody>
            <a:bodyPr wrap="square" rtlCol="0">
              <a:spAutoFit/>
            </a:bodyPr>
            <a:lstStyle/>
            <a:p>
              <a:r>
                <a:rPr lang="en-US" sz="4000" smtClean="0">
                  <a:latin typeface="MusiSync" panose="02000000000000000000" pitchFamily="2" charset="0"/>
                </a:rPr>
                <a:t>@   n  n   ‘  q  Q  '</a:t>
              </a:r>
              <a:endParaRPr lang="en-US" sz="4000"/>
            </a:p>
          </p:txBody>
        </p:sp>
        <p:pic>
          <p:nvPicPr>
            <p:cNvPr id="13" name="Picture 1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597680" y="5602251"/>
              <a:ext cx="208974" cy="254434"/>
            </a:xfrm>
            <a:prstGeom prst="rect">
              <a:avLst/>
            </a:prstGeom>
          </p:spPr>
        </p:pic>
        <p:pic>
          <p:nvPicPr>
            <p:cNvPr id="14" name="Picture 1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161339" y="5583231"/>
              <a:ext cx="208974" cy="254434"/>
            </a:xfrm>
            <a:prstGeom prst="rect">
              <a:avLst/>
            </a:prstGeom>
          </p:spPr>
        </p:pic>
        <p:pic>
          <p:nvPicPr>
            <p:cNvPr id="15" name="Picture 1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150008" y="5569784"/>
              <a:ext cx="208974" cy="254434"/>
            </a:xfrm>
            <a:prstGeom prst="rect">
              <a:avLst/>
            </a:prstGeom>
          </p:spPr>
        </p:pic>
        <p:pic>
          <p:nvPicPr>
            <p:cNvPr id="16" name="Picture 1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711275" y="4853965"/>
              <a:ext cx="208974" cy="254434"/>
            </a:xfrm>
            <a:prstGeom prst="rect">
              <a:avLst/>
            </a:prstGeom>
          </p:spPr>
        </p:pic>
        <p:pic>
          <p:nvPicPr>
            <p:cNvPr id="17" name="Picture 1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382510" y="4808051"/>
              <a:ext cx="208974" cy="254434"/>
            </a:xfrm>
            <a:prstGeom prst="rect">
              <a:avLst/>
            </a:prstGeom>
          </p:spPr>
        </p:pic>
        <p:pic>
          <p:nvPicPr>
            <p:cNvPr id="18" name="Picture 1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182921" y="4808051"/>
              <a:ext cx="208974" cy="254434"/>
            </a:xfrm>
            <a:prstGeom prst="rect">
              <a:avLst/>
            </a:prstGeom>
          </p:spPr>
        </p:pic>
        <p:pic>
          <p:nvPicPr>
            <p:cNvPr id="19" name="Picture 1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735023" y="4808051"/>
              <a:ext cx="208974" cy="254434"/>
            </a:xfrm>
            <a:prstGeom prst="rect">
              <a:avLst/>
            </a:prstGeom>
          </p:spPr>
        </p:pic>
        <p:pic>
          <p:nvPicPr>
            <p:cNvPr id="20" name="Picture 1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853109" y="5595034"/>
              <a:ext cx="208974" cy="254434"/>
            </a:xfrm>
            <a:prstGeom prst="rect">
              <a:avLst/>
            </a:prstGeom>
          </p:spPr>
        </p:pic>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366017" y="5569784"/>
              <a:ext cx="208974" cy="254434"/>
            </a:xfrm>
            <a:prstGeom prst="rect">
              <a:avLst/>
            </a:prstGeom>
          </p:spPr>
        </p:pic>
      </p:gr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708" y="2075447"/>
            <a:ext cx="5114987" cy="2962913"/>
          </a:xfrm>
          <a:prstGeom prst="rect">
            <a:avLst/>
          </a:prstGeom>
        </p:spPr>
      </p:pic>
    </p:spTree>
    <p:extLst>
      <p:ext uri="{BB962C8B-B14F-4D97-AF65-F5344CB8AC3E}">
        <p14:creationId xmlns:p14="http://schemas.microsoft.com/office/powerpoint/2010/main" val="38789795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00208"/>
            <a:ext cx="6676557" cy="1159005"/>
            <a:chOff x="1312374" y="514276"/>
            <a:chExt cx="4410916" cy="1159005"/>
          </a:xfrm>
        </p:grpSpPr>
        <p:sp>
          <p:nvSpPr>
            <p:cNvPr id="3" name="TextBox 2"/>
            <p:cNvSpPr txBox="1"/>
            <p:nvPr/>
          </p:nvSpPr>
          <p:spPr>
            <a:xfrm>
              <a:off x="1312374" y="514276"/>
              <a:ext cx="4410916" cy="1159005"/>
            </a:xfrm>
            <a:prstGeom prst="rect">
              <a:avLst/>
            </a:prstGeom>
            <a:noFill/>
          </p:spPr>
          <p:txBody>
            <a:bodyPr wrap="square" rtlCol="0">
              <a:prstTxWarp prst="textWave2">
                <a:avLst/>
              </a:prstTxWarp>
              <a:spAutoFit/>
            </a:bodyPr>
            <a:lstStyle/>
            <a:p>
              <a:r>
                <a:rPr lang="en-US" sz="6600" smtClean="0">
                  <a:solidFill>
                    <a:srgbClr val="7030A0"/>
                  </a:solidFill>
                  <a:latin typeface="MusiQwik" panose="02000000000000000000" pitchFamily="2" charset="0"/>
                </a:rPr>
                <a:t>========</a:t>
              </a:r>
              <a:endParaRPr lang="en-US" sz="6600">
                <a:solidFill>
                  <a:srgbClr val="7030A0"/>
                </a:solidFill>
                <a:latin typeface="MusiQwik" panose="02000000000000000000" pitchFamily="2" charset="0"/>
              </a:endParaRPr>
            </a:p>
          </p:txBody>
        </p:sp>
        <p:sp>
          <p:nvSpPr>
            <p:cNvPr id="4" name="TextBox 3"/>
            <p:cNvSpPr txBox="1"/>
            <p:nvPr/>
          </p:nvSpPr>
          <p:spPr>
            <a:xfrm>
              <a:off x="1345476" y="730913"/>
              <a:ext cx="4295060" cy="650573"/>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Đọc to – nhỏ, cao – thấp câu nhạc</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1185" y="3644566"/>
            <a:ext cx="5114987" cy="2962913"/>
          </a:xfrm>
          <a:prstGeom prst="rect">
            <a:avLst/>
          </a:prstGeom>
        </p:spPr>
      </p:pic>
      <p:sp>
        <p:nvSpPr>
          <p:cNvPr id="8" name="TextBox 7"/>
          <p:cNvSpPr txBox="1"/>
          <p:nvPr/>
        </p:nvSpPr>
        <p:spPr>
          <a:xfrm>
            <a:off x="4342256" y="1669988"/>
            <a:ext cx="7849744" cy="830997"/>
          </a:xfrm>
          <a:prstGeom prst="rect">
            <a:avLst/>
          </a:prstGeom>
          <a:noFill/>
        </p:spPr>
        <p:txBody>
          <a:bodyPr wrap="square" rtlCol="0">
            <a:spAutoFit/>
          </a:bodyPr>
          <a:lstStyle/>
          <a:p>
            <a:r>
              <a:rPr lang="en-US" sz="4800" smtClean="0">
                <a:latin typeface="MusiQwik" panose="02000000000000000000" pitchFamily="2" charset="0"/>
              </a:rPr>
              <a:t>&amp;==============!===========!=========!========!!</a:t>
            </a:r>
            <a:endParaRPr lang="en-US" sz="4800">
              <a:latin typeface="MusiQwik" panose="02000000000000000000" pitchFamily="2" charset="0"/>
            </a:endParaRPr>
          </a:p>
        </p:txBody>
      </p:sp>
      <p:sp>
        <p:nvSpPr>
          <p:cNvPr id="10" name="TextBox 9"/>
          <p:cNvSpPr txBox="1"/>
          <p:nvPr/>
        </p:nvSpPr>
        <p:spPr>
          <a:xfrm>
            <a:off x="6002163" y="1649864"/>
            <a:ext cx="698421" cy="923330"/>
          </a:xfrm>
          <a:prstGeom prst="rect">
            <a:avLst/>
          </a:prstGeom>
          <a:noFill/>
        </p:spPr>
        <p:txBody>
          <a:bodyPr wrap="square" rtlCol="0">
            <a:spAutoFit/>
          </a:bodyPr>
          <a:lstStyle/>
          <a:p>
            <a:r>
              <a:rPr lang="en-US" sz="5400" smtClean="0"/>
              <a:t> </a:t>
            </a:r>
            <a:r>
              <a:rPr lang="en-US" sz="5400" smtClean="0">
                <a:latin typeface="MusiSync" panose="02000000000000000000" pitchFamily="2" charset="0"/>
              </a:rPr>
              <a:t>q</a:t>
            </a:r>
            <a:endParaRPr lang="en-US" sz="5400"/>
          </a:p>
        </p:txBody>
      </p:sp>
      <p:sp>
        <p:nvSpPr>
          <p:cNvPr id="12" name="TextBox 11"/>
          <p:cNvSpPr txBox="1"/>
          <p:nvPr/>
        </p:nvSpPr>
        <p:spPr>
          <a:xfrm>
            <a:off x="7002645" y="1581832"/>
            <a:ext cx="698421" cy="923330"/>
          </a:xfrm>
          <a:prstGeom prst="rect">
            <a:avLst/>
          </a:prstGeom>
          <a:noFill/>
        </p:spPr>
        <p:txBody>
          <a:bodyPr wrap="square" rtlCol="0">
            <a:spAutoFit/>
          </a:bodyPr>
          <a:lstStyle/>
          <a:p>
            <a:r>
              <a:rPr lang="en-US" sz="5400" smtClean="0"/>
              <a:t> </a:t>
            </a:r>
            <a:r>
              <a:rPr lang="en-US" sz="5400" smtClean="0">
                <a:latin typeface="MusiSync" panose="02000000000000000000" pitchFamily="2" charset="0"/>
              </a:rPr>
              <a:t>q</a:t>
            </a:r>
            <a:endParaRPr lang="en-US" sz="5400"/>
          </a:p>
        </p:txBody>
      </p:sp>
      <p:sp>
        <p:nvSpPr>
          <p:cNvPr id="13" name="TextBox 12"/>
          <p:cNvSpPr txBox="1"/>
          <p:nvPr/>
        </p:nvSpPr>
        <p:spPr>
          <a:xfrm>
            <a:off x="7798298" y="1591066"/>
            <a:ext cx="698421" cy="923330"/>
          </a:xfrm>
          <a:prstGeom prst="rect">
            <a:avLst/>
          </a:prstGeom>
          <a:noFill/>
        </p:spPr>
        <p:txBody>
          <a:bodyPr wrap="square" rtlCol="0">
            <a:spAutoFit/>
          </a:bodyPr>
          <a:lstStyle/>
          <a:p>
            <a:r>
              <a:rPr lang="en-US" sz="5400" smtClean="0"/>
              <a:t> </a:t>
            </a:r>
            <a:r>
              <a:rPr lang="en-US" sz="5400" smtClean="0">
                <a:latin typeface="MusiSync" panose="02000000000000000000" pitchFamily="2" charset="0"/>
              </a:rPr>
              <a:t>q</a:t>
            </a:r>
            <a:endParaRPr lang="en-US" sz="5400"/>
          </a:p>
        </p:txBody>
      </p:sp>
      <p:cxnSp>
        <p:nvCxnSpPr>
          <p:cNvPr id="14" name="Straight Connector 13"/>
          <p:cNvCxnSpPr/>
          <p:nvPr/>
        </p:nvCxnSpPr>
        <p:spPr>
          <a:xfrm>
            <a:off x="10503289" y="2334669"/>
            <a:ext cx="3548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353967" y="1702618"/>
            <a:ext cx="704410" cy="923330"/>
          </a:xfrm>
          <a:prstGeom prst="rect">
            <a:avLst/>
          </a:prstGeom>
          <a:noFill/>
        </p:spPr>
        <p:txBody>
          <a:bodyPr wrap="square" rtlCol="0">
            <a:spAutoFit/>
          </a:bodyPr>
          <a:lstStyle/>
          <a:p>
            <a:r>
              <a:rPr lang="en-US" sz="5400" smtClean="0"/>
              <a:t> </a:t>
            </a:r>
            <a:r>
              <a:rPr lang="en-US" sz="5400" smtClean="0">
                <a:latin typeface="MusiSync" panose="02000000000000000000" pitchFamily="2" charset="0"/>
              </a:rPr>
              <a:t>h</a:t>
            </a:r>
            <a:endParaRPr lang="en-US" sz="5400"/>
          </a:p>
        </p:txBody>
      </p:sp>
      <p:cxnSp>
        <p:nvCxnSpPr>
          <p:cNvPr id="16" name="Straight Connector 15"/>
          <p:cNvCxnSpPr/>
          <p:nvPr/>
        </p:nvCxnSpPr>
        <p:spPr>
          <a:xfrm>
            <a:off x="8981818" y="2334006"/>
            <a:ext cx="3548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38559" y="2345410"/>
            <a:ext cx="3548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855244" y="1700592"/>
            <a:ext cx="704410" cy="923330"/>
          </a:xfrm>
          <a:prstGeom prst="rect">
            <a:avLst/>
          </a:prstGeom>
          <a:noFill/>
        </p:spPr>
        <p:txBody>
          <a:bodyPr wrap="square" rtlCol="0">
            <a:spAutoFit/>
          </a:bodyPr>
          <a:lstStyle/>
          <a:p>
            <a:r>
              <a:rPr lang="en-US" sz="5400" smtClean="0"/>
              <a:t> </a:t>
            </a:r>
            <a:r>
              <a:rPr lang="en-US" sz="5400" smtClean="0">
                <a:latin typeface="MusiSync" panose="02000000000000000000" pitchFamily="2" charset="0"/>
              </a:rPr>
              <a:t>h</a:t>
            </a:r>
            <a:endParaRPr lang="en-US" sz="5400"/>
          </a:p>
        </p:txBody>
      </p:sp>
      <p:sp>
        <p:nvSpPr>
          <p:cNvPr id="20" name="TextBox 19"/>
          <p:cNvSpPr txBox="1"/>
          <p:nvPr/>
        </p:nvSpPr>
        <p:spPr>
          <a:xfrm>
            <a:off x="5195532" y="1708925"/>
            <a:ext cx="698421" cy="923330"/>
          </a:xfrm>
          <a:prstGeom prst="rect">
            <a:avLst/>
          </a:prstGeom>
          <a:noFill/>
        </p:spPr>
        <p:txBody>
          <a:bodyPr wrap="square" rtlCol="0">
            <a:spAutoFit/>
          </a:bodyPr>
          <a:lstStyle/>
          <a:p>
            <a:r>
              <a:rPr lang="en-US" sz="5400" smtClean="0"/>
              <a:t> </a:t>
            </a:r>
            <a:r>
              <a:rPr lang="en-US" sz="5400" smtClean="0">
                <a:latin typeface="MusiSync" panose="02000000000000000000" pitchFamily="2" charset="0"/>
              </a:rPr>
              <a:t>q</a:t>
            </a:r>
            <a:endParaRPr lang="en-US" sz="5400"/>
          </a:p>
        </p:txBody>
      </p:sp>
      <p:sp>
        <p:nvSpPr>
          <p:cNvPr id="21" name="TextBox 20"/>
          <p:cNvSpPr txBox="1"/>
          <p:nvPr/>
        </p:nvSpPr>
        <p:spPr>
          <a:xfrm>
            <a:off x="5120993" y="2723353"/>
            <a:ext cx="789974" cy="461665"/>
          </a:xfrm>
          <a:prstGeom prst="rect">
            <a:avLst/>
          </a:prstGeom>
          <a:noFill/>
        </p:spPr>
        <p:txBody>
          <a:bodyPr wrap="square" rtlCol="0">
            <a:spAutoFit/>
          </a:bodyPr>
          <a:lstStyle/>
          <a:p>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Đô</a:t>
            </a:r>
            <a:endParaRPr lang="en-US" sz="24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6002163" y="2723353"/>
            <a:ext cx="789974" cy="461665"/>
          </a:xfrm>
          <a:prstGeom prst="rect">
            <a:avLst/>
          </a:prstGeom>
          <a:noFill/>
        </p:spPr>
        <p:txBody>
          <a:bodyPr wrap="square" rtlCol="0">
            <a:spAutoFit/>
          </a:bodyPr>
          <a:lstStyle/>
          <a:p>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Rê</a:t>
            </a:r>
            <a:endParaRPr lang="en-US" sz="24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6948470" y="2723353"/>
            <a:ext cx="789974" cy="461665"/>
          </a:xfrm>
          <a:prstGeom prst="rect">
            <a:avLst/>
          </a:prstGeom>
          <a:noFill/>
        </p:spPr>
        <p:txBody>
          <a:bodyPr wrap="square" rtlCol="0">
            <a:spAutoFit/>
          </a:bodyPr>
          <a:lstStyle/>
          <a:p>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Mi</a:t>
            </a:r>
            <a:endParaRPr lang="en-US" sz="24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7792232" y="2723353"/>
            <a:ext cx="789974" cy="461665"/>
          </a:xfrm>
          <a:prstGeom prst="rect">
            <a:avLst/>
          </a:prstGeom>
          <a:noFill/>
        </p:spPr>
        <p:txBody>
          <a:bodyPr wrap="square" rtlCol="0">
            <a:spAutoFit/>
          </a:bodyPr>
          <a:lstStyle/>
          <a:p>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Mi</a:t>
            </a:r>
            <a:endParaRPr lang="en-US" sz="24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8811509" y="2723353"/>
            <a:ext cx="789974" cy="461665"/>
          </a:xfrm>
          <a:prstGeom prst="rect">
            <a:avLst/>
          </a:prstGeom>
          <a:noFill/>
        </p:spPr>
        <p:txBody>
          <a:bodyPr wrap="square" rtlCol="0">
            <a:spAutoFit/>
          </a:bodyPr>
          <a:lstStyle/>
          <a:p>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Đô</a:t>
            </a:r>
            <a:endParaRPr lang="en-US" sz="24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10311185" y="2723353"/>
            <a:ext cx="789974" cy="461665"/>
          </a:xfrm>
          <a:prstGeom prst="rect">
            <a:avLst/>
          </a:prstGeom>
          <a:noFill/>
        </p:spPr>
        <p:txBody>
          <a:bodyPr wrap="square" rtlCol="0">
            <a:spAutoFit/>
          </a:bodyPr>
          <a:lstStyle/>
          <a:p>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Đô</a:t>
            </a:r>
            <a:endParaRPr lang="en-US" sz="24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27" name="Group 26"/>
          <p:cNvGrpSpPr/>
          <p:nvPr/>
        </p:nvGrpSpPr>
        <p:grpSpPr>
          <a:xfrm flipH="1">
            <a:off x="-16102" y="3644567"/>
            <a:ext cx="4475370" cy="2161142"/>
            <a:chOff x="8066510" y="-495181"/>
            <a:chExt cx="3993227" cy="2161142"/>
          </a:xfrm>
        </p:grpSpPr>
        <p:pic>
          <p:nvPicPr>
            <p:cNvPr id="28" name="Picture 2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625449" y="-354444"/>
              <a:ext cx="1434288" cy="2020405"/>
            </a:xfrm>
            <a:prstGeom prst="rect">
              <a:avLst/>
            </a:prstGeom>
          </p:spPr>
        </p:pic>
        <p:grpSp>
          <p:nvGrpSpPr>
            <p:cNvPr id="29" name="Group 28"/>
            <p:cNvGrpSpPr/>
            <p:nvPr/>
          </p:nvGrpSpPr>
          <p:grpSpPr>
            <a:xfrm>
              <a:off x="8066510" y="-495181"/>
              <a:ext cx="2544570" cy="1525732"/>
              <a:chOff x="8078508" y="-495181"/>
              <a:chExt cx="2496639" cy="1525732"/>
            </a:xfrm>
          </p:grpSpPr>
          <p:sp>
            <p:nvSpPr>
              <p:cNvPr id="32" name="Rounded Rectangular Callout 31"/>
              <p:cNvSpPr/>
              <p:nvPr/>
            </p:nvSpPr>
            <p:spPr>
              <a:xfrm rot="16200000" flipH="1">
                <a:off x="8563962" y="-980635"/>
                <a:ext cx="1525732" cy="249663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122373" y="-404548"/>
                <a:ext cx="2409842" cy="1384995"/>
              </a:xfrm>
              <a:prstGeom prst="rect">
                <a:avLst/>
              </a:prstGeom>
              <a:noFill/>
            </p:spPr>
            <p:txBody>
              <a:bodyPr wrap="square" rtlCol="0">
                <a:spAutoFit/>
              </a:bodyPr>
              <a:lstStyle/>
              <a:p>
                <a:pPr algn="just"/>
                <a:r>
                  <a:rPr lang="en-US" sz="1400" smtClean="0">
                    <a:solidFill>
                      <a:schemeClr val="bg1"/>
                    </a:solidFill>
                    <a:latin typeface="Tahoma" panose="020B0604030504040204" pitchFamily="34" charset="0"/>
                    <a:ea typeface="Tahoma" panose="020B0604030504040204" pitchFamily="34" charset="0"/>
                    <a:cs typeface="Tahoma" panose="020B0604030504040204" pitchFamily="34" charset="0"/>
                  </a:rPr>
                  <a:t>Các em hãy chú ý quan sát kí hiệu tay để HS phân biệt to nhỏ đọc theo nhé! (Giơ ngón tay cái HS đọc to, ngón út đọc nhỏ - Giơ tay lên cao hs đọc cao, hạ tay xuống HS đọc thấp)</a:t>
                </a:r>
                <a:endParaRPr lang="en-US"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30" name="TextBox 29"/>
          <p:cNvSpPr txBox="1"/>
          <p:nvPr/>
        </p:nvSpPr>
        <p:spPr>
          <a:xfrm flipH="1">
            <a:off x="-16102" y="6453590"/>
            <a:ext cx="3992691" cy="307777"/>
          </a:xfrm>
          <a:prstGeom prst="rect">
            <a:avLst/>
          </a:prstGeom>
          <a:noFill/>
        </p:spPr>
        <p:txBody>
          <a:bodyPr wrap="square" rtlCol="0">
            <a:spAutoFit/>
          </a:bodyPr>
          <a:lstStyle/>
          <a:p>
            <a:pPr algn="just"/>
            <a:r>
              <a:rPr lang="en-US" sz="1400" i="1" smtClean="0">
                <a:solidFill>
                  <a:srgbClr val="C00000"/>
                </a:solidFill>
                <a:latin typeface="Tahoma" panose="020B0604030504040204" pitchFamily="34" charset="0"/>
                <a:ea typeface="Tahoma" panose="020B0604030504040204" pitchFamily="34" charset="0"/>
                <a:cs typeface="Tahoma" panose="020B0604030504040204" pitchFamily="34" charset="0"/>
              </a:rPr>
              <a:t>(*Bấm vào nốt nhạc để nghe cao độ)</a:t>
            </a:r>
            <a:endParaRPr lang="en-US" sz="1400" i="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15679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do.wav"/>
                                        </p:tgtEl>
                                      </p:cMediaNode>
                                    </p:audio>
                                  </p:subTnLst>
                                </p:cTn>
                              </p:par>
                              <p:par>
                                <p:cTn id="8" presetID="32" presetClass="emph" presetSubtype="0" fill="hold" grpId="0"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19"/>
                                        </p:tgtEl>
                                      </p:cBhvr>
                                    </p:animEffect>
                                    <p:animScale>
                                      <p:cBhvr>
                                        <p:cTn id="19" dur="250" autoRev="1" fill="hold"/>
                                        <p:tgtEl>
                                          <p:spTgt spid="19"/>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2" name="do.wav"/>
                                        </p:tgtEl>
                                      </p:cMediaNode>
                                    </p:audio>
                                  </p:subTnLst>
                                </p:cTn>
                              </p:par>
                              <p:par>
                                <p:cTn id="20" presetID="32" presetClass="emph" presetSubtype="0" fill="hold" grpId="0" nodeType="withEffect">
                                  <p:stCondLst>
                                    <p:cond delay="0"/>
                                  </p:stCondLst>
                                  <p:childTnLst>
                                    <p:animRot by="120000">
                                      <p:cBhvr>
                                        <p:cTn id="21" dur="100" fill="hold">
                                          <p:stCondLst>
                                            <p:cond delay="0"/>
                                          </p:stCondLst>
                                        </p:cTn>
                                        <p:tgtEl>
                                          <p:spTgt spid="25"/>
                                        </p:tgtEl>
                                        <p:attrNameLst>
                                          <p:attrName>r</p:attrName>
                                        </p:attrNameLst>
                                      </p:cBhvr>
                                    </p:animRot>
                                    <p:animRot by="-240000">
                                      <p:cBhvr>
                                        <p:cTn id="22" dur="200" fill="hold">
                                          <p:stCondLst>
                                            <p:cond delay="200"/>
                                          </p:stCondLst>
                                        </p:cTn>
                                        <p:tgtEl>
                                          <p:spTgt spid="25"/>
                                        </p:tgtEl>
                                        <p:attrNameLst>
                                          <p:attrName>r</p:attrName>
                                        </p:attrNameLst>
                                      </p:cBhvr>
                                    </p:animRot>
                                    <p:animRot by="240000">
                                      <p:cBhvr>
                                        <p:cTn id="23" dur="200" fill="hold">
                                          <p:stCondLst>
                                            <p:cond delay="400"/>
                                          </p:stCondLst>
                                        </p:cTn>
                                        <p:tgtEl>
                                          <p:spTgt spid="25"/>
                                        </p:tgtEl>
                                        <p:attrNameLst>
                                          <p:attrName>r</p:attrName>
                                        </p:attrNameLst>
                                      </p:cBhvr>
                                    </p:animRot>
                                    <p:animRot by="-240000">
                                      <p:cBhvr>
                                        <p:cTn id="24" dur="200" fill="hold">
                                          <p:stCondLst>
                                            <p:cond delay="600"/>
                                          </p:stCondLst>
                                        </p:cTn>
                                        <p:tgtEl>
                                          <p:spTgt spid="25"/>
                                        </p:tgtEl>
                                        <p:attrNameLst>
                                          <p:attrName>r</p:attrName>
                                        </p:attrNameLst>
                                      </p:cBhvr>
                                    </p:animRot>
                                    <p:animRot by="120000">
                                      <p:cBhvr>
                                        <p:cTn id="2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20"/>
                                        </p:tgtEl>
                                      </p:cBhvr>
                                    </p:animEffect>
                                    <p:animScale>
                                      <p:cBhvr>
                                        <p:cTn id="31" dur="250" autoRev="1" fill="hold"/>
                                        <p:tgtEl>
                                          <p:spTgt spid="20"/>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 name="do.wav"/>
                                        </p:tgtEl>
                                      </p:cMediaNode>
                                    </p:audio>
                                  </p:subTnLst>
                                </p:cTn>
                              </p:par>
                              <p:par>
                                <p:cTn id="32" presetID="32" presetClass="emph" presetSubtype="0" fill="hold" grpId="0" nodeType="withEffect">
                                  <p:stCondLst>
                                    <p:cond delay="0"/>
                                  </p:stCondLst>
                                  <p:childTnLst>
                                    <p:animRot by="120000">
                                      <p:cBhvr>
                                        <p:cTn id="33" dur="100" fill="hold">
                                          <p:stCondLst>
                                            <p:cond delay="0"/>
                                          </p:stCondLst>
                                        </p:cTn>
                                        <p:tgtEl>
                                          <p:spTgt spid="21"/>
                                        </p:tgtEl>
                                        <p:attrNameLst>
                                          <p:attrName>r</p:attrName>
                                        </p:attrNameLst>
                                      </p:cBhvr>
                                    </p:animRot>
                                    <p:animRot by="-240000">
                                      <p:cBhvr>
                                        <p:cTn id="34" dur="200" fill="hold">
                                          <p:stCondLst>
                                            <p:cond delay="200"/>
                                          </p:stCondLst>
                                        </p:cTn>
                                        <p:tgtEl>
                                          <p:spTgt spid="21"/>
                                        </p:tgtEl>
                                        <p:attrNameLst>
                                          <p:attrName>r</p:attrName>
                                        </p:attrNameLst>
                                      </p:cBhvr>
                                    </p:animRot>
                                    <p:animRot by="240000">
                                      <p:cBhvr>
                                        <p:cTn id="35" dur="200" fill="hold">
                                          <p:stCondLst>
                                            <p:cond delay="400"/>
                                          </p:stCondLst>
                                        </p:cTn>
                                        <p:tgtEl>
                                          <p:spTgt spid="21"/>
                                        </p:tgtEl>
                                        <p:attrNameLst>
                                          <p:attrName>r</p:attrName>
                                        </p:attrNameLst>
                                      </p:cBhvr>
                                    </p:animRot>
                                    <p:animRot by="-240000">
                                      <p:cBhvr>
                                        <p:cTn id="36" dur="200" fill="hold">
                                          <p:stCondLst>
                                            <p:cond delay="600"/>
                                          </p:stCondLst>
                                        </p:cTn>
                                        <p:tgtEl>
                                          <p:spTgt spid="21"/>
                                        </p:tgtEl>
                                        <p:attrNameLst>
                                          <p:attrName>r</p:attrName>
                                        </p:attrNameLst>
                                      </p:cBhvr>
                                    </p:animRot>
                                    <p:animRot by="120000">
                                      <p:cBhvr>
                                        <p:cTn id="37"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grpId="0" nodeType="clickEffect">
                                  <p:stCondLst>
                                    <p:cond delay="0"/>
                                  </p:stCondLst>
                                  <p:childTnLst>
                                    <p:animEffect transition="out" filter="fade">
                                      <p:cBhvr>
                                        <p:cTn id="42" dur="500" tmFilter="0, 0; .2, .5; .8, .5; 1, 0"/>
                                        <p:tgtEl>
                                          <p:spTgt spid="10"/>
                                        </p:tgtEl>
                                      </p:cBhvr>
                                    </p:animEffect>
                                    <p:animScale>
                                      <p:cBhvr>
                                        <p:cTn id="43" dur="250" autoRev="1" fill="hold"/>
                                        <p:tgtEl>
                                          <p:spTgt spid="10"/>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3" name="re.wav"/>
                                        </p:tgtEl>
                                      </p:cMediaNode>
                                    </p:audio>
                                  </p:subTnLst>
                                </p:cTn>
                              </p:par>
                              <p:par>
                                <p:cTn id="44" presetID="32" presetClass="emph" presetSubtype="0" fill="hold" grpId="0" nodeType="withEffect">
                                  <p:stCondLst>
                                    <p:cond delay="0"/>
                                  </p:stCondLst>
                                  <p:childTnLst>
                                    <p:animRot by="120000">
                                      <p:cBhvr>
                                        <p:cTn id="45" dur="100" fill="hold">
                                          <p:stCondLst>
                                            <p:cond delay="0"/>
                                          </p:stCondLst>
                                        </p:cTn>
                                        <p:tgtEl>
                                          <p:spTgt spid="22"/>
                                        </p:tgtEl>
                                        <p:attrNameLst>
                                          <p:attrName>r</p:attrName>
                                        </p:attrNameLst>
                                      </p:cBhvr>
                                    </p:animRot>
                                    <p:animRot by="-240000">
                                      <p:cBhvr>
                                        <p:cTn id="46" dur="200" fill="hold">
                                          <p:stCondLst>
                                            <p:cond delay="200"/>
                                          </p:stCondLst>
                                        </p:cTn>
                                        <p:tgtEl>
                                          <p:spTgt spid="22"/>
                                        </p:tgtEl>
                                        <p:attrNameLst>
                                          <p:attrName>r</p:attrName>
                                        </p:attrNameLst>
                                      </p:cBhvr>
                                    </p:animRot>
                                    <p:animRot by="240000">
                                      <p:cBhvr>
                                        <p:cTn id="47" dur="200" fill="hold">
                                          <p:stCondLst>
                                            <p:cond delay="400"/>
                                          </p:stCondLst>
                                        </p:cTn>
                                        <p:tgtEl>
                                          <p:spTgt spid="22"/>
                                        </p:tgtEl>
                                        <p:attrNameLst>
                                          <p:attrName>r</p:attrName>
                                        </p:attrNameLst>
                                      </p:cBhvr>
                                    </p:animRot>
                                    <p:animRot by="-240000">
                                      <p:cBhvr>
                                        <p:cTn id="48" dur="200" fill="hold">
                                          <p:stCondLst>
                                            <p:cond delay="600"/>
                                          </p:stCondLst>
                                        </p:cTn>
                                        <p:tgtEl>
                                          <p:spTgt spid="22"/>
                                        </p:tgtEl>
                                        <p:attrNameLst>
                                          <p:attrName>r</p:attrName>
                                        </p:attrNameLst>
                                      </p:cBhvr>
                                    </p:animRot>
                                    <p:animRot by="120000">
                                      <p:cBhvr>
                                        <p:cTn id="49" dur="200" fill="hold">
                                          <p:stCondLst>
                                            <p:cond delay="800"/>
                                          </p:stCondLst>
                                        </p:cTn>
                                        <p:tgtEl>
                                          <p:spTgt spid="22"/>
                                        </p:tgtEl>
                                        <p:attrNameLst>
                                          <p:attrName>r</p:attrName>
                                        </p:attrNameLst>
                                      </p:cBhvr>
                                    </p:animRo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0" nodeType="clickEffect">
                                  <p:stCondLst>
                                    <p:cond delay="0"/>
                                  </p:stCondLst>
                                  <p:childTnLst>
                                    <p:animEffect transition="out" filter="fade">
                                      <p:cBhvr>
                                        <p:cTn id="54" dur="500" tmFilter="0, 0; .2, .5; .8, .5; 1, 0"/>
                                        <p:tgtEl>
                                          <p:spTgt spid="12"/>
                                        </p:tgtEl>
                                      </p:cBhvr>
                                    </p:animEffect>
                                    <p:animScale>
                                      <p:cBhvr>
                                        <p:cTn id="55" dur="250" autoRev="1" fill="hold"/>
                                        <p:tgtEl>
                                          <p:spTgt spid="12"/>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4" name="mi.wav"/>
                                        </p:tgtEl>
                                      </p:cMediaNode>
                                    </p:audio>
                                  </p:subTnLst>
                                </p:cTn>
                              </p:par>
                              <p:par>
                                <p:cTn id="56" presetID="32" presetClass="emph" presetSubtype="0" fill="hold" grpId="0" nodeType="withEffect">
                                  <p:stCondLst>
                                    <p:cond delay="0"/>
                                  </p:stCondLst>
                                  <p:childTnLst>
                                    <p:animRot by="120000">
                                      <p:cBhvr>
                                        <p:cTn id="57" dur="100" fill="hold">
                                          <p:stCondLst>
                                            <p:cond delay="0"/>
                                          </p:stCondLst>
                                        </p:cTn>
                                        <p:tgtEl>
                                          <p:spTgt spid="23"/>
                                        </p:tgtEl>
                                        <p:attrNameLst>
                                          <p:attrName>r</p:attrName>
                                        </p:attrNameLst>
                                      </p:cBhvr>
                                    </p:animRot>
                                    <p:animRot by="-240000">
                                      <p:cBhvr>
                                        <p:cTn id="58" dur="200" fill="hold">
                                          <p:stCondLst>
                                            <p:cond delay="200"/>
                                          </p:stCondLst>
                                        </p:cTn>
                                        <p:tgtEl>
                                          <p:spTgt spid="23"/>
                                        </p:tgtEl>
                                        <p:attrNameLst>
                                          <p:attrName>r</p:attrName>
                                        </p:attrNameLst>
                                      </p:cBhvr>
                                    </p:animRot>
                                    <p:animRot by="240000">
                                      <p:cBhvr>
                                        <p:cTn id="59" dur="200" fill="hold">
                                          <p:stCondLst>
                                            <p:cond delay="400"/>
                                          </p:stCondLst>
                                        </p:cTn>
                                        <p:tgtEl>
                                          <p:spTgt spid="23"/>
                                        </p:tgtEl>
                                        <p:attrNameLst>
                                          <p:attrName>r</p:attrName>
                                        </p:attrNameLst>
                                      </p:cBhvr>
                                    </p:animRot>
                                    <p:animRot by="-240000">
                                      <p:cBhvr>
                                        <p:cTn id="60" dur="200" fill="hold">
                                          <p:stCondLst>
                                            <p:cond delay="600"/>
                                          </p:stCondLst>
                                        </p:cTn>
                                        <p:tgtEl>
                                          <p:spTgt spid="23"/>
                                        </p:tgtEl>
                                        <p:attrNameLst>
                                          <p:attrName>r</p:attrName>
                                        </p:attrNameLst>
                                      </p:cBhvr>
                                    </p:animRot>
                                    <p:animRot by="120000">
                                      <p:cBhvr>
                                        <p:cTn id="61" dur="200" fill="hold">
                                          <p:stCondLst>
                                            <p:cond delay="800"/>
                                          </p:stCondLst>
                                        </p:cTn>
                                        <p:tgtEl>
                                          <p:spTgt spid="23"/>
                                        </p:tgtEl>
                                        <p:attrNameLst>
                                          <p:attrName>r</p:attrName>
                                        </p:attrNameLst>
                                      </p:cBhvr>
                                    </p:animRo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0" nodeType="clickEffect">
                                  <p:stCondLst>
                                    <p:cond delay="0"/>
                                  </p:stCondLst>
                                  <p:childTnLst>
                                    <p:animEffect transition="out" filter="fade">
                                      <p:cBhvr>
                                        <p:cTn id="66" dur="500" tmFilter="0, 0; .2, .5; .8, .5; 1, 0"/>
                                        <p:tgtEl>
                                          <p:spTgt spid="13"/>
                                        </p:tgtEl>
                                      </p:cBhvr>
                                    </p:animEffect>
                                    <p:animScale>
                                      <p:cBhvr>
                                        <p:cTn id="67" dur="250" autoRev="1" fill="hold"/>
                                        <p:tgtEl>
                                          <p:spTgt spid="13"/>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4" name="mi.wav"/>
                                        </p:tgtEl>
                                      </p:cMediaNode>
                                    </p:audio>
                                  </p:subTnLst>
                                </p:cTn>
                              </p:par>
                              <p:par>
                                <p:cTn id="68" presetID="32" presetClass="emph" presetSubtype="0" fill="hold" grpId="0" nodeType="withEffect">
                                  <p:stCondLst>
                                    <p:cond delay="0"/>
                                  </p:stCondLst>
                                  <p:childTnLst>
                                    <p:animRot by="120000">
                                      <p:cBhvr>
                                        <p:cTn id="69" dur="100" fill="hold">
                                          <p:stCondLst>
                                            <p:cond delay="0"/>
                                          </p:stCondLst>
                                        </p:cTn>
                                        <p:tgtEl>
                                          <p:spTgt spid="24"/>
                                        </p:tgtEl>
                                        <p:attrNameLst>
                                          <p:attrName>r</p:attrName>
                                        </p:attrNameLst>
                                      </p:cBhvr>
                                    </p:animRot>
                                    <p:animRot by="-240000">
                                      <p:cBhvr>
                                        <p:cTn id="70" dur="200" fill="hold">
                                          <p:stCondLst>
                                            <p:cond delay="200"/>
                                          </p:stCondLst>
                                        </p:cTn>
                                        <p:tgtEl>
                                          <p:spTgt spid="24"/>
                                        </p:tgtEl>
                                        <p:attrNameLst>
                                          <p:attrName>r</p:attrName>
                                        </p:attrNameLst>
                                      </p:cBhvr>
                                    </p:animRot>
                                    <p:animRot by="240000">
                                      <p:cBhvr>
                                        <p:cTn id="71" dur="200" fill="hold">
                                          <p:stCondLst>
                                            <p:cond delay="400"/>
                                          </p:stCondLst>
                                        </p:cTn>
                                        <p:tgtEl>
                                          <p:spTgt spid="24"/>
                                        </p:tgtEl>
                                        <p:attrNameLst>
                                          <p:attrName>r</p:attrName>
                                        </p:attrNameLst>
                                      </p:cBhvr>
                                    </p:animRot>
                                    <p:animRot by="-240000">
                                      <p:cBhvr>
                                        <p:cTn id="72" dur="200" fill="hold">
                                          <p:stCondLst>
                                            <p:cond delay="600"/>
                                          </p:stCondLst>
                                        </p:cTn>
                                        <p:tgtEl>
                                          <p:spTgt spid="24"/>
                                        </p:tgtEl>
                                        <p:attrNameLst>
                                          <p:attrName>r</p:attrName>
                                        </p:attrNameLst>
                                      </p:cBhvr>
                                    </p:animRot>
                                    <p:animRot by="120000">
                                      <p:cBhvr>
                                        <p:cTn id="73"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10" grpId="0"/>
      <p:bldP spid="12" grpId="0"/>
      <p:bldP spid="13" grpId="0"/>
      <p:bldP spid="15" grpId="0"/>
      <p:bldP spid="19" grpId="0"/>
      <p:bldP spid="20" grpId="0"/>
      <p:bldP spid="21" grpId="0"/>
      <p:bldP spid="22" grpId="0"/>
      <p:bldP spid="23" grpId="0"/>
      <p:bldP spid="24"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b="-6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0" y="100208"/>
            <a:ext cx="6676557" cy="1159005"/>
            <a:chOff x="1312374" y="514276"/>
            <a:chExt cx="4410916" cy="1159005"/>
          </a:xfrm>
        </p:grpSpPr>
        <p:sp>
          <p:nvSpPr>
            <p:cNvPr id="3" name="TextBox 2"/>
            <p:cNvSpPr txBox="1"/>
            <p:nvPr/>
          </p:nvSpPr>
          <p:spPr>
            <a:xfrm>
              <a:off x="1312374" y="514276"/>
              <a:ext cx="4410916" cy="1159005"/>
            </a:xfrm>
            <a:prstGeom prst="rect">
              <a:avLst/>
            </a:prstGeom>
            <a:noFill/>
          </p:spPr>
          <p:txBody>
            <a:bodyPr wrap="square" rtlCol="0">
              <a:prstTxWarp prst="textWave2">
                <a:avLst/>
              </a:prstTxWarp>
              <a:spAutoFit/>
            </a:bodyPr>
            <a:lstStyle/>
            <a:p>
              <a:r>
                <a:rPr lang="en-US" sz="6600" smtClean="0">
                  <a:solidFill>
                    <a:srgbClr val="7030A0"/>
                  </a:solidFill>
                  <a:latin typeface="MusiQwik" panose="02000000000000000000" pitchFamily="2" charset="0"/>
                </a:rPr>
                <a:t>========</a:t>
              </a:r>
              <a:endParaRPr lang="en-US" sz="6600">
                <a:solidFill>
                  <a:srgbClr val="7030A0"/>
                </a:solidFill>
                <a:latin typeface="MusiQwik" panose="02000000000000000000" pitchFamily="2" charset="0"/>
              </a:endParaRPr>
            </a:p>
          </p:txBody>
        </p:sp>
        <p:sp>
          <p:nvSpPr>
            <p:cNvPr id="4" name="TextBox 3"/>
            <p:cNvSpPr txBox="1"/>
            <p:nvPr/>
          </p:nvSpPr>
          <p:spPr>
            <a:xfrm>
              <a:off x="1345476" y="730913"/>
              <a:ext cx="4295060" cy="650573"/>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Nghe và vỗ tay to – nhỏ theo hình</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6" name="Group 25"/>
          <p:cNvGrpSpPr/>
          <p:nvPr/>
        </p:nvGrpSpPr>
        <p:grpSpPr>
          <a:xfrm>
            <a:off x="304140" y="2498842"/>
            <a:ext cx="5333430" cy="1157721"/>
            <a:chOff x="3703587" y="2253290"/>
            <a:chExt cx="5333430" cy="1157721"/>
          </a:xfrm>
        </p:grpSpPr>
        <p:sp>
          <p:nvSpPr>
            <p:cNvPr id="7" name="TextBox 6"/>
            <p:cNvSpPr txBox="1"/>
            <p:nvPr/>
          </p:nvSpPr>
          <p:spPr>
            <a:xfrm>
              <a:off x="3703587" y="2253290"/>
              <a:ext cx="5333430" cy="923330"/>
            </a:xfrm>
            <a:prstGeom prst="rect">
              <a:avLst/>
            </a:prstGeom>
            <a:noFill/>
          </p:spPr>
          <p:txBody>
            <a:bodyPr wrap="square" rtlCol="0">
              <a:spAutoFit/>
            </a:bodyPr>
            <a:lstStyle/>
            <a:p>
              <a:r>
                <a:rPr lang="en-US" sz="5400" smtClean="0">
                  <a:solidFill>
                    <a:srgbClr val="C00000"/>
                  </a:solidFill>
                  <a:latin typeface="MusiSync" panose="02000000000000000000" pitchFamily="2" charset="0"/>
                </a:rPr>
                <a:t>@   q    q   ‘  q    q  ’</a:t>
              </a:r>
              <a:endParaRPr lang="en-US" sz="5400">
                <a:solidFill>
                  <a:srgbClr val="C00000"/>
                </a:solidFill>
              </a:endParaRPr>
            </a:p>
          </p:txBody>
        </p:sp>
        <p:grpSp>
          <p:nvGrpSpPr>
            <p:cNvPr id="18" name="Group 17"/>
            <p:cNvGrpSpPr/>
            <p:nvPr/>
          </p:nvGrpSpPr>
          <p:grpSpPr>
            <a:xfrm>
              <a:off x="4454695" y="3027484"/>
              <a:ext cx="3716477" cy="383527"/>
              <a:chOff x="6789107" y="3429084"/>
              <a:chExt cx="3716477" cy="383527"/>
            </a:xfrm>
          </p:grpSpPr>
          <p:pic>
            <p:nvPicPr>
              <p:cNvPr id="12" name="Picture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789107" y="3474998"/>
                <a:ext cx="277291" cy="337613"/>
              </a:xfrm>
              <a:prstGeom prst="rect">
                <a:avLst/>
              </a:prstGeom>
            </p:spPr>
          </p:pic>
          <p:pic>
            <p:nvPicPr>
              <p:cNvPr id="13" name="Picture 1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836122" y="3429084"/>
                <a:ext cx="277291" cy="337613"/>
              </a:xfrm>
              <a:prstGeom prst="rect">
                <a:avLst/>
              </a:prstGeom>
            </p:spPr>
          </p:pic>
          <p:pic>
            <p:nvPicPr>
              <p:cNvPr id="14" name="Picture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212729" y="3429084"/>
                <a:ext cx="277291" cy="337613"/>
              </a:xfrm>
              <a:prstGeom prst="rect">
                <a:avLst/>
              </a:prstGeom>
            </p:spPr>
          </p:pic>
          <p:pic>
            <p:nvPicPr>
              <p:cNvPr id="15" name="Picture 1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228293" y="3429084"/>
                <a:ext cx="277291" cy="337613"/>
              </a:xfrm>
              <a:prstGeom prst="rect">
                <a:avLst/>
              </a:prstGeom>
            </p:spPr>
          </p:pic>
        </p:grpSp>
      </p:grpSp>
      <p:grpSp>
        <p:nvGrpSpPr>
          <p:cNvPr id="25" name="Group 24"/>
          <p:cNvGrpSpPr/>
          <p:nvPr/>
        </p:nvGrpSpPr>
        <p:grpSpPr>
          <a:xfrm>
            <a:off x="6473029" y="2467712"/>
            <a:ext cx="5363250" cy="1186825"/>
            <a:chOff x="4070775" y="4115164"/>
            <a:chExt cx="5363250" cy="1186825"/>
          </a:xfrm>
        </p:grpSpPr>
        <p:sp>
          <p:nvSpPr>
            <p:cNvPr id="8" name="TextBox 7"/>
            <p:cNvSpPr txBox="1"/>
            <p:nvPr/>
          </p:nvSpPr>
          <p:spPr>
            <a:xfrm>
              <a:off x="4070775" y="4115164"/>
              <a:ext cx="5363250" cy="923330"/>
            </a:xfrm>
            <a:prstGeom prst="rect">
              <a:avLst/>
            </a:prstGeom>
            <a:noFill/>
          </p:spPr>
          <p:txBody>
            <a:bodyPr wrap="square" rtlCol="0">
              <a:spAutoFit/>
            </a:bodyPr>
            <a:lstStyle/>
            <a:p>
              <a:r>
                <a:rPr lang="en-US" sz="5400" smtClean="0">
                  <a:solidFill>
                    <a:srgbClr val="C00000"/>
                  </a:solidFill>
                  <a:latin typeface="MusiSync" panose="02000000000000000000" pitchFamily="2" charset="0"/>
                </a:rPr>
                <a:t>@  n   n   ‘   q   Q   '</a:t>
              </a:r>
              <a:endParaRPr lang="en-US" sz="5400">
                <a:solidFill>
                  <a:srgbClr val="C00000"/>
                </a:solidFill>
              </a:endParaRPr>
            </a:p>
          </p:txBody>
        </p:sp>
        <p:grpSp>
          <p:nvGrpSpPr>
            <p:cNvPr id="19" name="Group 18"/>
            <p:cNvGrpSpPr/>
            <p:nvPr/>
          </p:nvGrpSpPr>
          <p:grpSpPr>
            <a:xfrm>
              <a:off x="4643188" y="4931909"/>
              <a:ext cx="2982011" cy="370080"/>
              <a:chOff x="6675512" y="4190817"/>
              <a:chExt cx="2982011" cy="370080"/>
            </a:xfrm>
          </p:grpSpPr>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675512" y="4223284"/>
                <a:ext cx="277291" cy="337613"/>
              </a:xfrm>
              <a:prstGeom prst="rect">
                <a:avLst/>
              </a:prstGeom>
            </p:spPr>
          </p:pic>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677581" y="4204264"/>
                <a:ext cx="277291" cy="337613"/>
              </a:xfrm>
              <a:prstGeom prst="rect">
                <a:avLst/>
              </a:prstGeom>
            </p:spPr>
          </p:pic>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380232" y="4190817"/>
                <a:ext cx="277291" cy="337613"/>
              </a:xfrm>
              <a:prstGeom prst="rect">
                <a:avLst/>
              </a:prstGeom>
            </p:spPr>
          </p:pic>
          <p:pic>
            <p:nvPicPr>
              <p:cNvPr id="16" name="Picture 1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943467" y="4216067"/>
                <a:ext cx="277291" cy="337613"/>
              </a:xfrm>
              <a:prstGeom prst="rect">
                <a:avLst/>
              </a:prstGeom>
            </p:spPr>
          </p:pic>
          <p:pic>
            <p:nvPicPr>
              <p:cNvPr id="17" name="Picture 1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957415" y="4190817"/>
                <a:ext cx="277291" cy="337613"/>
              </a:xfrm>
              <a:prstGeom prst="rect">
                <a:avLst/>
              </a:prstGeom>
            </p:spPr>
          </p:pic>
        </p:grpSp>
      </p:grpSp>
      <p:grpSp>
        <p:nvGrpSpPr>
          <p:cNvPr id="20" name="Group 19"/>
          <p:cNvGrpSpPr/>
          <p:nvPr/>
        </p:nvGrpSpPr>
        <p:grpSpPr>
          <a:xfrm>
            <a:off x="8305212" y="316845"/>
            <a:ext cx="3831664" cy="2020405"/>
            <a:chOff x="8323105" y="-512005"/>
            <a:chExt cx="3735516" cy="2020405"/>
          </a:xfrm>
        </p:grpSpPr>
        <p:pic>
          <p:nvPicPr>
            <p:cNvPr id="21" name="Picture 2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624333" y="-512005"/>
              <a:ext cx="1434288" cy="2020405"/>
            </a:xfrm>
            <a:prstGeom prst="rect">
              <a:avLst/>
            </a:prstGeom>
          </p:spPr>
        </p:pic>
        <p:grpSp>
          <p:nvGrpSpPr>
            <p:cNvPr id="22" name="Group 21"/>
            <p:cNvGrpSpPr/>
            <p:nvPr/>
          </p:nvGrpSpPr>
          <p:grpSpPr>
            <a:xfrm>
              <a:off x="8323105" y="-495181"/>
              <a:ext cx="2287978" cy="1000315"/>
              <a:chOff x="8330268" y="-495181"/>
              <a:chExt cx="2244880" cy="1000315"/>
            </a:xfrm>
          </p:grpSpPr>
          <p:sp>
            <p:nvSpPr>
              <p:cNvPr id="23" name="Rounded Rectangular Callout 22"/>
              <p:cNvSpPr/>
              <p:nvPr/>
            </p:nvSpPr>
            <p:spPr>
              <a:xfrm rot="16200000" flipH="1">
                <a:off x="8952550" y="-1117463"/>
                <a:ext cx="1000315" cy="224488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507618" y="-404548"/>
                <a:ext cx="2024598" cy="738664"/>
              </a:xfrm>
              <a:prstGeom prst="rect">
                <a:avLst/>
              </a:prstGeom>
              <a:noFill/>
            </p:spPr>
            <p:txBody>
              <a:bodyPr wrap="square" rtlCol="0">
                <a:spAutoFit/>
              </a:bodyPr>
              <a:lstStyle/>
              <a:p>
                <a:pPr algn="just"/>
                <a:r>
                  <a:rPr lang="en-US" sz="1400" smtClean="0">
                    <a:solidFill>
                      <a:schemeClr val="bg1"/>
                    </a:solidFill>
                    <a:latin typeface="Tahoma" panose="020B0604030504040204" pitchFamily="34" charset="0"/>
                    <a:ea typeface="Tahoma" panose="020B0604030504040204" pitchFamily="34" charset="0"/>
                    <a:cs typeface="Tahoma" panose="020B0604030504040204" pitchFamily="34" charset="0"/>
                  </a:rPr>
                  <a:t>Các em có thể sử dụng nhạc cụ trống con để gõ thể hiện to – nhỏ nhé!</a:t>
                </a:r>
                <a:endParaRPr lang="en-US" sz="14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grpSp>
        <p:nvGrpSpPr>
          <p:cNvPr id="42" name="Group 41"/>
          <p:cNvGrpSpPr/>
          <p:nvPr/>
        </p:nvGrpSpPr>
        <p:grpSpPr>
          <a:xfrm>
            <a:off x="299362" y="5235264"/>
            <a:ext cx="5333430" cy="1157721"/>
            <a:chOff x="3703587" y="2253290"/>
            <a:chExt cx="5333430" cy="1157721"/>
          </a:xfrm>
        </p:grpSpPr>
        <p:sp>
          <p:nvSpPr>
            <p:cNvPr id="43" name="TextBox 42"/>
            <p:cNvSpPr txBox="1"/>
            <p:nvPr/>
          </p:nvSpPr>
          <p:spPr>
            <a:xfrm>
              <a:off x="3703587" y="2253290"/>
              <a:ext cx="5333430" cy="923330"/>
            </a:xfrm>
            <a:prstGeom prst="rect">
              <a:avLst/>
            </a:prstGeom>
            <a:noFill/>
          </p:spPr>
          <p:txBody>
            <a:bodyPr wrap="square" rtlCol="0">
              <a:spAutoFit/>
            </a:bodyPr>
            <a:lstStyle/>
            <a:p>
              <a:r>
                <a:rPr lang="en-US" sz="5400" smtClean="0">
                  <a:solidFill>
                    <a:srgbClr val="7030A0"/>
                  </a:solidFill>
                  <a:latin typeface="MusiSync" panose="02000000000000000000" pitchFamily="2" charset="0"/>
                </a:rPr>
                <a:t>@   q    q   ‘  q    q  ’</a:t>
              </a:r>
              <a:endParaRPr lang="en-US" sz="5400">
                <a:solidFill>
                  <a:srgbClr val="7030A0"/>
                </a:solidFill>
              </a:endParaRPr>
            </a:p>
          </p:txBody>
        </p:sp>
        <p:grpSp>
          <p:nvGrpSpPr>
            <p:cNvPr id="44" name="Group 43"/>
            <p:cNvGrpSpPr/>
            <p:nvPr/>
          </p:nvGrpSpPr>
          <p:grpSpPr>
            <a:xfrm>
              <a:off x="4454695" y="3027484"/>
              <a:ext cx="3716477" cy="383527"/>
              <a:chOff x="6789107" y="3429084"/>
              <a:chExt cx="3716477" cy="383527"/>
            </a:xfrm>
          </p:grpSpPr>
          <p:pic>
            <p:nvPicPr>
              <p:cNvPr id="45" name="Picture 4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789107" y="3474998"/>
                <a:ext cx="277291" cy="337613"/>
              </a:xfrm>
              <a:prstGeom prst="rect">
                <a:avLst/>
              </a:prstGeom>
            </p:spPr>
          </p:pic>
          <p:pic>
            <p:nvPicPr>
              <p:cNvPr id="46" name="Picture 4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836122" y="3429084"/>
                <a:ext cx="277291" cy="337613"/>
              </a:xfrm>
              <a:prstGeom prst="rect">
                <a:avLst/>
              </a:prstGeom>
            </p:spPr>
          </p:pic>
          <p:pic>
            <p:nvPicPr>
              <p:cNvPr id="47" name="Picture 4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212729" y="3429084"/>
                <a:ext cx="277291" cy="337613"/>
              </a:xfrm>
              <a:prstGeom prst="rect">
                <a:avLst/>
              </a:prstGeom>
            </p:spPr>
          </p:pic>
          <p:pic>
            <p:nvPicPr>
              <p:cNvPr id="48" name="Picture 4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228293" y="3429084"/>
                <a:ext cx="277291" cy="337613"/>
              </a:xfrm>
              <a:prstGeom prst="rect">
                <a:avLst/>
              </a:prstGeom>
            </p:spPr>
          </p:pic>
        </p:grpSp>
      </p:grpSp>
      <p:grpSp>
        <p:nvGrpSpPr>
          <p:cNvPr id="49" name="Group 48"/>
          <p:cNvGrpSpPr/>
          <p:nvPr/>
        </p:nvGrpSpPr>
        <p:grpSpPr>
          <a:xfrm>
            <a:off x="6473029" y="5196450"/>
            <a:ext cx="5363250" cy="1186825"/>
            <a:chOff x="4070775" y="4115164"/>
            <a:chExt cx="5363250" cy="1186825"/>
          </a:xfrm>
        </p:grpSpPr>
        <p:sp>
          <p:nvSpPr>
            <p:cNvPr id="50" name="TextBox 49"/>
            <p:cNvSpPr txBox="1"/>
            <p:nvPr/>
          </p:nvSpPr>
          <p:spPr>
            <a:xfrm>
              <a:off x="4070775" y="4115164"/>
              <a:ext cx="5363250" cy="923330"/>
            </a:xfrm>
            <a:prstGeom prst="rect">
              <a:avLst/>
            </a:prstGeom>
            <a:noFill/>
          </p:spPr>
          <p:txBody>
            <a:bodyPr wrap="square" rtlCol="0">
              <a:spAutoFit/>
            </a:bodyPr>
            <a:lstStyle/>
            <a:p>
              <a:r>
                <a:rPr lang="en-US" sz="5400" smtClean="0">
                  <a:solidFill>
                    <a:srgbClr val="7030A0"/>
                  </a:solidFill>
                  <a:latin typeface="MusiSync" panose="02000000000000000000" pitchFamily="2" charset="0"/>
                </a:rPr>
                <a:t>@  n   n   ‘   q   Q   '</a:t>
              </a:r>
              <a:endParaRPr lang="en-US" sz="5400">
                <a:solidFill>
                  <a:srgbClr val="7030A0"/>
                </a:solidFill>
              </a:endParaRPr>
            </a:p>
          </p:txBody>
        </p:sp>
        <p:grpSp>
          <p:nvGrpSpPr>
            <p:cNvPr id="51" name="Group 50"/>
            <p:cNvGrpSpPr/>
            <p:nvPr/>
          </p:nvGrpSpPr>
          <p:grpSpPr>
            <a:xfrm>
              <a:off x="4643188" y="4931909"/>
              <a:ext cx="2982011" cy="370080"/>
              <a:chOff x="6675512" y="4190817"/>
              <a:chExt cx="2982011" cy="370080"/>
            </a:xfrm>
          </p:grpSpPr>
          <p:pic>
            <p:nvPicPr>
              <p:cNvPr id="52" name="Picture 5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675512" y="4223284"/>
                <a:ext cx="277291" cy="337613"/>
              </a:xfrm>
              <a:prstGeom prst="rect">
                <a:avLst/>
              </a:prstGeom>
            </p:spPr>
          </p:pic>
          <p:pic>
            <p:nvPicPr>
              <p:cNvPr id="53" name="Picture 5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677581" y="4204264"/>
                <a:ext cx="277291" cy="337613"/>
              </a:xfrm>
              <a:prstGeom prst="rect">
                <a:avLst/>
              </a:prstGeom>
            </p:spPr>
          </p:pic>
          <p:pic>
            <p:nvPicPr>
              <p:cNvPr id="54" name="Picture 5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380232" y="4190817"/>
                <a:ext cx="277291" cy="337613"/>
              </a:xfrm>
              <a:prstGeom prst="rect">
                <a:avLst/>
              </a:prstGeom>
            </p:spPr>
          </p:pic>
          <p:pic>
            <p:nvPicPr>
              <p:cNvPr id="55" name="Picture 5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943467" y="4216067"/>
                <a:ext cx="277291" cy="337613"/>
              </a:xfrm>
              <a:prstGeom prst="rect">
                <a:avLst/>
              </a:prstGeom>
            </p:spPr>
          </p:pic>
          <p:pic>
            <p:nvPicPr>
              <p:cNvPr id="56" name="Picture 5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957415" y="4190817"/>
                <a:ext cx="277291" cy="337613"/>
              </a:xfrm>
              <a:prstGeom prst="rect">
                <a:avLst/>
              </a:prstGeom>
            </p:spPr>
          </p:pic>
        </p:grpSp>
      </p:grpSp>
      <p:sp>
        <p:nvSpPr>
          <p:cNvPr id="57" name="Wave 56"/>
          <p:cNvSpPr/>
          <p:nvPr/>
        </p:nvSpPr>
        <p:spPr>
          <a:xfrm>
            <a:off x="342124" y="1387311"/>
            <a:ext cx="1894006" cy="1160285"/>
          </a:xfrm>
          <a:prstGeom prst="wav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7030A0"/>
                </a:solidFill>
                <a:latin typeface="Tahoma" panose="020B0604030504040204" pitchFamily="34" charset="0"/>
                <a:ea typeface="Tahoma" panose="020B0604030504040204" pitchFamily="34" charset="0"/>
                <a:cs typeface="Tahoma" panose="020B0604030504040204" pitchFamily="34" charset="0"/>
              </a:rPr>
              <a:t>V</a:t>
            </a:r>
            <a:r>
              <a:rPr lang="en-US" sz="1200" smtClean="0">
                <a:solidFill>
                  <a:srgbClr val="7030A0"/>
                </a:solidFill>
                <a:latin typeface="Tahoma" panose="020B0604030504040204" pitchFamily="34" charset="0"/>
                <a:ea typeface="Tahoma" panose="020B0604030504040204" pitchFamily="34" charset="0"/>
                <a:cs typeface="Tahoma" panose="020B0604030504040204" pitchFamily="34" charset="0"/>
              </a:rPr>
              <a:t>ỗ tay to vào bông hoa màu đỏ, vỗ tay nhỏ vào bông hoa màu vàng</a:t>
            </a:r>
            <a:endParaRPr lang="en-US" sz="12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58" name="Wave 57"/>
          <p:cNvSpPr/>
          <p:nvPr/>
        </p:nvSpPr>
        <p:spPr>
          <a:xfrm>
            <a:off x="380758" y="4221318"/>
            <a:ext cx="1894006" cy="1160285"/>
          </a:xfrm>
          <a:prstGeom prst="wav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bg1"/>
                </a:solidFill>
                <a:latin typeface="Tahoma" panose="020B0604030504040204" pitchFamily="34" charset="0"/>
                <a:ea typeface="Tahoma" panose="020B0604030504040204" pitchFamily="34" charset="0"/>
                <a:cs typeface="Tahoma" panose="020B0604030504040204" pitchFamily="34" charset="0"/>
              </a:rPr>
              <a:t>Vỗ tay to ở tiết tấu 1</a:t>
            </a:r>
            <a:endParaRPr lang="en-US" sz="12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9" name="Wave 58"/>
          <p:cNvSpPr/>
          <p:nvPr/>
        </p:nvSpPr>
        <p:spPr>
          <a:xfrm>
            <a:off x="6544813" y="4103595"/>
            <a:ext cx="2059823" cy="1160285"/>
          </a:xfrm>
          <a:prstGeom prst="wave">
            <a:avLst/>
          </a:prstGeom>
          <a:solidFill>
            <a:schemeClr val="accent4">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rgbClr val="7030A0"/>
                </a:solidFill>
                <a:latin typeface="Tahoma" panose="020B0604030504040204" pitchFamily="34" charset="0"/>
                <a:ea typeface="Tahoma" panose="020B0604030504040204" pitchFamily="34" charset="0"/>
                <a:cs typeface="Tahoma" panose="020B0604030504040204" pitchFamily="34" charset="0"/>
              </a:rPr>
              <a:t>Vỗ tay to nhỏ tiết tấu 2</a:t>
            </a:r>
            <a:endParaRPr lang="en-US" sz="12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60" name="Picture 5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66019" y="1340458"/>
            <a:ext cx="2344518" cy="1321909"/>
          </a:xfrm>
          <a:prstGeom prst="rect">
            <a:avLst/>
          </a:prstGeom>
        </p:spPr>
      </p:pic>
    </p:spTree>
    <p:extLst>
      <p:ext uri="{BB962C8B-B14F-4D97-AF65-F5344CB8AC3E}">
        <p14:creationId xmlns:p14="http://schemas.microsoft.com/office/powerpoint/2010/main" val="220527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b="-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6" y="18155"/>
            <a:ext cx="581025" cy="58102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49" y="306268"/>
            <a:ext cx="304800" cy="304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02" y="6313448"/>
            <a:ext cx="581025" cy="5810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881" y="6222908"/>
            <a:ext cx="304800" cy="304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0975" y="6295130"/>
            <a:ext cx="581025" cy="5810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3269" y="6265112"/>
            <a:ext cx="304800" cy="304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8773" y="0"/>
            <a:ext cx="581025" cy="5810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9061" y="255067"/>
            <a:ext cx="304800" cy="3048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8904" y="947073"/>
            <a:ext cx="3790950" cy="18859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4899" y="903534"/>
            <a:ext cx="3790950" cy="1885950"/>
          </a:xfrm>
          <a:prstGeom prst="rect">
            <a:avLst/>
          </a:prstGeom>
        </p:spPr>
      </p:pic>
      <p:grpSp>
        <p:nvGrpSpPr>
          <p:cNvPr id="12" name="Group 11"/>
          <p:cNvGrpSpPr/>
          <p:nvPr/>
        </p:nvGrpSpPr>
        <p:grpSpPr>
          <a:xfrm>
            <a:off x="1923840" y="559867"/>
            <a:ext cx="9209283" cy="6081494"/>
            <a:chOff x="1946030" y="776506"/>
            <a:chExt cx="9209283" cy="6081494"/>
          </a:xfrm>
        </p:grpSpPr>
        <p:sp>
          <p:nvSpPr>
            <p:cNvPr id="13" name="Rectangle 12"/>
            <p:cNvSpPr/>
            <p:nvPr/>
          </p:nvSpPr>
          <p:spPr>
            <a:xfrm>
              <a:off x="1946030" y="776506"/>
              <a:ext cx="9209283" cy="6081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0800000"/>
                </a:avLst>
              </a:prstTxWarp>
              <a:noAutofit/>
            </a:bodyPr>
            <a:lstStyle/>
            <a:p>
              <a:pPr algn="ctr"/>
              <a:r>
                <a:rPr lang="en-US" sz="4400" b="1" smtClean="0">
                  <a:ln>
                    <a:solidFill>
                      <a:srgbClr val="FF0000"/>
                    </a:solidFill>
                  </a:ln>
                  <a:solidFill>
                    <a:srgbClr val="FFFF00"/>
                  </a:solidFill>
                  <a:effectLst>
                    <a:glow rad="139700">
                      <a:schemeClr val="accent4">
                        <a:satMod val="175000"/>
                        <a:alpha val="40000"/>
                      </a:schemeClr>
                    </a:glow>
                    <a:outerShdw blurRad="38100" dist="38100" dir="2700000" algn="tl">
                      <a:srgbClr val="000000">
                        <a:alpha val="43137"/>
                      </a:srgb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CẢM ƠN VÀ HẸN GẶP LẠI CÁC EM</a:t>
              </a:r>
              <a:endParaRPr lang="en-US" sz="4400" b="1">
                <a:ln>
                  <a:solidFill>
                    <a:srgbClr val="FF0000"/>
                  </a:solidFill>
                </a:ln>
                <a:solidFill>
                  <a:srgbClr val="FFFF00"/>
                </a:solidFill>
                <a:effectLst>
                  <a:glow rad="139700">
                    <a:schemeClr val="accent4">
                      <a:satMod val="175000"/>
                      <a:alpha val="40000"/>
                    </a:schemeClr>
                  </a:glow>
                  <a:outerShdw blurRad="38100" dist="38100" dir="2700000" algn="tl">
                    <a:srgbClr val="000000">
                      <a:alpha val="43137"/>
                    </a:srgb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2336408" y="2350634"/>
              <a:ext cx="7561384" cy="928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n w="6600">
                    <a:solidFill>
                      <a:srgbClr val="FF0000"/>
                    </a:solidFill>
                    <a:prstDash val="solid"/>
                  </a:ln>
                  <a:solidFill>
                    <a:srgbClr val="FFFFFF"/>
                  </a:solidFill>
                  <a:effectLst>
                    <a:glow rad="228600">
                      <a:schemeClr val="accent5">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Chúc các em</a:t>
              </a:r>
            </a:p>
            <a:p>
              <a:pPr algn="ctr"/>
              <a:r>
                <a:rPr lang="en-US" sz="3200" b="1" smtClean="0">
                  <a:ln w="6600">
                    <a:solidFill>
                      <a:srgbClr val="FF0000"/>
                    </a:solidFill>
                    <a:prstDash val="solid"/>
                  </a:ln>
                  <a:solidFill>
                    <a:srgbClr val="FFFFFF"/>
                  </a:solidFill>
                  <a:effectLst>
                    <a:glow rad="228600">
                      <a:schemeClr val="accent5">
                        <a:satMod val="175000"/>
                        <a:alpha val="4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Vui tươi– Chăm ngoan– Học tốt</a:t>
              </a:r>
            </a:p>
          </p:txBody>
        </p:sp>
      </p:grpSp>
      <p:pic>
        <p:nvPicPr>
          <p:cNvPr id="17" name="Picture 16"/>
          <p:cNvPicPr>
            <a:picLocks noChangeAspect="1"/>
          </p:cNvPicPr>
          <p:nvPr/>
        </p:nvPicPr>
        <p:blipFill>
          <a:blip r:embed="rId7">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1120657">
            <a:off x="-1120366" y="1855510"/>
            <a:ext cx="5050205" cy="5050205"/>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5093" y="2914097"/>
            <a:ext cx="4675181" cy="3295079"/>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70420" y="3913937"/>
            <a:ext cx="1295400" cy="1295400"/>
          </a:xfrm>
          <a:prstGeom prst="rect">
            <a:avLst/>
          </a:prstGeom>
        </p:spPr>
      </p:pic>
    </p:spTree>
    <p:extLst>
      <p:ext uri="{BB962C8B-B14F-4D97-AF65-F5344CB8AC3E}">
        <p14:creationId xmlns:p14="http://schemas.microsoft.com/office/powerpoint/2010/main" val="4193616687"/>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nhac ket thuc bai hoc.wav"/>
          </p:stSnd>
        </p:sndAc>
      </p:transition>
    </mc:Choice>
    <mc:Fallback xmlns="">
      <p:transition spd="slow">
        <p:fade/>
        <p:sndAc>
          <p:stSnd>
            <p:snd r:embed="rId10" name="nhac ket thuc bai hoc.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nodeType="withEffect">
                                  <p:stCondLst>
                                    <p:cond delay="0"/>
                                  </p:stCondLst>
                                  <p:childTnLst>
                                    <p:animEffect transition="out" filter="fade">
                                      <p:cBhvr>
                                        <p:cTn id="6" dur="1000" tmFilter="0, 0; .2, .5; .8, .5; 1, 0"/>
                                        <p:tgtEl>
                                          <p:spTgt spid="12"/>
                                        </p:tgtEl>
                                      </p:cBhvr>
                                    </p:animEffect>
                                    <p:animScale>
                                      <p:cBhvr>
                                        <p:cTn id="7" dur="500" autoRev="1" fill="hold"/>
                                        <p:tgtEl>
                                          <p:spTgt spid="12"/>
                                        </p:tgtEl>
                                      </p:cBhvr>
                                      <p:by x="105000" y="105000"/>
                                    </p:animScale>
                                  </p:childTnLst>
                                </p:cTn>
                              </p:par>
                              <p:par>
                                <p:cTn id="8" presetID="32" presetClass="emph" presetSubtype="0" repeatCount="4000" fill="hold" nodeType="withEffect">
                                  <p:stCondLst>
                                    <p:cond delay="0"/>
                                  </p:stCondLst>
                                  <p:childTnLst>
                                    <p:animRot by="120000">
                                      <p:cBhvr>
                                        <p:cTn id="9" dur="100" fill="hold">
                                          <p:stCondLst>
                                            <p:cond delay="0"/>
                                          </p:stCondLst>
                                        </p:cTn>
                                        <p:tgtEl>
                                          <p:spTgt spid="17"/>
                                        </p:tgtEl>
                                        <p:attrNameLst>
                                          <p:attrName>r</p:attrName>
                                        </p:attrNameLst>
                                      </p:cBhvr>
                                    </p:animRot>
                                    <p:animRot by="-240000">
                                      <p:cBhvr>
                                        <p:cTn id="10" dur="200" fill="hold">
                                          <p:stCondLst>
                                            <p:cond delay="200"/>
                                          </p:stCondLst>
                                        </p:cTn>
                                        <p:tgtEl>
                                          <p:spTgt spid="17"/>
                                        </p:tgtEl>
                                        <p:attrNameLst>
                                          <p:attrName>r</p:attrName>
                                        </p:attrNameLst>
                                      </p:cBhvr>
                                    </p:animRot>
                                    <p:animRot by="240000">
                                      <p:cBhvr>
                                        <p:cTn id="11" dur="200" fill="hold">
                                          <p:stCondLst>
                                            <p:cond delay="400"/>
                                          </p:stCondLst>
                                        </p:cTn>
                                        <p:tgtEl>
                                          <p:spTgt spid="17"/>
                                        </p:tgtEl>
                                        <p:attrNameLst>
                                          <p:attrName>r</p:attrName>
                                        </p:attrNameLst>
                                      </p:cBhvr>
                                    </p:animRot>
                                    <p:animRot by="-240000">
                                      <p:cBhvr>
                                        <p:cTn id="12" dur="200" fill="hold">
                                          <p:stCondLst>
                                            <p:cond delay="600"/>
                                          </p:stCondLst>
                                        </p:cTn>
                                        <p:tgtEl>
                                          <p:spTgt spid="17"/>
                                        </p:tgtEl>
                                        <p:attrNameLst>
                                          <p:attrName>r</p:attrName>
                                        </p:attrNameLst>
                                      </p:cBhvr>
                                    </p:animRot>
                                    <p:animRot by="120000">
                                      <p:cBhvr>
                                        <p:cTn id="13"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6778" y="6236259"/>
            <a:ext cx="1865222" cy="621741"/>
          </a:xfrm>
          <a:prstGeom prst="rect">
            <a:avLst/>
          </a:prstGeom>
        </p:spPr>
      </p:pic>
      <p:pic>
        <p:nvPicPr>
          <p:cNvPr id="3" name="Picture 2"/>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70859" y="1575581"/>
            <a:ext cx="5373565" cy="391645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329" y="2935744"/>
            <a:ext cx="952500" cy="11430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329" y="4377983"/>
            <a:ext cx="1038225" cy="1295400"/>
          </a:xfrm>
          <a:prstGeom prst="rect">
            <a:avLst/>
          </a:prstGeom>
        </p:spPr>
      </p:pic>
      <p:sp>
        <p:nvSpPr>
          <p:cNvPr id="7" name="TextBox 6"/>
          <p:cNvSpPr txBox="1"/>
          <p:nvPr/>
        </p:nvSpPr>
        <p:spPr>
          <a:xfrm>
            <a:off x="1986024" y="1941407"/>
            <a:ext cx="3711390" cy="461665"/>
          </a:xfrm>
          <a:prstGeom prst="rect">
            <a:avLst/>
          </a:prstGeom>
          <a:noFill/>
        </p:spPr>
        <p:txBody>
          <a:bodyPr wrap="square" rtlCol="0">
            <a:spAutoFit/>
          </a:bodyPr>
          <a:lstStyle/>
          <a:p>
            <a:pPr algn="just"/>
            <a:r>
              <a:rPr lang="en-US" sz="2400" smtClean="0">
                <a:solidFill>
                  <a:srgbClr val="FF0000"/>
                </a:solidFill>
                <a:latin typeface="Tahoma" panose="020B0604030504040204" pitchFamily="34" charset="0"/>
                <a:ea typeface="Tahoma" panose="020B0604030504040204" pitchFamily="34" charset="0"/>
                <a:cs typeface="Tahoma" panose="020B0604030504040204" pitchFamily="34" charset="0"/>
              </a:rPr>
              <a:t>Vào rừng hoa</a:t>
            </a:r>
            <a:endParaRPr lang="en-US" sz="24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1986024" y="3276411"/>
            <a:ext cx="3711390" cy="461665"/>
          </a:xfrm>
          <a:prstGeom prst="rect">
            <a:avLst/>
          </a:prstGeom>
          <a:noFill/>
        </p:spPr>
        <p:txBody>
          <a:bodyPr wrap="square" rtlCol="0">
            <a:spAutoFit/>
          </a:bodyPr>
          <a:lstStyle/>
          <a:p>
            <a:pPr algn="just"/>
            <a:r>
              <a:rPr lang="en-US" sz="2400" smtClean="0">
                <a:solidFill>
                  <a:srgbClr val="FF0000"/>
                </a:solidFill>
                <a:latin typeface="Tahoma" panose="020B0604030504040204" pitchFamily="34" charset="0"/>
                <a:ea typeface="Tahoma" panose="020B0604030504040204" pitchFamily="34" charset="0"/>
                <a:cs typeface="Tahoma" panose="020B0604030504040204" pitchFamily="34" charset="0"/>
              </a:rPr>
              <a:t>Quốc ca</a:t>
            </a:r>
            <a:endParaRPr lang="en-US" sz="24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986024" y="4661038"/>
            <a:ext cx="3711390" cy="461665"/>
          </a:xfrm>
          <a:prstGeom prst="rect">
            <a:avLst/>
          </a:prstGeom>
          <a:noFill/>
        </p:spPr>
        <p:txBody>
          <a:bodyPr wrap="square" rtlCol="0">
            <a:spAutoFit/>
          </a:bodyPr>
          <a:lstStyle/>
          <a:p>
            <a:pPr algn="just"/>
            <a:r>
              <a:rPr lang="en-US" sz="2400" smtClean="0">
                <a:solidFill>
                  <a:srgbClr val="FF0000"/>
                </a:solidFill>
                <a:latin typeface="Tahoma" panose="020B0604030504040204" pitchFamily="34" charset="0"/>
                <a:ea typeface="Tahoma" panose="020B0604030504040204" pitchFamily="34" charset="0"/>
                <a:cs typeface="Tahoma" panose="020B0604030504040204" pitchFamily="34" charset="0"/>
              </a:rPr>
              <a:t>Tổ quốc ta</a:t>
            </a:r>
            <a:endParaRPr lang="en-US" sz="24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329" y="1629198"/>
            <a:ext cx="1333599" cy="1210543"/>
          </a:xfrm>
          <a:prstGeom prst="rect">
            <a:avLst/>
          </a:prstGeom>
        </p:spPr>
      </p:pic>
      <p:grpSp>
        <p:nvGrpSpPr>
          <p:cNvPr id="17" name="Group 16"/>
          <p:cNvGrpSpPr/>
          <p:nvPr/>
        </p:nvGrpSpPr>
        <p:grpSpPr>
          <a:xfrm>
            <a:off x="3217305" y="168780"/>
            <a:ext cx="5933664" cy="1887211"/>
            <a:chOff x="1790554" y="1264245"/>
            <a:chExt cx="5933664" cy="1887211"/>
          </a:xfrm>
        </p:grpSpPr>
        <p:grpSp>
          <p:nvGrpSpPr>
            <p:cNvPr id="15" name="Group 14"/>
            <p:cNvGrpSpPr/>
            <p:nvPr/>
          </p:nvGrpSpPr>
          <p:grpSpPr>
            <a:xfrm>
              <a:off x="1790554" y="1264245"/>
              <a:ext cx="5933664" cy="1887211"/>
              <a:chOff x="2047742" y="30580"/>
              <a:chExt cx="5933664" cy="1887211"/>
            </a:xfrm>
          </p:grpSpPr>
          <p:sp>
            <p:nvSpPr>
              <p:cNvPr id="13" name="Cloud 12"/>
              <p:cNvSpPr/>
              <p:nvPr/>
            </p:nvSpPr>
            <p:spPr>
              <a:xfrm>
                <a:off x="2047742" y="30580"/>
                <a:ext cx="5933664" cy="1887211"/>
              </a:xfrm>
              <a:prstGeom prst="cloud">
                <a:avLst/>
              </a:prstGeom>
              <a:solidFill>
                <a:srgbClr val="FFFF00"/>
              </a:solidFill>
              <a:ln>
                <a:solidFill>
                  <a:srgbClr val="FFFF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28866" y="476577"/>
                <a:ext cx="5171416" cy="830997"/>
              </a:xfrm>
              <a:prstGeom prst="rect">
                <a:avLst/>
              </a:prstGeom>
              <a:noFill/>
            </p:spPr>
            <p:txBody>
              <a:bodyPr wrap="square" rtlCol="0">
                <a:spAutoFit/>
              </a:bodyPr>
              <a:lstStyle/>
              <a:p>
                <a:pPr algn="ctr"/>
                <a:r>
                  <a:rPr lang="en-US" sz="2400" b="1" smtClean="0">
                    <a:solidFill>
                      <a:srgbClr val="7030A0"/>
                    </a:solidFill>
                    <a:latin typeface="Tahoma" panose="020B0604030504040204" pitchFamily="34" charset="0"/>
                    <a:ea typeface="Tahoma" panose="020B0604030504040204" pitchFamily="34" charset="0"/>
                    <a:cs typeface="Tahoma" panose="020B0604030504040204" pitchFamily="34" charset="0"/>
                  </a:rPr>
                  <a:t>Trong chủ đề 2 chúng ta đã được học bài hát có tên là</a:t>
                </a:r>
                <a:endParaRPr lang="en-US" sz="24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35639" y="2119329"/>
              <a:ext cx="421910" cy="421910"/>
            </a:xfrm>
            <a:prstGeom prst="rect">
              <a:avLst/>
            </a:prstGeom>
          </p:spPr>
        </p:pic>
      </p:grpSp>
    </p:spTree>
    <p:extLst>
      <p:ext uri="{BB962C8B-B14F-4D97-AF65-F5344CB8AC3E}">
        <p14:creationId xmlns:p14="http://schemas.microsoft.com/office/powerpoint/2010/main" val="2030314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sai-2.wav"/>
                                        </p:tgtEl>
                                      </p:cMediaNode>
                                    </p:audio>
                                  </p:sub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2" name="sai-2.wav"/>
                                        </p:tgtEl>
                                      </p:cMediaNode>
                                    </p:audio>
                                  </p:sub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3" name="TIENG TING TING.wav"/>
                                        </p:tgtEl>
                                      </p:cMediaNode>
                                    </p:audio>
                                  </p:subTnLst>
                                </p:cTn>
                              </p:par>
                            </p:childTnLst>
                          </p:cTn>
                        </p:par>
                      </p:childTnLst>
                    </p:cTn>
                  </p:par>
                </p:childTnLst>
              </p:cTn>
              <p:nextCondLst>
                <p:cond evt="onClick" delay="0">
                  <p:tgtEl>
                    <p:spTgt spid="9"/>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877093"/>
            <a:ext cx="2702257" cy="2156346"/>
            <a:chOff x="0" y="0"/>
            <a:chExt cx="3629478" cy="2755688"/>
          </a:xfrm>
        </p:grpSpPr>
        <p:pic>
          <p:nvPicPr>
            <p:cNvPr id="3" name="Picture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25146" y="364085"/>
              <a:ext cx="1904332" cy="1778000"/>
            </a:xfrm>
            <a:prstGeom prst="rect">
              <a:avLst/>
            </a:prstGeom>
          </p:spPr>
        </p:pic>
        <p:pic>
          <p:nvPicPr>
            <p:cNvPr id="4" name="Picture 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2104668" cy="2755688"/>
            </a:xfrm>
            <a:prstGeom prst="rect">
              <a:avLst/>
            </a:prstGeom>
          </p:spPr>
        </p:pic>
      </p:grpSp>
      <p:grpSp>
        <p:nvGrpSpPr>
          <p:cNvPr id="5" name="Group 4"/>
          <p:cNvGrpSpPr/>
          <p:nvPr/>
        </p:nvGrpSpPr>
        <p:grpSpPr>
          <a:xfrm>
            <a:off x="4279380" y="489307"/>
            <a:ext cx="5239657" cy="2040484"/>
            <a:chOff x="4368800" y="240621"/>
            <a:chExt cx="5239657" cy="2274446"/>
          </a:xfrm>
        </p:grpSpPr>
        <p:sp>
          <p:nvSpPr>
            <p:cNvPr id="6" name="Cloud 5"/>
            <p:cNvSpPr/>
            <p:nvPr/>
          </p:nvSpPr>
          <p:spPr>
            <a:xfrm>
              <a:off x="4368800" y="240621"/>
              <a:ext cx="5239657" cy="2274446"/>
            </a:xfrm>
            <a:prstGeom prst="cloud">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015505" y="652920"/>
              <a:ext cx="3946245" cy="1200329"/>
            </a:xfrm>
            <a:prstGeom prst="rect">
              <a:avLst/>
            </a:prstGeom>
            <a:noFill/>
          </p:spPr>
          <p:txBody>
            <a:bodyPr wrap="square" rtlCol="0">
              <a:spAutoFit/>
            </a:bodyPr>
            <a:lstStyle/>
            <a:p>
              <a:pPr algn="ctr"/>
              <a:r>
                <a:rPr lang="en-US" sz="2400" b="1" smtClean="0">
                  <a:solidFill>
                    <a:srgbClr val="7030A0"/>
                  </a:solidFill>
                  <a:latin typeface="Tahoma" panose="020B0604030504040204" pitchFamily="34" charset="0"/>
                  <a:ea typeface="Tahoma" panose="020B0604030504040204" pitchFamily="34" charset="0"/>
                  <a:cs typeface="Tahoma" panose="020B0604030504040204" pitchFamily="34" charset="0"/>
                </a:rPr>
                <a:t>Đây là giai điệu của câu hát nào trong bài hát “Tổ quốc ta” ?</a:t>
              </a:r>
              <a:endParaRPr lang="en-US" sz="24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p:cNvSpPr txBox="1"/>
          <p:nvPr/>
        </p:nvSpPr>
        <p:spPr>
          <a:xfrm>
            <a:off x="3610172" y="3654377"/>
            <a:ext cx="7389024" cy="461665"/>
          </a:xfrm>
          <a:prstGeom prst="rect">
            <a:avLst/>
          </a:prstGeom>
          <a:noFill/>
        </p:spPr>
        <p:txBody>
          <a:bodyPr wrap="square" rtlCol="0">
            <a:spAutoFit/>
          </a:bodyPr>
          <a:lstStyle/>
          <a:p>
            <a:r>
              <a:rPr lang="en-US" sz="2400" b="1" smtClean="0">
                <a:solidFill>
                  <a:srgbClr val="7030A0"/>
                </a:solidFill>
                <a:latin typeface="Tahoma" panose="020B0604030504040204" pitchFamily="34" charset="0"/>
                <a:ea typeface="Tahoma" panose="020B0604030504040204" pitchFamily="34" charset="0"/>
                <a:cs typeface="Tahoma" panose="020B0604030504040204" pitchFamily="34" charset="0"/>
              </a:rPr>
              <a:t>Ngàn đất đai phì nhiêu đồng lúa xanh mởn mơ</a:t>
            </a:r>
            <a:endParaRPr lang="en-US" sz="24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360914353"/>
              </p:ext>
            </p:extLst>
          </p:nvPr>
        </p:nvGraphicFramePr>
        <p:xfrm>
          <a:off x="3610172" y="3579741"/>
          <a:ext cx="7447280" cy="564397"/>
        </p:xfrm>
        <a:graphic>
          <a:graphicData uri="http://schemas.openxmlformats.org/drawingml/2006/table">
            <a:tbl>
              <a:tblPr firstRow="1" bandRow="1">
                <a:tableStyleId>{21E4AEA4-8DFA-4A89-87EB-49C32662AFE0}</a:tableStyleId>
              </a:tblPr>
              <a:tblGrid>
                <a:gridCol w="744728">
                  <a:extLst>
                    <a:ext uri="{9D8B030D-6E8A-4147-A177-3AD203B41FA5}">
                      <a16:colId xmlns:a16="http://schemas.microsoft.com/office/drawing/2014/main" val="20000"/>
                    </a:ext>
                  </a:extLst>
                </a:gridCol>
                <a:gridCol w="744728">
                  <a:extLst>
                    <a:ext uri="{9D8B030D-6E8A-4147-A177-3AD203B41FA5}">
                      <a16:colId xmlns:a16="http://schemas.microsoft.com/office/drawing/2014/main" val="20001"/>
                    </a:ext>
                  </a:extLst>
                </a:gridCol>
                <a:gridCol w="744728">
                  <a:extLst>
                    <a:ext uri="{9D8B030D-6E8A-4147-A177-3AD203B41FA5}">
                      <a16:colId xmlns:a16="http://schemas.microsoft.com/office/drawing/2014/main" val="20002"/>
                    </a:ext>
                  </a:extLst>
                </a:gridCol>
                <a:gridCol w="744728">
                  <a:extLst>
                    <a:ext uri="{9D8B030D-6E8A-4147-A177-3AD203B41FA5}">
                      <a16:colId xmlns:a16="http://schemas.microsoft.com/office/drawing/2014/main" val="20003"/>
                    </a:ext>
                  </a:extLst>
                </a:gridCol>
                <a:gridCol w="744728">
                  <a:extLst>
                    <a:ext uri="{9D8B030D-6E8A-4147-A177-3AD203B41FA5}">
                      <a16:colId xmlns:a16="http://schemas.microsoft.com/office/drawing/2014/main" val="20004"/>
                    </a:ext>
                  </a:extLst>
                </a:gridCol>
                <a:gridCol w="744728">
                  <a:extLst>
                    <a:ext uri="{9D8B030D-6E8A-4147-A177-3AD203B41FA5}">
                      <a16:colId xmlns:a16="http://schemas.microsoft.com/office/drawing/2014/main" val="20005"/>
                    </a:ext>
                  </a:extLst>
                </a:gridCol>
                <a:gridCol w="744728">
                  <a:extLst>
                    <a:ext uri="{9D8B030D-6E8A-4147-A177-3AD203B41FA5}">
                      <a16:colId xmlns:a16="http://schemas.microsoft.com/office/drawing/2014/main" val="20006"/>
                    </a:ext>
                  </a:extLst>
                </a:gridCol>
                <a:gridCol w="744728">
                  <a:extLst>
                    <a:ext uri="{9D8B030D-6E8A-4147-A177-3AD203B41FA5}">
                      <a16:colId xmlns:a16="http://schemas.microsoft.com/office/drawing/2014/main" val="20007"/>
                    </a:ext>
                  </a:extLst>
                </a:gridCol>
                <a:gridCol w="744728">
                  <a:extLst>
                    <a:ext uri="{9D8B030D-6E8A-4147-A177-3AD203B41FA5}">
                      <a16:colId xmlns:a16="http://schemas.microsoft.com/office/drawing/2014/main" val="20008"/>
                    </a:ext>
                  </a:extLst>
                </a:gridCol>
                <a:gridCol w="744728">
                  <a:extLst>
                    <a:ext uri="{9D8B030D-6E8A-4147-A177-3AD203B41FA5}">
                      <a16:colId xmlns:a16="http://schemas.microsoft.com/office/drawing/2014/main" val="20009"/>
                    </a:ext>
                  </a:extLst>
                </a:gridCol>
              </a:tblGrid>
              <a:tr h="56439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bl>
          </a:graphicData>
        </a:graphic>
      </p:graphicFrame>
      <p:pic>
        <p:nvPicPr>
          <p:cNvPr id="17" name="to quoc ta cau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02257" y="3506442"/>
            <a:ext cx="609600" cy="609600"/>
          </a:xfrm>
          <a:prstGeom prst="rect">
            <a:avLst/>
          </a:prstGeom>
        </p:spPr>
      </p:pic>
      <p:pic>
        <p:nvPicPr>
          <p:cNvPr id="15" name="Picture 1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26778" y="6236259"/>
            <a:ext cx="1865222" cy="621741"/>
          </a:xfrm>
          <a:prstGeom prst="rect">
            <a:avLst/>
          </a:prstGeom>
        </p:spPr>
      </p:pic>
    </p:spTree>
    <p:extLst>
      <p:ext uri="{BB962C8B-B14F-4D97-AF65-F5344CB8AC3E}">
        <p14:creationId xmlns:p14="http://schemas.microsoft.com/office/powerpoint/2010/main" val="2487316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99"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329" y="4377983"/>
            <a:ext cx="1038225" cy="1295400"/>
          </a:xfrm>
          <a:prstGeom prst="rect">
            <a:avLst/>
          </a:prstGeom>
        </p:spPr>
      </p:pic>
      <p:sp>
        <p:nvSpPr>
          <p:cNvPr id="8" name="TextBox 7"/>
          <p:cNvSpPr txBox="1"/>
          <p:nvPr/>
        </p:nvSpPr>
        <p:spPr>
          <a:xfrm>
            <a:off x="1986024" y="1941407"/>
            <a:ext cx="3711390" cy="461665"/>
          </a:xfrm>
          <a:prstGeom prst="rect">
            <a:avLst/>
          </a:prstGeom>
          <a:noFill/>
        </p:spPr>
        <p:txBody>
          <a:bodyPr wrap="square" rtlCol="0">
            <a:spAutoFit/>
          </a:bodyPr>
          <a:lstStyle/>
          <a:p>
            <a:pPr algn="just"/>
            <a:r>
              <a:rPr lang="en-US" sz="2400" smtClean="0">
                <a:solidFill>
                  <a:srgbClr val="FF0000"/>
                </a:solidFill>
                <a:latin typeface="Tahoma" panose="020B0604030504040204" pitchFamily="34" charset="0"/>
                <a:ea typeface="Tahoma" panose="020B0604030504040204" pitchFamily="34" charset="0"/>
                <a:cs typeface="Tahoma" panose="020B0604030504040204" pitchFamily="34" charset="0"/>
              </a:rPr>
              <a:t>Ma–ra-cát</a:t>
            </a:r>
            <a:endParaRPr lang="en-US" sz="24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986024" y="3276411"/>
            <a:ext cx="3711390" cy="461665"/>
          </a:xfrm>
          <a:prstGeom prst="rect">
            <a:avLst/>
          </a:prstGeom>
          <a:noFill/>
        </p:spPr>
        <p:txBody>
          <a:bodyPr wrap="square" rtlCol="0">
            <a:spAutoFit/>
          </a:bodyPr>
          <a:lstStyle/>
          <a:p>
            <a:pPr algn="just"/>
            <a:r>
              <a:rPr lang="en-US" sz="2400" smtClean="0">
                <a:solidFill>
                  <a:srgbClr val="FF0000"/>
                </a:solidFill>
                <a:latin typeface="Tahoma" panose="020B0604030504040204" pitchFamily="34" charset="0"/>
                <a:ea typeface="Tahoma" panose="020B0604030504040204" pitchFamily="34" charset="0"/>
                <a:cs typeface="Tahoma" panose="020B0604030504040204" pitchFamily="34" charset="0"/>
              </a:rPr>
              <a:t>Thanh phách</a:t>
            </a:r>
            <a:endParaRPr lang="en-US" sz="24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1986024" y="4661038"/>
            <a:ext cx="3711390" cy="461665"/>
          </a:xfrm>
          <a:prstGeom prst="rect">
            <a:avLst/>
          </a:prstGeom>
          <a:noFill/>
        </p:spPr>
        <p:txBody>
          <a:bodyPr wrap="square" rtlCol="0">
            <a:spAutoFit/>
          </a:bodyPr>
          <a:lstStyle/>
          <a:p>
            <a:pPr algn="just"/>
            <a:r>
              <a:rPr lang="en-US" sz="2400" smtClean="0">
                <a:solidFill>
                  <a:srgbClr val="FF0000"/>
                </a:solidFill>
                <a:latin typeface="Tahoma" panose="020B0604030504040204" pitchFamily="34" charset="0"/>
                <a:ea typeface="Tahoma" panose="020B0604030504040204" pitchFamily="34" charset="0"/>
                <a:cs typeface="Tahoma" panose="020B0604030504040204" pitchFamily="34" charset="0"/>
              </a:rPr>
              <a:t>Trống con</a:t>
            </a:r>
            <a:endParaRPr lang="en-US" sz="240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329" y="1629198"/>
            <a:ext cx="1333599" cy="1210543"/>
          </a:xfrm>
          <a:prstGeom prst="rect">
            <a:avLst/>
          </a:prstGeom>
        </p:spPr>
      </p:pic>
      <p:pic>
        <p:nvPicPr>
          <p:cNvPr id="12" name="Picture 11"/>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7210696" y="1629198"/>
            <a:ext cx="3795643" cy="417851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35619" y="3148149"/>
            <a:ext cx="851056" cy="794088"/>
          </a:xfrm>
          <a:prstGeom prst="rect">
            <a:avLst/>
          </a:prstGeom>
        </p:spPr>
      </p:pic>
      <p:grpSp>
        <p:nvGrpSpPr>
          <p:cNvPr id="18" name="Group 17"/>
          <p:cNvGrpSpPr/>
          <p:nvPr/>
        </p:nvGrpSpPr>
        <p:grpSpPr>
          <a:xfrm>
            <a:off x="3030583" y="227260"/>
            <a:ext cx="6061166" cy="1887211"/>
            <a:chOff x="597764" y="54196"/>
            <a:chExt cx="6769688" cy="1887211"/>
          </a:xfrm>
        </p:grpSpPr>
        <p:sp>
          <p:nvSpPr>
            <p:cNvPr id="15" name="Cloud 14"/>
            <p:cNvSpPr/>
            <p:nvPr/>
          </p:nvSpPr>
          <p:spPr>
            <a:xfrm>
              <a:off x="597764" y="54196"/>
              <a:ext cx="6769688" cy="1887211"/>
            </a:xfrm>
            <a:prstGeom prst="cloud">
              <a:avLst/>
            </a:prstGeom>
            <a:solidFill>
              <a:srgbClr val="FFFF00"/>
            </a:solidFill>
            <a:ln>
              <a:solidFill>
                <a:srgbClr val="FFFF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44463" y="495771"/>
              <a:ext cx="5476289" cy="830997"/>
            </a:xfrm>
            <a:prstGeom prst="rect">
              <a:avLst/>
            </a:prstGeom>
            <a:noFill/>
          </p:spPr>
          <p:txBody>
            <a:bodyPr wrap="square" rtlCol="0">
              <a:spAutoFit/>
            </a:bodyPr>
            <a:lstStyle/>
            <a:p>
              <a:pPr algn="ctr"/>
              <a:r>
                <a:rPr lang="en-US" sz="2400" b="1" smtClean="0">
                  <a:solidFill>
                    <a:srgbClr val="7030A0"/>
                  </a:solidFill>
                  <a:latin typeface="Tahoma" panose="020B0604030504040204" pitchFamily="34" charset="0"/>
                  <a:ea typeface="Tahoma" panose="020B0604030504040204" pitchFamily="34" charset="0"/>
                  <a:cs typeface="Tahoma" panose="020B0604030504040204" pitchFamily="34" charset="0"/>
                </a:rPr>
                <a:t>Đâu là tên nhạc cụ mà em đã được làm quen trong chủ đề 2</a:t>
              </a:r>
              <a:endParaRPr lang="en-US" sz="2400" b="1">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8501" y="838204"/>
              <a:ext cx="421909" cy="421910"/>
            </a:xfrm>
            <a:prstGeom prst="rect">
              <a:avLst/>
            </a:prstGeom>
          </p:spPr>
        </p:pic>
      </p:grpSp>
      <p:pic>
        <p:nvPicPr>
          <p:cNvPr id="14" name="Picture 13">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26778" y="6236259"/>
            <a:ext cx="1865222" cy="621741"/>
          </a:xfrm>
          <a:prstGeom prst="rect">
            <a:avLst/>
          </a:prstGeom>
        </p:spPr>
      </p:pic>
    </p:spTree>
    <p:extLst>
      <p:ext uri="{BB962C8B-B14F-4D97-AF65-F5344CB8AC3E}">
        <p14:creationId xmlns:p14="http://schemas.microsoft.com/office/powerpoint/2010/main" val="2539627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sai-2.wav"/>
                                        </p:tgtEl>
                                      </p:cMediaNode>
                                    </p:audio>
                                  </p:sub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2" name="sai-2.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3" name="TIENG TING TING.wav"/>
                                        </p:tgtEl>
                                      </p:cMediaNode>
                                    </p:audio>
                                  </p:subTnLst>
                                </p:cTn>
                              </p:par>
                            </p:childTnLst>
                          </p:cTn>
                        </p:par>
                      </p:childTnLst>
                    </p:cTn>
                  </p:par>
                </p:childTnLst>
              </p:cTn>
              <p:nextCondLst>
                <p:cond evt="onClick" delay="0">
                  <p:tgtEl>
                    <p:spTgt spid="10"/>
                  </p:tgtEl>
                </p:cond>
              </p:nextCondLst>
            </p:seq>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06" y="3372646"/>
            <a:ext cx="900772" cy="102945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178" y="1627163"/>
            <a:ext cx="914400" cy="12954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093" y="4948931"/>
            <a:ext cx="724485" cy="835944"/>
          </a:xfrm>
          <a:prstGeom prst="rect">
            <a:avLst/>
          </a:prstGeom>
        </p:spPr>
      </p:pic>
      <p:pic>
        <p:nvPicPr>
          <p:cNvPr id="8" name="Picture 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5881" y="1627163"/>
            <a:ext cx="3951035" cy="4357735"/>
          </a:xfrm>
          <a:prstGeom prst="rect">
            <a:avLst/>
          </a:prstGeom>
        </p:spPr>
      </p:pic>
      <p:sp>
        <p:nvSpPr>
          <p:cNvPr id="11" name="TextBox 10"/>
          <p:cNvSpPr txBox="1"/>
          <p:nvPr/>
        </p:nvSpPr>
        <p:spPr>
          <a:xfrm>
            <a:off x="2658418" y="3673931"/>
            <a:ext cx="2354522" cy="461665"/>
          </a:xfrm>
          <a:prstGeom prst="rect">
            <a:avLst/>
          </a:prstGeom>
          <a:noFill/>
        </p:spPr>
        <p:txBody>
          <a:bodyPr wrap="square" rtlCol="0">
            <a:spAutoFit/>
          </a:bodyPr>
          <a:lstStyle/>
          <a:p>
            <a:pPr algn="just"/>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Trống con</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700805" y="2408646"/>
            <a:ext cx="1792973" cy="461665"/>
          </a:xfrm>
          <a:prstGeom prst="rect">
            <a:avLst/>
          </a:prstGeom>
          <a:noFill/>
        </p:spPr>
        <p:txBody>
          <a:bodyPr wrap="square" rtlCol="0">
            <a:spAutoFit/>
          </a:bodyPr>
          <a:lstStyle/>
          <a:p>
            <a:pPr algn="just"/>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Ma-ra-cát</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982245" y="2289261"/>
            <a:ext cx="1176630" cy="762066"/>
          </a:xfrm>
          <a:prstGeom prst="rect">
            <a:avLst/>
          </a:prstGeom>
        </p:spPr>
      </p:pic>
      <p:sp>
        <p:nvSpPr>
          <p:cNvPr id="10" name="TextBox 9"/>
          <p:cNvSpPr txBox="1"/>
          <p:nvPr/>
        </p:nvSpPr>
        <p:spPr>
          <a:xfrm>
            <a:off x="2485082" y="5178885"/>
            <a:ext cx="2354522" cy="461665"/>
          </a:xfrm>
          <a:prstGeom prst="rect">
            <a:avLst/>
          </a:prstGeom>
          <a:noFill/>
        </p:spPr>
        <p:txBody>
          <a:bodyPr wrap="square" rtlCol="0">
            <a:spAutoFit/>
          </a:bodyPr>
          <a:lstStyle/>
          <a:p>
            <a:pPr algn="just"/>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Thanh phách</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740521" y="4875873"/>
            <a:ext cx="1905000" cy="1314450"/>
          </a:xfrm>
          <a:prstGeom prst="rect">
            <a:avLst/>
          </a:prstGeom>
        </p:spPr>
      </p:pic>
      <p:grpSp>
        <p:nvGrpSpPr>
          <p:cNvPr id="24" name="Group 23"/>
          <p:cNvGrpSpPr/>
          <p:nvPr/>
        </p:nvGrpSpPr>
        <p:grpSpPr>
          <a:xfrm>
            <a:off x="2727010" y="227260"/>
            <a:ext cx="6769688" cy="1887211"/>
            <a:chOff x="2727010" y="227260"/>
            <a:chExt cx="6769688" cy="1887211"/>
          </a:xfrm>
        </p:grpSpPr>
        <p:sp>
          <p:nvSpPr>
            <p:cNvPr id="19" name="Cloud 18"/>
            <p:cNvSpPr/>
            <p:nvPr/>
          </p:nvSpPr>
          <p:spPr>
            <a:xfrm>
              <a:off x="2727010" y="227260"/>
              <a:ext cx="6769688" cy="1887211"/>
            </a:xfrm>
            <a:prstGeom prst="cloud">
              <a:avLst/>
            </a:prstGeom>
            <a:solidFill>
              <a:srgbClr val="FFFF00"/>
            </a:solidFill>
            <a:ln>
              <a:solidFill>
                <a:srgbClr val="FFFF0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83939" y="589852"/>
              <a:ext cx="5440487" cy="830997"/>
            </a:xfrm>
            <a:prstGeom prst="rect">
              <a:avLst/>
            </a:prstGeom>
            <a:noFill/>
          </p:spPr>
          <p:txBody>
            <a:bodyPr wrap="square" rtlCol="0">
              <a:spAutoFit/>
            </a:bodyPr>
            <a:lstStyle/>
            <a:p>
              <a:pPr algn="ctr"/>
              <a:r>
                <a:rPr lang="en-US" sz="2400" smtClean="0">
                  <a:solidFill>
                    <a:srgbClr val="7030A0"/>
                  </a:solidFill>
                  <a:latin typeface="Tahoma" panose="020B0604030504040204" pitchFamily="34" charset="0"/>
                  <a:ea typeface="Tahoma" panose="020B0604030504040204" pitchFamily="34" charset="0"/>
                  <a:cs typeface="Tahoma" panose="020B0604030504040204" pitchFamily="34" charset="0"/>
                </a:rPr>
                <a:t>Hãy xác định nhạc cụ trống con trong các nhạc cụ sau</a:t>
              </a:r>
              <a:endParaRPr lang="en-US" sz="240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12369" y="1021838"/>
              <a:ext cx="419244" cy="502168"/>
            </a:xfrm>
            <a:prstGeom prst="rect">
              <a:avLst/>
            </a:prstGeom>
          </p:spPr>
        </p:pic>
      </p:gr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0216" y="3205613"/>
            <a:ext cx="2600688" cy="1743318"/>
          </a:xfrm>
          <a:prstGeom prst="rect">
            <a:avLst/>
          </a:prstGeom>
        </p:spPr>
      </p:pic>
      <p:pic>
        <p:nvPicPr>
          <p:cNvPr id="17" name="Picture 1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26778" y="6236259"/>
            <a:ext cx="1865222" cy="621741"/>
          </a:xfrm>
          <a:prstGeom prst="rect">
            <a:avLst/>
          </a:prstGeom>
        </p:spPr>
      </p:pic>
    </p:spTree>
    <p:extLst>
      <p:ext uri="{BB962C8B-B14F-4D97-AF65-F5344CB8AC3E}">
        <p14:creationId xmlns:p14="http://schemas.microsoft.com/office/powerpoint/2010/main" val="2700999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sai-6.wav"/>
                                        </p:tgtEl>
                                      </p:cMediaNode>
                                    </p:audio>
                                  </p:sub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14"/>
                                        </p:tgtEl>
                                      </p:cBhvr>
                                    </p:animEffect>
                                    <p:animScale>
                                      <p:cBhvr>
                                        <p:cTn id="18" dur="250" autoRev="1" fill="hold"/>
                                        <p:tgtEl>
                                          <p:spTgt spid="14"/>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sai-6.wav"/>
                                        </p:tgtEl>
                                      </p:cMediaNode>
                                    </p:audio>
                                  </p:subTnLst>
                                </p:cTn>
                              </p:par>
                              <p:par>
                                <p:cTn id="19" presetID="53"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3"/>
                                        </p:tgtEl>
                                      </p:cBhvr>
                                    </p:animEffect>
                                    <p:animScale>
                                      <p:cBhvr>
                                        <p:cTn id="29" dur="250" autoRev="1" fill="hold"/>
                                        <p:tgtEl>
                                          <p:spTgt spid="3"/>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TIENG TING TING.wav"/>
                                        </p:tgtEl>
                                      </p:cMediaNode>
                                    </p:audio>
                                  </p:sub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nextCondLst>
                <p:cond evt="onClick" delay="0">
                  <p:tgtEl>
                    <p:spTgt spid="3"/>
                  </p:tgtEl>
                </p:cond>
              </p:nextCondLst>
            </p:seq>
          </p:childTnLst>
        </p:cTn>
      </p:par>
    </p:tnLst>
    <p:bldLst>
      <p:bldP spid="11"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b="-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965705" y="125260"/>
            <a:ext cx="8535282"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nArabia" panose="020B7200000000000000" pitchFamily="34" charset="0"/>
              </a:defRPr>
            </a:lvl1pPr>
            <a:lvl2pPr marL="742950" indent="-285750">
              <a:defRPr>
                <a:solidFill>
                  <a:schemeClr val="tx1"/>
                </a:solidFill>
                <a:latin typeface=".VnArabia" panose="020B7200000000000000" pitchFamily="34" charset="0"/>
              </a:defRPr>
            </a:lvl2pPr>
            <a:lvl3pPr marL="1143000" indent="-228600">
              <a:defRPr>
                <a:solidFill>
                  <a:schemeClr val="tx1"/>
                </a:solidFill>
                <a:latin typeface=".VnArabia" panose="020B7200000000000000" pitchFamily="34" charset="0"/>
              </a:defRPr>
            </a:lvl3pPr>
            <a:lvl4pPr marL="1600200" indent="-228600">
              <a:defRPr>
                <a:solidFill>
                  <a:schemeClr val="tx1"/>
                </a:solidFill>
                <a:latin typeface=".VnArabia" panose="020B7200000000000000" pitchFamily="34" charset="0"/>
              </a:defRPr>
            </a:lvl4pPr>
            <a:lvl5pPr marL="2057400" indent="-228600">
              <a:defRPr>
                <a:solidFill>
                  <a:schemeClr val="tx1"/>
                </a:solidFill>
                <a:latin typeface=".VnArabia" panose="020B7200000000000000" pitchFamily="34" charset="0"/>
              </a:defRPr>
            </a:lvl5pPr>
            <a:lvl6pPr marL="2514600" indent="-228600" eaLnBrk="0" fontAlgn="base" hangingPunct="0">
              <a:spcBef>
                <a:spcPct val="0"/>
              </a:spcBef>
              <a:spcAft>
                <a:spcPct val="0"/>
              </a:spcAft>
              <a:defRPr>
                <a:solidFill>
                  <a:schemeClr val="tx1"/>
                </a:solidFill>
                <a:latin typeface=".VnArabia" panose="020B7200000000000000" pitchFamily="34" charset="0"/>
              </a:defRPr>
            </a:lvl6pPr>
            <a:lvl7pPr marL="2971800" indent="-228600" eaLnBrk="0" fontAlgn="base" hangingPunct="0">
              <a:spcBef>
                <a:spcPct val="0"/>
              </a:spcBef>
              <a:spcAft>
                <a:spcPct val="0"/>
              </a:spcAft>
              <a:defRPr>
                <a:solidFill>
                  <a:schemeClr val="tx1"/>
                </a:solidFill>
                <a:latin typeface=".VnArabia" panose="020B7200000000000000" pitchFamily="34" charset="0"/>
              </a:defRPr>
            </a:lvl7pPr>
            <a:lvl8pPr marL="3429000" indent="-228600" eaLnBrk="0" fontAlgn="base" hangingPunct="0">
              <a:spcBef>
                <a:spcPct val="0"/>
              </a:spcBef>
              <a:spcAft>
                <a:spcPct val="0"/>
              </a:spcAft>
              <a:defRPr>
                <a:solidFill>
                  <a:schemeClr val="tx1"/>
                </a:solidFill>
                <a:latin typeface=".VnArabia" panose="020B7200000000000000" pitchFamily="34" charset="0"/>
              </a:defRPr>
            </a:lvl8pPr>
            <a:lvl9pPr marL="3886200" indent="-228600" eaLnBrk="0" fontAlgn="base" hangingPunct="0">
              <a:spcBef>
                <a:spcPct val="0"/>
              </a:spcBef>
              <a:spcAft>
                <a:spcPct val="0"/>
              </a:spcAft>
              <a:defRPr>
                <a:solidFill>
                  <a:schemeClr val="tx1"/>
                </a:solidFill>
                <a:latin typeface=".VnArabia" panose="020B7200000000000000" pitchFamily="34" charset="0"/>
              </a:defRPr>
            </a:lvl9pPr>
          </a:lstStyle>
          <a:p>
            <a:pPr algn="ctr">
              <a:lnSpc>
                <a:spcPts val="2000"/>
              </a:lnSpc>
              <a:spcBef>
                <a:spcPts val="300"/>
              </a:spcBef>
              <a:spcAft>
                <a:spcPts val="300"/>
              </a:spcAft>
              <a:defRPr/>
            </a:pPr>
            <a:r>
              <a:rPr lang="en-US" sz="2000" b="1" err="1" smtClean="0">
                <a:solidFill>
                  <a:srgbClr val="7030A0"/>
                </a:solidFill>
                <a:latin typeface="Tahoma" panose="020B0604030504040204" pitchFamily="34" charset="0"/>
                <a:cs typeface="Tahoma" panose="020B0604030504040204" pitchFamily="34" charset="0"/>
              </a:rPr>
              <a:t>Thứ</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ngày</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tháng</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năm</a:t>
            </a:r>
            <a:r>
              <a:rPr lang="en-US" sz="2000" b="1" smtClean="0">
                <a:solidFill>
                  <a:srgbClr val="7030A0"/>
                </a:solidFill>
                <a:latin typeface="Tahoma" panose="020B0604030504040204" pitchFamily="34" charset="0"/>
                <a:cs typeface="Tahoma" panose="020B0604030504040204" pitchFamily="34" charset="0"/>
              </a:rPr>
              <a:t> 2021</a:t>
            </a:r>
            <a:endParaRPr lang="en-US" sz="2400" b="1" smtClean="0">
              <a:solidFill>
                <a:srgbClr val="7030A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err="1" smtClean="0">
                <a:solidFill>
                  <a:srgbClr val="FF0000"/>
                </a:solidFill>
                <a:latin typeface="Tahoma" panose="020B0604030504040204" pitchFamily="34" charset="0"/>
                <a:cs typeface="Tahoma" panose="020B0604030504040204" pitchFamily="34" charset="0"/>
              </a:rPr>
              <a:t>Âm</a:t>
            </a:r>
            <a:r>
              <a:rPr lang="en-US" sz="2000" b="1" smtClean="0">
                <a:solidFill>
                  <a:srgbClr val="FF0000"/>
                </a:solidFill>
                <a:latin typeface="Tahoma" panose="020B0604030504040204" pitchFamily="34" charset="0"/>
                <a:cs typeface="Tahoma" panose="020B0604030504040204" pitchFamily="34" charset="0"/>
              </a:rPr>
              <a:t> </a:t>
            </a:r>
            <a:r>
              <a:rPr lang="en-US" sz="2000" b="1" err="1" smtClean="0">
                <a:solidFill>
                  <a:srgbClr val="FF0000"/>
                </a:solidFill>
                <a:latin typeface="Tahoma" panose="020B0604030504040204" pitchFamily="34" charset="0"/>
                <a:cs typeface="Tahoma" panose="020B0604030504040204" pitchFamily="34" charset="0"/>
              </a:rPr>
              <a:t>nhạc</a:t>
            </a:r>
            <a:endParaRPr lang="en-US" sz="2000" b="1" smtClean="0">
              <a:solidFill>
                <a:srgbClr val="FF000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smtClean="0">
                <a:solidFill>
                  <a:srgbClr val="7030A0"/>
                </a:solidFill>
                <a:latin typeface="Tahoma" panose="020B0604030504040204" pitchFamily="34" charset="0"/>
                <a:cs typeface="Tahoma" panose="020B0604030504040204" pitchFamily="34" charset="0"/>
              </a:rPr>
              <a:t>Chủ đề 3 – Tiết 1</a:t>
            </a:r>
            <a:endParaRPr lang="en-US" sz="2000" b="1">
              <a:solidFill>
                <a:srgbClr val="FF000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smtClean="0">
                <a:solidFill>
                  <a:srgbClr val="FF0000"/>
                </a:solidFill>
                <a:latin typeface="Tahoma" panose="020B0604030504040204" pitchFamily="34" charset="0"/>
                <a:cs typeface="Tahoma" panose="020B0604030504040204" pitchFamily="34" charset="0"/>
              </a:rPr>
              <a:t>Hát:  Lớp Một thân yêu; Vận dụng – Sáng tạo: To-nhỏ, Cao–thấp</a:t>
            </a:r>
            <a:endParaRPr lang="en-US" sz="2000" b="1" smtClean="0">
              <a:solidFill>
                <a:srgbClr val="7030A0"/>
              </a:solidFill>
              <a:latin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58" y="1745648"/>
            <a:ext cx="6807821" cy="4731067"/>
          </a:xfrm>
          <a:prstGeom prst="rect">
            <a:avLst/>
          </a:prstGeom>
        </p:spPr>
      </p:pic>
      <p:sp>
        <p:nvSpPr>
          <p:cNvPr id="6" name="TextBox 5"/>
          <p:cNvSpPr txBox="1"/>
          <p:nvPr/>
        </p:nvSpPr>
        <p:spPr>
          <a:xfrm>
            <a:off x="7328647" y="2958353"/>
            <a:ext cx="4863353" cy="769441"/>
          </a:xfrm>
          <a:prstGeom prst="rect">
            <a:avLst/>
          </a:prstGeom>
          <a:noFill/>
        </p:spPr>
        <p:txBody>
          <a:bodyPr wrap="square" rtlCol="0">
            <a:spAutoFit/>
          </a:bodyPr>
          <a:lstStyle/>
          <a:p>
            <a:r>
              <a:rPr lang="en-US" sz="4400" smtClean="0">
                <a:solidFill>
                  <a:srgbClr val="FF0000"/>
                </a:solidFill>
                <a:latin typeface="MusiQwik" panose="02000000000000000000" pitchFamily="2" charset="0"/>
              </a:rPr>
              <a:t>&amp;=2=R===S=!==T===S=!==b==!==b==.</a:t>
            </a:r>
            <a:endParaRPr lang="en-US" sz="4400">
              <a:solidFill>
                <a:srgbClr val="FF0000"/>
              </a:solidFill>
              <a:latin typeface="MusiQwik" panose="02000000000000000000" pitchFamily="2" charset="0"/>
            </a:endParaRPr>
          </a:p>
        </p:txBody>
      </p:sp>
      <p:grpSp>
        <p:nvGrpSpPr>
          <p:cNvPr id="24" name="Group 23"/>
          <p:cNvGrpSpPr/>
          <p:nvPr/>
        </p:nvGrpSpPr>
        <p:grpSpPr>
          <a:xfrm>
            <a:off x="7665277" y="3943821"/>
            <a:ext cx="4215148" cy="2532894"/>
            <a:chOff x="7665276" y="3849220"/>
            <a:chExt cx="4215148" cy="2532894"/>
          </a:xfrm>
        </p:grpSpPr>
        <p:sp>
          <p:nvSpPr>
            <p:cNvPr id="7" name="Wave 6"/>
            <p:cNvSpPr/>
            <p:nvPr/>
          </p:nvSpPr>
          <p:spPr>
            <a:xfrm rot="380730" flipH="1">
              <a:off x="7665276" y="3849220"/>
              <a:ext cx="4190091" cy="2532894"/>
            </a:xfrm>
            <a:prstGeom prst="wave">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71606" y="4315741"/>
              <a:ext cx="3481123" cy="646331"/>
            </a:xfrm>
            <a:prstGeom prst="rect">
              <a:avLst/>
            </a:prstGeom>
            <a:noFill/>
          </p:spPr>
          <p:txBody>
            <a:bodyPr wrap="square" rtlCol="0">
              <a:spAutoFit/>
            </a:bodyPr>
            <a:lstStyle/>
            <a:p>
              <a:r>
                <a:rPr lang="en-US" sz="3600" smtClean="0">
                  <a:latin typeface="MusiSync" panose="02000000000000000000" pitchFamily="2" charset="0"/>
                </a:rPr>
                <a:t>@  q    q  ‘  q   q ’</a:t>
              </a:r>
              <a:endParaRPr lang="en-US" sz="3600"/>
            </a:p>
          </p:txBody>
        </p:sp>
        <p:sp>
          <p:nvSpPr>
            <p:cNvPr id="9" name="TextBox 8"/>
            <p:cNvSpPr txBox="1"/>
            <p:nvPr/>
          </p:nvSpPr>
          <p:spPr>
            <a:xfrm>
              <a:off x="8175810" y="5055791"/>
              <a:ext cx="3704614" cy="707886"/>
            </a:xfrm>
            <a:prstGeom prst="rect">
              <a:avLst/>
            </a:prstGeom>
            <a:noFill/>
          </p:spPr>
          <p:txBody>
            <a:bodyPr wrap="square" rtlCol="0">
              <a:spAutoFit/>
            </a:bodyPr>
            <a:lstStyle/>
            <a:p>
              <a:r>
                <a:rPr lang="en-US" sz="4000" smtClean="0">
                  <a:latin typeface="MusiSync" panose="02000000000000000000" pitchFamily="2" charset="0"/>
                </a:rPr>
                <a:t>@  n n  ‘  q  Q  '</a:t>
              </a:r>
              <a:endParaRPr lang="en-US" sz="4000"/>
            </a:p>
          </p:txBody>
        </p:sp>
        <p:pic>
          <p:nvPicPr>
            <p:cNvPr id="14" name="Picture 1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597680" y="5602251"/>
              <a:ext cx="208974" cy="254434"/>
            </a:xfrm>
            <a:prstGeom prst="rect">
              <a:avLst/>
            </a:prstGeom>
          </p:spPr>
        </p:pic>
        <p:pic>
          <p:nvPicPr>
            <p:cNvPr id="15" name="Picture 1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161339" y="5583231"/>
              <a:ext cx="208974" cy="254434"/>
            </a:xfrm>
            <a:prstGeom prst="rect">
              <a:avLst/>
            </a:prstGeom>
          </p:spPr>
        </p:pic>
        <p:pic>
          <p:nvPicPr>
            <p:cNvPr id="16" name="Picture 1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150008" y="5569784"/>
              <a:ext cx="208974" cy="254434"/>
            </a:xfrm>
            <a:prstGeom prst="rect">
              <a:avLst/>
            </a:prstGeom>
          </p:spPr>
        </p:pic>
        <p:pic>
          <p:nvPicPr>
            <p:cNvPr id="18" name="Picture 1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711275" y="4853965"/>
              <a:ext cx="208974" cy="254434"/>
            </a:xfrm>
            <a:prstGeom prst="rect">
              <a:avLst/>
            </a:prstGeom>
          </p:spPr>
        </p:pic>
        <p:pic>
          <p:nvPicPr>
            <p:cNvPr id="19" name="Picture 1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382510" y="4808051"/>
              <a:ext cx="208974" cy="254434"/>
            </a:xfrm>
            <a:prstGeom prst="rect">
              <a:avLst/>
            </a:prstGeom>
          </p:spPr>
        </p:pic>
        <p:pic>
          <p:nvPicPr>
            <p:cNvPr id="20" name="Picture 1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182921" y="4808051"/>
              <a:ext cx="208974" cy="254434"/>
            </a:xfrm>
            <a:prstGeom prst="rect">
              <a:avLst/>
            </a:prstGeom>
          </p:spPr>
        </p:pic>
        <p:pic>
          <p:nvPicPr>
            <p:cNvPr id="21" name="Picture 2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735023" y="4808051"/>
              <a:ext cx="208974" cy="254434"/>
            </a:xfrm>
            <a:prstGeom prst="rect">
              <a:avLst/>
            </a:prstGeom>
          </p:spPr>
        </p:pic>
        <p:pic>
          <p:nvPicPr>
            <p:cNvPr id="22" name="Picture 2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853109" y="5595034"/>
              <a:ext cx="208974" cy="254434"/>
            </a:xfrm>
            <a:prstGeom prst="rect">
              <a:avLst/>
            </a:prstGeom>
          </p:spPr>
        </p:pic>
        <p:pic>
          <p:nvPicPr>
            <p:cNvPr id="23" name="Picture 2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366017" y="5569784"/>
              <a:ext cx="208974" cy="254434"/>
            </a:xfrm>
            <a:prstGeom prst="rect">
              <a:avLst/>
            </a:prstGeom>
          </p:spPr>
        </p:pic>
      </p:grpSp>
    </p:spTree>
    <p:extLst>
      <p:ext uri="{BB962C8B-B14F-4D97-AF65-F5344CB8AC3E}">
        <p14:creationId xmlns:p14="http://schemas.microsoft.com/office/powerpoint/2010/main" val="3461830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99247" y="-51232"/>
            <a:ext cx="2891118" cy="1667435"/>
            <a:chOff x="199520" y="5846"/>
            <a:chExt cx="6517324" cy="1667435"/>
          </a:xfrm>
        </p:grpSpPr>
        <p:sp>
          <p:nvSpPr>
            <p:cNvPr id="3" name="TextBox 2"/>
            <p:cNvSpPr txBox="1"/>
            <p:nvPr/>
          </p:nvSpPr>
          <p:spPr>
            <a:xfrm>
              <a:off x="199520" y="5846"/>
              <a:ext cx="6517324" cy="1667435"/>
            </a:xfrm>
            <a:prstGeom prst="rect">
              <a:avLst/>
            </a:prstGeom>
            <a:noFill/>
          </p:spPr>
          <p:txBody>
            <a:bodyPr wrap="square" rtlCol="0">
              <a:prstTxWarp prst="textChevronInverted">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4" name="TextBox 3"/>
            <p:cNvSpPr txBox="1"/>
            <p:nvPr/>
          </p:nvSpPr>
          <p:spPr>
            <a:xfrm>
              <a:off x="1775805" y="565508"/>
              <a:ext cx="3304130" cy="650573"/>
            </a:xfrm>
            <a:prstGeom prst="rect">
              <a:avLst/>
            </a:prstGeom>
            <a:noFill/>
          </p:spPr>
          <p:txBody>
            <a:bodyPr wrap="square" rtlCol="0">
              <a:prstTxWarp prst="textChevronInverted">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Hát</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 name="Group 4"/>
          <p:cNvGrpSpPr/>
          <p:nvPr/>
        </p:nvGrpSpPr>
        <p:grpSpPr>
          <a:xfrm>
            <a:off x="0" y="1425388"/>
            <a:ext cx="4309783" cy="1159005"/>
            <a:chOff x="1312374" y="514276"/>
            <a:chExt cx="3658148" cy="1159005"/>
          </a:xfrm>
        </p:grpSpPr>
        <p:sp>
          <p:nvSpPr>
            <p:cNvPr id="6" name="TextBox 5"/>
            <p:cNvSpPr txBox="1"/>
            <p:nvPr/>
          </p:nvSpPr>
          <p:spPr>
            <a:xfrm>
              <a:off x="1312374" y="514276"/>
              <a:ext cx="3658148" cy="1159005"/>
            </a:xfrm>
            <a:prstGeom prst="rect">
              <a:avLst/>
            </a:prstGeom>
            <a:noFill/>
          </p:spPr>
          <p:txBody>
            <a:bodyPr wrap="square" rtlCol="0">
              <a:prstTxWarp prst="textWave2">
                <a:avLst/>
              </a:prstTxWarp>
              <a:spAutoFit/>
            </a:bodyPr>
            <a:lstStyle/>
            <a:p>
              <a:r>
                <a:rPr lang="en-US" sz="6600" smtClean="0">
                  <a:solidFill>
                    <a:srgbClr val="FFFF00"/>
                  </a:solidFill>
                  <a:latin typeface="MusiQwik" panose="02000000000000000000" pitchFamily="2" charset="0"/>
                </a:rPr>
                <a:t>========</a:t>
              </a:r>
              <a:endParaRPr lang="en-US" sz="6600">
                <a:solidFill>
                  <a:srgbClr val="FFFF00"/>
                </a:solidFill>
                <a:latin typeface="MusiQwik" panose="02000000000000000000" pitchFamily="2" charset="0"/>
              </a:endParaRPr>
            </a:p>
          </p:txBody>
        </p:sp>
        <p:sp>
          <p:nvSpPr>
            <p:cNvPr id="7" name="TextBox 6"/>
            <p:cNvSpPr txBox="1"/>
            <p:nvPr/>
          </p:nvSpPr>
          <p:spPr>
            <a:xfrm>
              <a:off x="1707323" y="768491"/>
              <a:ext cx="2652557" cy="650573"/>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Giới thiệu</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574" y="732403"/>
            <a:ext cx="7227812" cy="5022938"/>
          </a:xfrm>
          <a:prstGeom prst="rect">
            <a:avLst/>
          </a:prstGeom>
        </p:spPr>
      </p:pic>
      <p:sp>
        <p:nvSpPr>
          <p:cNvPr id="9" name="Rounded Rectangle 8"/>
          <p:cNvSpPr/>
          <p:nvPr/>
        </p:nvSpPr>
        <p:spPr>
          <a:xfrm>
            <a:off x="80683" y="2674687"/>
            <a:ext cx="4296335" cy="3119716"/>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mtClean="0">
                <a:latin typeface="Tahoma" panose="020B0604030504040204" pitchFamily="34" charset="0"/>
                <a:ea typeface="Tahoma" panose="020B0604030504040204" pitchFamily="34" charset="0"/>
                <a:cs typeface="Tahoma" panose="020B0604030504040204" pitchFamily="34" charset="0"/>
              </a:rPr>
              <a:t>Bài hát “Lớp Một thân yêu” sáng tác của nhạc sĩ Bùi Anh Tôn với nét giai điệu vui tươi, phấn khởi nói lên cảm xúc của các em học sinh khi mới bước vào lớp Một.  Khi tiếng trống trường vang lên, các em vào lớp cùng mở những trang sách và đưa những nét chữ đầu tiên. Các em nắm tay cùng vui múa hát, học tập dưới mái trường thân yêu.</a:t>
            </a:r>
            <a:endParaRPr lang="en-US">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96760" y="5848191"/>
            <a:ext cx="951185" cy="968188"/>
          </a:xfrm>
          <a:prstGeom prst="rect">
            <a:avLst/>
          </a:prstGeom>
        </p:spPr>
      </p:pic>
    </p:spTree>
    <p:extLst>
      <p:ext uri="{BB962C8B-B14F-4D97-AF65-F5344CB8AC3E}">
        <p14:creationId xmlns:p14="http://schemas.microsoft.com/office/powerpoint/2010/main" val="4041171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2412"/>
            <a:ext cx="4309783" cy="1159005"/>
            <a:chOff x="1312374" y="514276"/>
            <a:chExt cx="3658148" cy="1159005"/>
          </a:xfrm>
        </p:grpSpPr>
        <p:sp>
          <p:nvSpPr>
            <p:cNvPr id="3" name="TextBox 2"/>
            <p:cNvSpPr txBox="1"/>
            <p:nvPr/>
          </p:nvSpPr>
          <p:spPr>
            <a:xfrm>
              <a:off x="1312374" y="514276"/>
              <a:ext cx="3658148" cy="1159005"/>
            </a:xfrm>
            <a:prstGeom prst="rect">
              <a:avLst/>
            </a:prstGeom>
            <a:noFill/>
          </p:spPr>
          <p:txBody>
            <a:bodyPr wrap="square" rtlCol="0">
              <a:prstTxWarp prst="textWave2">
                <a:avLst/>
              </a:prstTxWarp>
              <a:spAutoFit/>
            </a:bodyPr>
            <a:lstStyle/>
            <a:p>
              <a:r>
                <a:rPr lang="en-US" sz="6600" smtClean="0">
                  <a:solidFill>
                    <a:srgbClr val="00B050"/>
                  </a:solidFill>
                  <a:latin typeface="MusiQwik" panose="02000000000000000000" pitchFamily="2" charset="0"/>
                </a:rPr>
                <a:t>========</a:t>
              </a:r>
              <a:endParaRPr lang="en-US" sz="6600">
                <a:solidFill>
                  <a:srgbClr val="00B050"/>
                </a:solidFill>
                <a:latin typeface="MusiQwik" panose="02000000000000000000" pitchFamily="2" charset="0"/>
              </a:endParaRPr>
            </a:p>
          </p:txBody>
        </p:sp>
        <p:sp>
          <p:nvSpPr>
            <p:cNvPr id="4" name="TextBox 3"/>
            <p:cNvSpPr txBox="1"/>
            <p:nvPr/>
          </p:nvSpPr>
          <p:spPr>
            <a:xfrm>
              <a:off x="1707323" y="768491"/>
              <a:ext cx="2652557" cy="650573"/>
            </a:xfrm>
            <a:prstGeom prst="rect">
              <a:avLst/>
            </a:prstGeom>
            <a:noFill/>
          </p:spPr>
          <p:txBody>
            <a:bodyPr wrap="square" rtlCol="0">
              <a:prstTxWarp prst="textWave2">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Nghe hát mẫu</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579" y="1313330"/>
            <a:ext cx="7630900" cy="5329517"/>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53249" y="4716715"/>
            <a:ext cx="4176090" cy="202346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881" y="2000284"/>
            <a:ext cx="3269991" cy="2029478"/>
          </a:xfrm>
          <a:prstGeom prst="rect">
            <a:avLst/>
          </a:prstGeom>
        </p:spPr>
      </p:pic>
    </p:spTree>
    <p:extLst>
      <p:ext uri="{BB962C8B-B14F-4D97-AF65-F5344CB8AC3E}">
        <p14:creationId xmlns:p14="http://schemas.microsoft.com/office/powerpoint/2010/main" val="3165396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872</TotalTime>
  <Words>603</Words>
  <Application>Microsoft Office PowerPoint</Application>
  <PresentationFormat>Widescreen</PresentationFormat>
  <Paragraphs>110</Paragraphs>
  <Slides>23</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MusiQwik</vt:lpstr>
      <vt:lpstr>MusiSync</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11</cp:lastModifiedBy>
  <cp:revision>74</cp:revision>
  <dcterms:created xsi:type="dcterms:W3CDTF">2021-09-21T08:15:06Z</dcterms:created>
  <dcterms:modified xsi:type="dcterms:W3CDTF">2025-11-05T06:15:09Z</dcterms:modified>
</cp:coreProperties>
</file>