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gif"/>
  <Override PartName="/ppt/media/image19.jpg" ContentType="image/gif"/>
  <Override PartName="/ppt/media/image26.jpg" ContentType="image/gif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6" r:id="rId3"/>
    <p:sldId id="277" r:id="rId4"/>
    <p:sldId id="287" r:id="rId5"/>
    <p:sldId id="288" r:id="rId6"/>
    <p:sldId id="290" r:id="rId7"/>
    <p:sldId id="291" r:id="rId8"/>
    <p:sldId id="307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315" r:id="rId17"/>
    <p:sldId id="316" r:id="rId18"/>
    <p:sldId id="317" r:id="rId19"/>
    <p:sldId id="318" r:id="rId20"/>
    <p:sldId id="321" r:id="rId21"/>
    <p:sldId id="320" r:id="rId22"/>
    <p:sldId id="319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000000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4688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3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90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30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2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9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7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13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726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4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6E989-D27D-4DD2-9BD0-B572328E54E7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E354-FEDE-406A-8753-5050DF5C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2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9.png"/><Relationship Id="rId7" Type="http://schemas.openxmlformats.org/officeDocument/2006/relationships/image" Target="../media/image54.png"/><Relationship Id="rId12" Type="http://schemas.microsoft.com/office/2007/relationships/hdphoto" Target="../media/hdphoto6.wdp"/><Relationship Id="rId17" Type="http://schemas.openxmlformats.org/officeDocument/2006/relationships/image" Target="../media/image59.png"/><Relationship Id="rId2" Type="http://schemas.openxmlformats.org/officeDocument/2006/relationships/audio" Target="../media/media5.mp3"/><Relationship Id="rId16" Type="http://schemas.microsoft.com/office/2007/relationships/hdphoto" Target="../media/hdphoto8.wdp"/><Relationship Id="rId20" Type="http://schemas.openxmlformats.org/officeDocument/2006/relationships/image" Target="../media/image61.png"/><Relationship Id="rId1" Type="http://schemas.microsoft.com/office/2007/relationships/media" Target="../media/media5.mp3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58.png"/><Relationship Id="rId10" Type="http://schemas.microsoft.com/office/2007/relationships/hdphoto" Target="../media/hdphoto5.wdp"/><Relationship Id="rId19" Type="http://schemas.openxmlformats.org/officeDocument/2006/relationships/image" Target="../media/image60.png"/><Relationship Id="rId4" Type="http://schemas.openxmlformats.org/officeDocument/2006/relationships/image" Target="../media/image48.jpg"/><Relationship Id="rId9" Type="http://schemas.openxmlformats.org/officeDocument/2006/relationships/image" Target="../media/image55.png"/><Relationship Id="rId1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hyperlink" Target="https://www.youtube.com/watch?v=Zu5AaZ9wBj8" TargetMode="External"/><Relationship Id="rId7" Type="http://schemas.microsoft.com/office/2007/relationships/hdphoto" Target="../media/hdphoto2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7" Type="http://schemas.microsoft.com/office/2007/relationships/hdphoto" Target="../media/hdphoto10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3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47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3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openxmlformats.org/officeDocument/2006/relationships/image" Target="../media/image7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tmp"/><Relationship Id="rId5" Type="http://schemas.openxmlformats.org/officeDocument/2006/relationships/image" Target="../media/image71.jpg"/><Relationship Id="rId4" Type="http://schemas.openxmlformats.org/officeDocument/2006/relationships/image" Target="../media/image47.jpg"/><Relationship Id="rId9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2.wdp"/><Relationship Id="rId7" Type="http://schemas.openxmlformats.org/officeDocument/2006/relationships/image" Target="../media/image7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tmp"/><Relationship Id="rId5" Type="http://schemas.openxmlformats.org/officeDocument/2006/relationships/image" Target="../media/image71.jp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g"/><Relationship Id="rId4" Type="http://schemas.openxmlformats.org/officeDocument/2006/relationships/image" Target="../media/image7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gif"/><Relationship Id="rId12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2.jpg"/><Relationship Id="rId11" Type="http://schemas.openxmlformats.org/officeDocument/2006/relationships/image" Target="../media/image86.jpg"/><Relationship Id="rId5" Type="http://schemas.openxmlformats.org/officeDocument/2006/relationships/audio" Target="../media/audio6.wav"/><Relationship Id="rId10" Type="http://schemas.openxmlformats.org/officeDocument/2006/relationships/image" Target="../media/image79.gif"/><Relationship Id="rId4" Type="http://schemas.openxmlformats.org/officeDocument/2006/relationships/audio" Target="../media/audio3.wav"/><Relationship Id="rId9" Type="http://schemas.openxmlformats.org/officeDocument/2006/relationships/image" Target="../media/image8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audio" Target="../media/audio3.wav"/><Relationship Id="rId7" Type="http://schemas.openxmlformats.org/officeDocument/2006/relationships/image" Target="../media/image9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10" Type="http://schemas.openxmlformats.org/officeDocument/2006/relationships/image" Target="../media/image93.png"/><Relationship Id="rId4" Type="http://schemas.openxmlformats.org/officeDocument/2006/relationships/image" Target="../media/image87.jp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96.gif"/><Relationship Id="rId3" Type="http://schemas.openxmlformats.org/officeDocument/2006/relationships/audio" Target="../media/audio7.wav"/><Relationship Id="rId7" Type="http://schemas.openxmlformats.org/officeDocument/2006/relationships/audio" Target="../media/audio11.wav"/><Relationship Id="rId12" Type="http://schemas.openxmlformats.org/officeDocument/2006/relationships/image" Target="../media/image9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79.gif"/><Relationship Id="rId5" Type="http://schemas.openxmlformats.org/officeDocument/2006/relationships/audio" Target="../media/audio9.wav"/><Relationship Id="rId10" Type="http://schemas.openxmlformats.org/officeDocument/2006/relationships/image" Target="../media/image94.jpg"/><Relationship Id="rId4" Type="http://schemas.openxmlformats.org/officeDocument/2006/relationships/audio" Target="../media/audio8.wav"/><Relationship Id="rId9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gif"/><Relationship Id="rId3" Type="http://schemas.openxmlformats.org/officeDocument/2006/relationships/image" Target="../media/image1.jpg"/><Relationship Id="rId7" Type="http://schemas.openxmlformats.org/officeDocument/2006/relationships/image" Target="../media/image97.gif"/><Relationship Id="rId12" Type="http://schemas.openxmlformats.org/officeDocument/2006/relationships/audio" Target="../media/audio13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10" Type="http://schemas.openxmlformats.org/officeDocument/2006/relationships/image" Target="../media/image100.jpg"/><Relationship Id="rId4" Type="http://schemas.openxmlformats.org/officeDocument/2006/relationships/image" Target="../media/image4.gif"/><Relationship Id="rId9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g"/><Relationship Id="rId11" Type="http://schemas.openxmlformats.org/officeDocument/2006/relationships/image" Target="../media/image16.gif"/><Relationship Id="rId5" Type="http://schemas.openxmlformats.org/officeDocument/2006/relationships/audio" Target="../media/audio3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gif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16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image" Target="../media/image19.jpg"/><Relationship Id="rId11" Type="http://schemas.openxmlformats.org/officeDocument/2006/relationships/image" Target="../media/image24.gif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23.gif"/><Relationship Id="rId4" Type="http://schemas.openxmlformats.org/officeDocument/2006/relationships/audio" Target="../media/audio3.wav"/><Relationship Id="rId9" Type="http://schemas.openxmlformats.org/officeDocument/2006/relationships/image" Target="../media/image22.gif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29.png"/><Relationship Id="rId18" Type="http://schemas.openxmlformats.org/officeDocument/2006/relationships/image" Target="../media/image34.gif"/><Relationship Id="rId26" Type="http://schemas.openxmlformats.org/officeDocument/2006/relationships/image" Target="../media/image39.png"/><Relationship Id="rId3" Type="http://schemas.openxmlformats.org/officeDocument/2006/relationships/tags" Target="../tags/tag3.xml"/><Relationship Id="rId21" Type="http://schemas.openxmlformats.org/officeDocument/2006/relationships/image" Target="../media/image12.gif"/><Relationship Id="rId7" Type="http://schemas.microsoft.com/office/2007/relationships/media" Target="../media/media4.m4a"/><Relationship Id="rId12" Type="http://schemas.openxmlformats.org/officeDocument/2006/relationships/image" Target="../media/image28.png"/><Relationship Id="rId17" Type="http://schemas.openxmlformats.org/officeDocument/2006/relationships/image" Target="../media/image33.gif"/><Relationship Id="rId25" Type="http://schemas.openxmlformats.org/officeDocument/2006/relationships/image" Target="../media/image38.gif"/><Relationship Id="rId2" Type="http://schemas.openxmlformats.org/officeDocument/2006/relationships/tags" Target="../tags/tag2.xml"/><Relationship Id="rId16" Type="http://schemas.openxmlformats.org/officeDocument/2006/relationships/image" Target="../media/image32.png"/><Relationship Id="rId20" Type="http://schemas.openxmlformats.org/officeDocument/2006/relationships/image" Target="../media/image36.gif"/><Relationship Id="rId29" Type="http://schemas.openxmlformats.org/officeDocument/2006/relationships/image" Target="../media/image42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audio" Target="../media/audio2.wav"/><Relationship Id="rId24" Type="http://schemas.openxmlformats.org/officeDocument/2006/relationships/image" Target="../media/image17.png"/><Relationship Id="rId5" Type="http://schemas.openxmlformats.org/officeDocument/2006/relationships/tags" Target="../tags/tag5.xml"/><Relationship Id="rId15" Type="http://schemas.openxmlformats.org/officeDocument/2006/relationships/image" Target="../media/image31.png"/><Relationship Id="rId23" Type="http://schemas.openxmlformats.org/officeDocument/2006/relationships/image" Target="../media/image16.gif"/><Relationship Id="rId28" Type="http://schemas.openxmlformats.org/officeDocument/2006/relationships/image" Target="../media/image41.png"/><Relationship Id="rId10" Type="http://schemas.openxmlformats.org/officeDocument/2006/relationships/audio" Target="../media/audio3.wav"/><Relationship Id="rId19" Type="http://schemas.openxmlformats.org/officeDocument/2006/relationships/image" Target="../media/image35.gif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0.png"/><Relationship Id="rId22" Type="http://schemas.openxmlformats.org/officeDocument/2006/relationships/image" Target="../media/image37.gif"/><Relationship Id="rId27" Type="http://schemas.openxmlformats.org/officeDocument/2006/relationships/image" Target="../media/image40.png"/><Relationship Id="rId30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image" Target="../media/image45.tmp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hdphoto" Target="../media/hdphoto2.wdp"/><Relationship Id="rId7" Type="http://schemas.openxmlformats.org/officeDocument/2006/relationships/image" Target="../media/image51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4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469" y="5719763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388" y="563563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26" y="-103773"/>
            <a:ext cx="581025" cy="5810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7" y="184338"/>
            <a:ext cx="304800" cy="3048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97" y="6334151"/>
            <a:ext cx="581025" cy="5810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6" y="6243609"/>
            <a:ext cx="304800" cy="3048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802" y="6225911"/>
            <a:ext cx="581025" cy="58102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96" y="6195891"/>
            <a:ext cx="304800" cy="304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733" y="-16687"/>
            <a:ext cx="581025" cy="5810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021" y="238380"/>
            <a:ext cx="304800" cy="3048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1" y="802371"/>
            <a:ext cx="3790950" cy="18859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784" y="835637"/>
            <a:ext cx="3790950" cy="1885950"/>
          </a:xfrm>
          <a:prstGeom prst="rect">
            <a:avLst/>
          </a:prstGeom>
        </p:spPr>
      </p:pic>
      <p:sp>
        <p:nvSpPr>
          <p:cNvPr id="50" name="WordArt 8"/>
          <p:cNvSpPr>
            <a:spLocks noChangeArrowheads="1" noChangeShapeType="1" noTextEdit="1"/>
          </p:cNvSpPr>
          <p:nvPr/>
        </p:nvSpPr>
        <p:spPr bwMode="auto">
          <a:xfrm>
            <a:off x="1688721" y="975780"/>
            <a:ext cx="5851261" cy="525013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vi-VN" sz="13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8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 MỪNG </a:t>
            </a:r>
            <a:r>
              <a:rPr lang="en-US" sz="8800" b="1" kern="1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ĐẾN VỚI GIỜ ÂM NHẠC</a:t>
            </a:r>
            <a:endParaRPr lang="vi-VN" sz="8800" b="1" kern="10">
              <a:ln w="660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VO TAY.wav"/>
          </p:stSnd>
        </p:sndAc>
      </p:transition>
    </mc:Choice>
    <mc:Fallback xmlns="">
      <p:transition spd="slow">
        <p:fade/>
        <p:sndAc>
          <p:stSnd>
            <p:snd r:embed="rId9" name="VO TAY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flipH="1">
            <a:off x="2" y="152528"/>
            <a:ext cx="3582651" cy="2020405"/>
            <a:chOff x="8662972" y="193749"/>
            <a:chExt cx="3382397" cy="20204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8662972" y="193749"/>
              <a:ext cx="1869809" cy="1077390"/>
              <a:chOff x="8663740" y="193749"/>
              <a:chExt cx="1834589" cy="1077390"/>
            </a:xfrm>
          </p:grpSpPr>
          <p:sp>
            <p:nvSpPr>
              <p:cNvPr id="22" name="Rounded Rectangular Callout 21"/>
              <p:cNvSpPr/>
              <p:nvPr/>
            </p:nvSpPr>
            <p:spPr>
              <a:xfrm rot="16200000" flipH="1">
                <a:off x="9042340" y="-184851"/>
                <a:ext cx="1077390" cy="1834589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736553" y="316944"/>
                <a:ext cx="16889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cùng hát kết hợp vận động nhé!</a:t>
                </a:r>
                <a:endPara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grpSp>
        <p:nvGrpSpPr>
          <p:cNvPr id="73" name="Group 72"/>
          <p:cNvGrpSpPr/>
          <p:nvPr/>
        </p:nvGrpSpPr>
        <p:grpSpPr>
          <a:xfrm>
            <a:off x="1369307" y="0"/>
            <a:ext cx="10994276" cy="6973872"/>
            <a:chOff x="1291637" y="-10942"/>
            <a:chExt cx="10994276" cy="697387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8242" y="104930"/>
              <a:ext cx="3657917" cy="2293819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07" y="108888"/>
              <a:ext cx="3657706" cy="228986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306" y="1981725"/>
              <a:ext cx="3658433" cy="250161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872" y="4195519"/>
              <a:ext cx="6916041" cy="276741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116" y="2002937"/>
              <a:ext cx="3649499" cy="249116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5102" y="1989758"/>
              <a:ext cx="3606838" cy="250434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4696" y="4193016"/>
              <a:ext cx="3640546" cy="2769914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4946751" y="197897"/>
              <a:ext cx="2" cy="15875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036696" y="197897"/>
              <a:ext cx="0" cy="167889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824176" y="1875436"/>
              <a:ext cx="3212520" cy="135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1833129" y="1864831"/>
              <a:ext cx="16156" cy="4700861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036696" y="106598"/>
              <a:ext cx="0" cy="1768838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5036696" y="125172"/>
              <a:ext cx="6850503" cy="0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922206" y="1768669"/>
              <a:ext cx="3024545" cy="62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1938700" y="1768669"/>
              <a:ext cx="9057" cy="478019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4931764" y="197897"/>
              <a:ext cx="6940446" cy="69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207" y="1508745"/>
              <a:ext cx="911194" cy="818756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637" y="6048865"/>
              <a:ext cx="1115295" cy="809135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2108" y="1308862"/>
              <a:ext cx="1115295" cy="80913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575" y="-10942"/>
              <a:ext cx="911194" cy="818756"/>
            </a:xfrm>
            <a:prstGeom prst="rect">
              <a:avLst/>
            </a:prstGeom>
          </p:spPr>
        </p:pic>
      </p:grpSp>
      <p:pic>
        <p:nvPicPr>
          <p:cNvPr id="75" name="Hát mẫu  Lớp một thân yê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54804" y="2633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1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5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04503" y="507099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nhạc </a:t>
              </a:r>
            </a:p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 – Rê - Mi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74276" y="9809"/>
            <a:ext cx="6929602" cy="1519005"/>
            <a:chOff x="199520" y="5846"/>
            <a:chExt cx="11221779" cy="1519005"/>
          </a:xfrm>
        </p:grpSpPr>
        <p:sp>
          <p:nvSpPr>
            <p:cNvPr id="12" name="TextBox 11"/>
            <p:cNvSpPr txBox="1"/>
            <p:nvPr/>
          </p:nvSpPr>
          <p:spPr>
            <a:xfrm>
              <a:off x="199520" y="5846"/>
              <a:ext cx="11221779" cy="1519005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r>
                <a:rPr lang="en-US" sz="66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&amp;===================!</a:t>
              </a:r>
              <a:endParaRPr lang="en-US" sz="66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24997" y="460202"/>
              <a:ext cx="9327627" cy="463692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 kết hợp vỗ tay theo phách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074276" y="1666324"/>
            <a:ext cx="6993991" cy="3881512"/>
            <a:chOff x="5009887" y="1826229"/>
            <a:chExt cx="6993991" cy="388151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887" y="1826229"/>
              <a:ext cx="6993991" cy="3660259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6071417" y="3757092"/>
              <a:ext cx="5730448" cy="450336"/>
              <a:chOff x="6071417" y="3757092"/>
              <a:chExt cx="5730448" cy="450336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71417" y="38314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66239" y="38314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80229" y="3818887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6358" y="380195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30892" y="37768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55704" y="376298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184199" y="3757093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475212" y="3757092"/>
                <a:ext cx="326653" cy="375929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5942446" y="5287873"/>
              <a:ext cx="5843182" cy="419868"/>
              <a:chOff x="6071417" y="3774948"/>
              <a:chExt cx="5843182" cy="419868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71417" y="379392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66239" y="379392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80229" y="3818887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30892" y="37768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18334" y="3788033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296933" y="379467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587946" y="3782144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590201" y="3774948"/>
                <a:ext cx="326653" cy="3759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739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74276" y="9809"/>
            <a:ext cx="6929602" cy="1519005"/>
            <a:chOff x="199520" y="5846"/>
            <a:chExt cx="11221779" cy="1519005"/>
          </a:xfrm>
        </p:grpSpPr>
        <p:sp>
          <p:nvSpPr>
            <p:cNvPr id="3" name="TextBox 2"/>
            <p:cNvSpPr txBox="1"/>
            <p:nvPr/>
          </p:nvSpPr>
          <p:spPr>
            <a:xfrm>
              <a:off x="199520" y="5846"/>
              <a:ext cx="11221779" cy="1519005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r>
                <a:rPr lang="en-US" sz="66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&amp;===================!</a:t>
              </a:r>
              <a:endParaRPr lang="en-US" sz="66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24997" y="460202"/>
              <a:ext cx="9327627" cy="463692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 kết hợp vỗ tay theo nhịp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74276" y="1666324"/>
            <a:ext cx="6993991" cy="3881512"/>
            <a:chOff x="5009887" y="1826229"/>
            <a:chExt cx="6993991" cy="388151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887" y="1826229"/>
              <a:ext cx="6993991" cy="3660259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071417" y="3757093"/>
              <a:ext cx="5439435" cy="450335"/>
              <a:chOff x="6071417" y="3757093"/>
              <a:chExt cx="5439435" cy="45033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71417" y="38314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80229" y="3818887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30892" y="3776899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184199" y="3757093"/>
                <a:ext cx="326653" cy="375929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5942446" y="5300958"/>
              <a:ext cx="5552169" cy="406783"/>
              <a:chOff x="6071417" y="3788033"/>
              <a:chExt cx="5552169" cy="40678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071417" y="3793921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180229" y="3818887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18334" y="3788033"/>
                <a:ext cx="326653" cy="37592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296933" y="3794671"/>
                <a:ext cx="326653" cy="37592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27" name="Group 26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31" name="Oval 30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04503" y="507099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nhạc </a:t>
              </a:r>
            </a:p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 – Rê - Mi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8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19" y="1443757"/>
            <a:ext cx="7262501" cy="3800782"/>
          </a:xfrm>
          <a:prstGeom prst="rect">
            <a:avLst/>
          </a:prstGeom>
        </p:spPr>
      </p:pic>
      <p:pic>
        <p:nvPicPr>
          <p:cNvPr id="19" name="Picture 18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40" y="5353843"/>
            <a:ext cx="1109568" cy="135952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12547" y="87272"/>
            <a:ext cx="7747810" cy="1519005"/>
            <a:chOff x="2130659" y="65985"/>
            <a:chExt cx="7747810" cy="1519005"/>
          </a:xfrm>
        </p:grpSpPr>
        <p:grpSp>
          <p:nvGrpSpPr>
            <p:cNvPr id="2" name="Group 1"/>
            <p:cNvGrpSpPr/>
            <p:nvPr/>
          </p:nvGrpSpPr>
          <p:grpSpPr>
            <a:xfrm>
              <a:off x="2130659" y="65985"/>
              <a:ext cx="7639642" cy="1519005"/>
              <a:chOff x="199520" y="5846"/>
              <a:chExt cx="11641711" cy="151900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99520" y="5846"/>
                <a:ext cx="11641711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70C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239591" y="522832"/>
                <a:ext cx="9327627" cy="4636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nhạc kết hợp với nhạc đệm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9203" y="316468"/>
              <a:ext cx="969266" cy="99669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25" name="Group 24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8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29" name="Oval 28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904503" y="507099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Ban nhạc </a:t>
              </a:r>
            </a:p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 – Rê - Mi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 nhạc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143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548835" y="273162"/>
            <a:ext cx="7754193" cy="1519005"/>
            <a:chOff x="4312547" y="87272"/>
            <a:chExt cx="7754193" cy="1519005"/>
          </a:xfrm>
        </p:grpSpPr>
        <p:grpSp>
          <p:nvGrpSpPr>
            <p:cNvPr id="13" name="Group 12"/>
            <p:cNvGrpSpPr/>
            <p:nvPr/>
          </p:nvGrpSpPr>
          <p:grpSpPr>
            <a:xfrm>
              <a:off x="4312547" y="87272"/>
              <a:ext cx="7639642" cy="1519005"/>
              <a:chOff x="199520" y="5846"/>
              <a:chExt cx="11641711" cy="151900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99520" y="5846"/>
                <a:ext cx="11641711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70C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70C0"/>
                  </a:solidFill>
                  <a:latin typeface="MusiQwik" panose="02000000000000000000" pitchFamily="2" charset="0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239591" y="522832"/>
                <a:ext cx="9327627" cy="46369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smtClean="0">
                    <a:ln w="6600">
                      <a:solidFill>
                        <a:srgbClr val="FF0000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  <a:outerShdw dist="38100" dir="2700000" algn="tl" rotWithShape="0">
                        <a:schemeClr val="accent2"/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 nhạc kết hợp vận động</a:t>
                </a:r>
                <a:endParaRPr lang="en-US" sz="2400" b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0488" y="194066"/>
              <a:ext cx="836252" cy="111784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735721" y="1828898"/>
            <a:ext cx="7380422" cy="3841607"/>
            <a:chOff x="4753566" y="1606277"/>
            <a:chExt cx="7380422" cy="3841607"/>
          </a:xfrm>
        </p:grpSpPr>
        <p:pic>
          <p:nvPicPr>
            <p:cNvPr id="23" name="Picture 22" descr="Screen Clippi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3566" y="1606277"/>
              <a:ext cx="7380422" cy="3821728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5857253" y="3450109"/>
              <a:ext cx="5827593" cy="503268"/>
              <a:chOff x="5857253" y="3450109"/>
              <a:chExt cx="5827593" cy="50326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57253" y="350671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3523" y="350671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28804" y="3520418"/>
                <a:ext cx="438439" cy="43295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50220" y="345010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196490" y="345010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46407" y="3463808"/>
                <a:ext cx="438439" cy="432959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5644311" y="4944616"/>
              <a:ext cx="5952853" cy="503268"/>
              <a:chOff x="5857253" y="3450109"/>
              <a:chExt cx="5952853" cy="503268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857253" y="350671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53835" y="350671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3960" y="3520418"/>
                <a:ext cx="438439" cy="432959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636352" y="3450109"/>
                <a:ext cx="315473" cy="390048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71667" y="3463808"/>
                <a:ext cx="438439" cy="432959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95520" y="3463808"/>
                <a:ext cx="315473" cy="390048"/>
              </a:xfrm>
              <a:prstGeom prst="rect">
                <a:avLst/>
              </a:prstGeom>
            </p:spPr>
          </p:pic>
        </p:grp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" y="4191402"/>
            <a:ext cx="2286920" cy="2209398"/>
          </a:xfrm>
          <a:prstGeom prst="rect">
            <a:avLst/>
          </a:prstGeom>
        </p:spPr>
      </p:pic>
      <p:sp>
        <p:nvSpPr>
          <p:cNvPr id="43" name="Cloud Callout 42"/>
          <p:cNvSpPr/>
          <p:nvPr/>
        </p:nvSpPr>
        <p:spPr>
          <a:xfrm>
            <a:off x="357775" y="1638300"/>
            <a:ext cx="3377946" cy="2158051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lưu ý khi đọc các nốt nhắc lại cần đọc gọn, nhỏ để tạo sắc thái nhé!</a:t>
            </a:r>
            <a:endParaRPr lang="en-US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0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04503" y="507099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– nhỏ</a:t>
              </a:r>
            </a:p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 – thấp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161601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997700" y="245168"/>
            <a:ext cx="4636238" cy="1986542"/>
            <a:chOff x="6997700" y="245168"/>
            <a:chExt cx="4636238" cy="198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6997700" y="711580"/>
              <a:ext cx="2712813" cy="1053720"/>
              <a:chOff x="6997700" y="711580"/>
              <a:chExt cx="2712813" cy="1053720"/>
            </a:xfrm>
          </p:grpSpPr>
          <p:sp>
            <p:nvSpPr>
              <p:cNvPr id="14" name="Rounded Rectangular Callout 13"/>
              <p:cNvSpPr/>
              <p:nvPr/>
            </p:nvSpPr>
            <p:spPr>
              <a:xfrm rot="16200000" flipH="1">
                <a:off x="7827247" y="-117967"/>
                <a:ext cx="1053720" cy="2712813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83233" y="776774"/>
                <a:ext cx="252784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lắng nghe và cảm nhận giai điệu của đoạn nhạc sau nhé!</a:t>
                </a:r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268" y="245168"/>
              <a:ext cx="1721670" cy="198654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4434185"/>
            <a:ext cx="3810738" cy="2685817"/>
          </a:xfrm>
          <a:prstGeom prst="rect">
            <a:avLst/>
          </a:prstGeom>
        </p:spPr>
      </p:pic>
      <p:pic>
        <p:nvPicPr>
          <p:cNvPr id="20" name="Picture 19" descr="Screen Clippi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90" y="2271301"/>
            <a:ext cx="7022528" cy="22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7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04503" y="5070990"/>
              <a:ext cx="2342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 – nhỏ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161601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92950" y="176593"/>
            <a:ext cx="4636238" cy="1986542"/>
            <a:chOff x="6997700" y="245168"/>
            <a:chExt cx="4636238" cy="198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6997700" y="711580"/>
              <a:ext cx="2712813" cy="1078912"/>
              <a:chOff x="6997700" y="711580"/>
              <a:chExt cx="2712813" cy="1078912"/>
            </a:xfrm>
          </p:grpSpPr>
          <p:sp>
            <p:nvSpPr>
              <p:cNvPr id="14" name="Rounded Rectangular Callout 13"/>
              <p:cNvSpPr/>
              <p:nvPr/>
            </p:nvSpPr>
            <p:spPr>
              <a:xfrm rot="16200000" flipH="1">
                <a:off x="7827247" y="-117967"/>
                <a:ext cx="1053720" cy="2712813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83233" y="713274"/>
                <a:ext cx="252784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lắng nghe với âm thanh to nhỏ và nhận biết các nốt cao hơn trong nét nhạc nhé!</a:t>
                </a:r>
                <a:endParaRPr lang="en-US" sz="16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268" y="245168"/>
              <a:ext cx="1721670" cy="198654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00" y="4434185"/>
            <a:ext cx="3810738" cy="2685817"/>
          </a:xfrm>
          <a:prstGeom prst="rect">
            <a:avLst/>
          </a:prstGeom>
        </p:spPr>
      </p:pic>
      <p:pic>
        <p:nvPicPr>
          <p:cNvPr id="17" name="Picture 16" descr="Screen Clippin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90" y="2271301"/>
            <a:ext cx="7022528" cy="225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50221" y="5339508"/>
              <a:ext cx="234287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 – thấp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161601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78483" y="176593"/>
            <a:ext cx="4550705" cy="1986542"/>
            <a:chOff x="7083233" y="245168"/>
            <a:chExt cx="4550705" cy="198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7083233" y="711579"/>
              <a:ext cx="2627281" cy="1171247"/>
              <a:chOff x="7083233" y="711579"/>
              <a:chExt cx="2627281" cy="1171247"/>
            </a:xfrm>
          </p:grpSpPr>
          <p:sp>
            <p:nvSpPr>
              <p:cNvPr id="14" name="Rounded Rectangular Callout 13"/>
              <p:cNvSpPr/>
              <p:nvPr/>
            </p:nvSpPr>
            <p:spPr>
              <a:xfrm rot="16200000" flipH="1">
                <a:off x="7811250" y="-16438"/>
                <a:ext cx="1171247" cy="2627281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083233" y="713274"/>
                <a:ext cx="252784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lắng nghe và vận động: Nốt thấp các em ngồi xuống giai điệu đi lên các nốt cao thì đứng lên và giơ tay lên đầu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268" y="245168"/>
              <a:ext cx="1721670" cy="1986542"/>
            </a:xfrm>
            <a:prstGeom prst="rect">
              <a:avLst/>
            </a:prstGeom>
          </p:spPr>
        </p:pic>
      </p:grp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90" y="2271301"/>
            <a:ext cx="7022528" cy="22522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4843" y="4920820"/>
            <a:ext cx="1210461" cy="16410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133" y="4612908"/>
            <a:ext cx="1003367" cy="19489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856" y="4811249"/>
            <a:ext cx="2196332" cy="15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12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9296" y="5039043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động theo ý thích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161601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 dụng – Sáng tạo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67600" y="176593"/>
            <a:ext cx="4261588" cy="1986542"/>
            <a:chOff x="7372350" y="245168"/>
            <a:chExt cx="4261588" cy="198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7372350" y="711579"/>
              <a:ext cx="2338164" cy="1202024"/>
              <a:chOff x="7372350" y="711579"/>
              <a:chExt cx="2338164" cy="1202024"/>
            </a:xfrm>
          </p:grpSpPr>
          <p:sp>
            <p:nvSpPr>
              <p:cNvPr id="14" name="Rounded Rectangular Callout 13"/>
              <p:cNvSpPr/>
              <p:nvPr/>
            </p:nvSpPr>
            <p:spPr>
              <a:xfrm rot="16200000" flipH="1">
                <a:off x="7955808" y="128121"/>
                <a:ext cx="1171247" cy="2338164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486649" y="713274"/>
                <a:ext cx="21244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lắng nghe và vận động theo cảm nhận ý thích của mình nhé!</a:t>
                </a:r>
                <a:endParaRPr lang="en-US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268" y="245168"/>
              <a:ext cx="1721670" cy="1986542"/>
            </a:xfrm>
            <a:prstGeom prst="rect">
              <a:avLst/>
            </a:prstGeom>
          </p:spPr>
        </p:pic>
      </p:grpSp>
      <p:pic>
        <p:nvPicPr>
          <p:cNvPr id="16" name="Picture 15" descr="Screen Clippi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90" y="2271301"/>
            <a:ext cx="7022528" cy="22522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99" y="4523546"/>
            <a:ext cx="4685071" cy="227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60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5000" r="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911153">
            <a:off x="-573933" y="1131164"/>
            <a:ext cx="8019764" cy="42826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mtClean="0">
                <a:ln w="57150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567" y="1871952"/>
            <a:ext cx="514024" cy="5140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147" y="1805799"/>
            <a:ext cx="573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Tai ai tinh</a:t>
            </a:r>
            <a:endParaRPr lang="en-US" sz="3600" b="1"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49424" y="0"/>
            <a:ext cx="4746171" cy="4271190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18" y="2587065"/>
            <a:ext cx="1574062" cy="157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2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C MUNG CHIEN 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4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 rot="649265">
            <a:off x="1233424" y="2901273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 smtClean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Du lịch cùng ĐÔ raemon</a:t>
            </a:r>
            <a:endParaRPr lang="en-US" b="1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8871" y="449579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314" y="-580572"/>
            <a:ext cx="580572" cy="5805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4300" y="2599"/>
            <a:ext cx="1961659" cy="1879210"/>
            <a:chOff x="247134" y="-781390"/>
            <a:chExt cx="3403082" cy="3151083"/>
          </a:xfrm>
        </p:grpSpPr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20491717">
              <a:off x="247134" y="-781390"/>
              <a:ext cx="3403082" cy="3151083"/>
            </a:xfrm>
            <a:prstGeom prst="sun">
              <a:avLst>
                <a:gd name="adj" fmla="val 24028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endParaRPr 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1005033" y="-93027"/>
              <a:ext cx="1877934" cy="1750423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sz="1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 chơi </a:t>
              </a:r>
            </a:p>
            <a:p>
              <a:pPr algn="ctr" eaLnBrk="1" hangingPunct="1"/>
              <a:r>
                <a:rPr lang="en-US" sz="1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Âm nhạc</a:t>
              </a:r>
            </a:p>
          </p:txBody>
        </p:sp>
      </p:grp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51" y="5693602"/>
            <a:ext cx="246909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034" y="96277"/>
            <a:ext cx="3111966" cy="2268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13" y="5388680"/>
            <a:ext cx="952500" cy="114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538" y="4083707"/>
            <a:ext cx="1038225" cy="1295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092" y="3193802"/>
            <a:ext cx="765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“Từng nét chữ đầu tiên trang sách học điều hay”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17307" y="5819500"/>
            <a:ext cx="6772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“Chúng mình cùng nắm tay, ơi lớp Một thân yêu”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4365" y="4472430"/>
            <a:ext cx="7676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“Hòa nhịp cùng tiếng ca rộn ràng bao lá hoa”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245" y="2827976"/>
            <a:ext cx="1247188" cy="12105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1988" y="96277"/>
            <a:ext cx="6508764" cy="2090057"/>
            <a:chOff x="3448036" y="-1"/>
            <a:chExt cx="6508764" cy="2090057"/>
          </a:xfrm>
        </p:grpSpPr>
        <p:sp>
          <p:nvSpPr>
            <p:cNvPr id="11" name="Cloud 10"/>
            <p:cNvSpPr/>
            <p:nvPr/>
          </p:nvSpPr>
          <p:spPr>
            <a:xfrm>
              <a:off x="3448036" y="-1"/>
              <a:ext cx="6508764" cy="2090057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950312" y="347847"/>
              <a:ext cx="5224955" cy="1296606"/>
              <a:chOff x="3950312" y="347847"/>
              <a:chExt cx="5224955" cy="129660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3950312" y="347847"/>
                <a:ext cx="522495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Lắng nghe và cho biết đây là giai điệu âm nhạc của câu hát nào trong bài hát “Lớp Một thân yêu”</a:t>
                </a:r>
                <a:endPara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6930" y="1130429"/>
                <a:ext cx="514024" cy="514024"/>
              </a:xfrm>
              <a:prstGeom prst="rect">
                <a:avLst/>
              </a:prstGeom>
            </p:spPr>
          </p:pic>
        </p:grp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620" y="444125"/>
            <a:ext cx="2259985" cy="2759649"/>
          </a:xfrm>
          <a:prstGeom prst="rect">
            <a:avLst/>
          </a:prstGeom>
        </p:spPr>
      </p:pic>
      <p:pic>
        <p:nvPicPr>
          <p:cNvPr id="18" name="trò chơi củng cố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2716" y="4121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853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8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3544" y="110410"/>
            <a:ext cx="6353031" cy="2719078"/>
            <a:chOff x="4277824" y="8843"/>
            <a:chExt cx="6353031" cy="2719078"/>
          </a:xfrm>
        </p:grpSpPr>
        <p:grpSp>
          <p:nvGrpSpPr>
            <p:cNvPr id="3" name="Group 2"/>
            <p:cNvGrpSpPr/>
            <p:nvPr/>
          </p:nvGrpSpPr>
          <p:grpSpPr>
            <a:xfrm>
              <a:off x="5818789" y="8843"/>
              <a:ext cx="4812066" cy="1662674"/>
              <a:chOff x="5942647" y="-103435"/>
              <a:chExt cx="4812066" cy="1662674"/>
            </a:xfrm>
          </p:grpSpPr>
          <p:sp>
            <p:nvSpPr>
              <p:cNvPr id="5" name="Cloud Callout 4"/>
              <p:cNvSpPr/>
              <p:nvPr/>
            </p:nvSpPr>
            <p:spPr>
              <a:xfrm rot="443242">
                <a:off x="5942647" y="-103435"/>
                <a:ext cx="4812066" cy="1662674"/>
              </a:xfrm>
              <a:prstGeom prst="cloudCallout">
                <a:avLst/>
              </a:prstGeom>
              <a:solidFill>
                <a:srgbClr val="FFFF00"/>
              </a:solidFill>
              <a:ln>
                <a:solidFill>
                  <a:srgbClr val="00B0F0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283641" y="293424"/>
                <a:ext cx="41618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 xác định 3 bạn Đô – Rê – Mi trong các ảnh sau</a:t>
                </a:r>
                <a:endPara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7824" y="840180"/>
              <a:ext cx="1881959" cy="1887741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839754" y="2771562"/>
            <a:ext cx="3323518" cy="2138263"/>
            <a:chOff x="7103850" y="957943"/>
            <a:chExt cx="4868403" cy="295736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3850" y="957943"/>
              <a:ext cx="4868403" cy="295736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9116" y="1573618"/>
              <a:ext cx="1592848" cy="169842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8868482" y="3216714"/>
            <a:ext cx="3323518" cy="2138263"/>
            <a:chOff x="7344700" y="5141373"/>
            <a:chExt cx="3323518" cy="2138263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700" y="5141373"/>
              <a:ext cx="3323518" cy="213826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8781" y="5359771"/>
              <a:ext cx="1638529" cy="1381318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429420" y="4433538"/>
            <a:ext cx="3323518" cy="2138263"/>
            <a:chOff x="4021182" y="5161665"/>
            <a:chExt cx="3323518" cy="2138263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1182" y="5161665"/>
              <a:ext cx="3323518" cy="21382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3272" y="5665344"/>
              <a:ext cx="1124107" cy="123842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8782537" y="507269"/>
            <a:ext cx="3323518" cy="2138263"/>
            <a:chOff x="8868482" y="3165578"/>
            <a:chExt cx="3323518" cy="213826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8482" y="3165578"/>
              <a:ext cx="3323518" cy="21382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5793" y="3526237"/>
              <a:ext cx="1228896" cy="135273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399821" y="1823227"/>
            <a:ext cx="3323518" cy="2138263"/>
            <a:chOff x="5627925" y="3143449"/>
            <a:chExt cx="3323518" cy="213826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7925" y="3143449"/>
              <a:ext cx="3323518" cy="21382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7703" y="3615497"/>
              <a:ext cx="1143160" cy="1238423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2505159" y="5094763"/>
            <a:ext cx="214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Đô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58584" y="2624589"/>
            <a:ext cx="214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Rê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553212" y="5502669"/>
            <a:ext cx="2143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Mi</a:t>
            </a:r>
            <a:endParaRPr lang="en-US" sz="2400" b="1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9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 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423" y="0"/>
            <a:ext cx="3111966" cy="22681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10788" y="0"/>
            <a:ext cx="8944313" cy="2676787"/>
            <a:chOff x="778445" y="0"/>
            <a:chExt cx="8944313" cy="26767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8445" y="73970"/>
              <a:ext cx="2612992" cy="2602817"/>
            </a:xfrm>
            <a:prstGeom prst="rect">
              <a:avLst/>
            </a:prstGeom>
          </p:spPr>
        </p:pic>
        <p:sp>
          <p:nvSpPr>
            <p:cNvPr id="11" name="Cloud 10"/>
            <p:cNvSpPr/>
            <p:nvPr/>
          </p:nvSpPr>
          <p:spPr>
            <a:xfrm>
              <a:off x="3448036" y="0"/>
              <a:ext cx="6274722" cy="2018170"/>
            </a:xfrm>
            <a:prstGeom prst="cloud">
              <a:avLst/>
            </a:prstGeom>
            <a:solidFill>
              <a:schemeClr val="bg1"/>
            </a:solidFill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4365936" y="288251"/>
              <a:ext cx="4350045" cy="1232433"/>
              <a:chOff x="4365936" y="288251"/>
              <a:chExt cx="4350045" cy="123243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4365936" y="288251"/>
                <a:ext cx="43500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smtClean="0">
                    <a:solidFill>
                      <a:srgbClr val="7030A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Lắng nghe và xác định nốt nhạc số mấy là thấp nhất và số mấy là cao nhất</a:t>
                </a:r>
                <a:endParaRPr lang="en-US" sz="24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25551" y="1006660"/>
                <a:ext cx="514024" cy="514024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2780379" y="2759710"/>
            <a:ext cx="65421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smtClean="0">
                <a:latin typeface="MusiQwik" panose="02000000000000000000" pitchFamily="2" charset="0"/>
              </a:rPr>
              <a:t>&amp;=========================================!</a:t>
            </a:r>
            <a:endParaRPr lang="en-US" sz="4800">
              <a:latin typeface="MusiQwik" panose="02000000000000000000" pitchFamily="2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513610" y="3447774"/>
            <a:ext cx="3548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501084" y="2891272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19" name="TextBox 18"/>
          <p:cNvSpPr txBox="1"/>
          <p:nvPr/>
        </p:nvSpPr>
        <p:spPr>
          <a:xfrm>
            <a:off x="4459708" y="2807828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20" name="TextBox 19"/>
          <p:cNvSpPr txBox="1"/>
          <p:nvPr/>
        </p:nvSpPr>
        <p:spPr>
          <a:xfrm>
            <a:off x="5448224" y="2761251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21" name="TextBox 20"/>
          <p:cNvSpPr txBox="1"/>
          <p:nvPr/>
        </p:nvSpPr>
        <p:spPr>
          <a:xfrm>
            <a:off x="6438582" y="2693672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22" name="TextBox 21"/>
          <p:cNvSpPr txBox="1"/>
          <p:nvPr/>
        </p:nvSpPr>
        <p:spPr>
          <a:xfrm>
            <a:off x="7364747" y="2627634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23" name="TextBox 22"/>
          <p:cNvSpPr txBox="1"/>
          <p:nvPr/>
        </p:nvSpPr>
        <p:spPr>
          <a:xfrm>
            <a:off x="8190760" y="2574312"/>
            <a:ext cx="43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latin typeface="MusiSync" panose="02000000000000000000" pitchFamily="2" charset="0"/>
              </a:rPr>
              <a:t>w</a:t>
            </a:r>
            <a:endParaRPr lang="en-US" sz="4800"/>
          </a:p>
        </p:txBody>
      </p:sp>
      <p:sp>
        <p:nvSpPr>
          <p:cNvPr id="24" name="Oval 23"/>
          <p:cNvSpPr/>
          <p:nvPr/>
        </p:nvSpPr>
        <p:spPr>
          <a:xfrm>
            <a:off x="3479471" y="2819855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6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47573" y="2788074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5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448224" y="2774014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4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423655" y="2591578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3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360944" y="2586886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2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187111" y="2572278"/>
            <a:ext cx="367368" cy="4034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1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73" y="4362257"/>
            <a:ext cx="1219200" cy="1219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223" y="4317299"/>
            <a:ext cx="1219200" cy="12192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459381" y="5550464"/>
            <a:ext cx="4350045" cy="461665"/>
            <a:chOff x="1459381" y="5550464"/>
            <a:chExt cx="4350045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1459381" y="5550464"/>
              <a:ext cx="4350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Nốt thấp nhất: </a:t>
              </a:r>
              <a:endPara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714434" y="5608658"/>
              <a:ext cx="367368" cy="4034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6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54147" y="5536499"/>
            <a:ext cx="4350045" cy="461665"/>
            <a:chOff x="1459381" y="5550464"/>
            <a:chExt cx="4350045" cy="461665"/>
          </a:xfrm>
        </p:grpSpPr>
        <p:sp>
          <p:nvSpPr>
            <p:cNvPr id="36" name="TextBox 35"/>
            <p:cNvSpPr txBox="1"/>
            <p:nvPr/>
          </p:nvSpPr>
          <p:spPr>
            <a:xfrm>
              <a:off x="1459381" y="5550464"/>
              <a:ext cx="43500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Nốt cao nhất: </a:t>
              </a:r>
              <a:endPara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612836" y="5594144"/>
              <a:ext cx="367368" cy="40347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1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372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h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" y="-18318"/>
            <a:ext cx="581025" cy="581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49" y="269795"/>
            <a:ext cx="304800" cy="30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2" y="6276975"/>
            <a:ext cx="581025" cy="5810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1" y="6186435"/>
            <a:ext cx="304800" cy="3048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975" y="6258657"/>
            <a:ext cx="581025" cy="5810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269" y="6228639"/>
            <a:ext cx="304800" cy="304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773" y="-36473"/>
            <a:ext cx="581025" cy="5810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9061" y="218594"/>
            <a:ext cx="304800" cy="304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04" y="910600"/>
            <a:ext cx="3790950" cy="18859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99" y="867061"/>
            <a:ext cx="3790950" cy="18859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525609" y="574595"/>
            <a:ext cx="7561384" cy="6081494"/>
            <a:chOff x="2336408" y="703278"/>
            <a:chExt cx="7561384" cy="6081494"/>
          </a:xfrm>
        </p:grpSpPr>
        <p:sp>
          <p:nvSpPr>
            <p:cNvPr id="32" name="Rectangle 31"/>
            <p:cNvSpPr/>
            <p:nvPr/>
          </p:nvSpPr>
          <p:spPr>
            <a:xfrm>
              <a:off x="2410490" y="703278"/>
              <a:ext cx="7266158" cy="608149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glow rad="1397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  <a:endParaRPr lang="en-US" sz="4400" b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336408" y="2350634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tươi– Chăm ngoan– Học tốt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351" y="3281362"/>
            <a:ext cx="1066800" cy="10001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846" y="3281362"/>
            <a:ext cx="1295400" cy="1295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657">
            <a:off x="-724122" y="1756384"/>
            <a:ext cx="5050205" cy="50502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455" y="2980071"/>
            <a:ext cx="3138628" cy="31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2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0058" cy="68580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3" y="2972390"/>
            <a:ext cx="802635" cy="3779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10" y="3062789"/>
            <a:ext cx="1105220" cy="520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57" y="3125630"/>
            <a:ext cx="1078418" cy="8986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7" y="5553209"/>
            <a:ext cx="2181225" cy="952500"/>
          </a:xfrm>
          <a:prstGeom prst="rect">
            <a:avLst/>
          </a:prstGeom>
        </p:spPr>
      </p:pic>
      <p:pic>
        <p:nvPicPr>
          <p:cNvPr id="2052" name="Picture 20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48" y="2557716"/>
            <a:ext cx="1637923" cy="2373313"/>
          </a:xfrm>
          <a:prstGeom prst="rect">
            <a:avLst/>
          </a:prstGeom>
        </p:spPr>
      </p:pic>
      <p:pic>
        <p:nvPicPr>
          <p:cNvPr id="2053" name="Picture 20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94" y="2688891"/>
            <a:ext cx="1905000" cy="2038350"/>
          </a:xfrm>
          <a:prstGeom prst="rect">
            <a:avLst/>
          </a:prstGeom>
        </p:spPr>
      </p:pic>
      <p:sp>
        <p:nvSpPr>
          <p:cNvPr id="99" name="YEs"/>
          <p:cNvSpPr txBox="1">
            <a:spLocks/>
          </p:cNvSpPr>
          <p:nvPr/>
        </p:nvSpPr>
        <p:spPr>
          <a:xfrm>
            <a:off x="6905864" y="1415509"/>
            <a:ext cx="2356714" cy="73144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 vở học điều hay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No"/>
          <p:cNvSpPr txBox="1">
            <a:spLocks/>
          </p:cNvSpPr>
          <p:nvPr/>
        </p:nvSpPr>
        <p:spPr>
          <a:xfrm>
            <a:off x="2970154" y="1404738"/>
            <a:ext cx="2298628" cy="731441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 sách học điều hay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" name="Picture 6" descr="D:\background\character\owl-hi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71" y="5145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889267" y="2146950"/>
            <a:ext cx="2389909" cy="3194844"/>
            <a:chOff x="2334491" y="533400"/>
            <a:chExt cx="3990109" cy="5334000"/>
          </a:xfrm>
        </p:grpSpPr>
        <p:sp>
          <p:nvSpPr>
            <p:cNvPr id="29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ame 31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đúng"/>
          <p:cNvGrpSpPr/>
          <p:nvPr/>
        </p:nvGrpSpPr>
        <p:grpSpPr>
          <a:xfrm>
            <a:off x="7274101" y="2557716"/>
            <a:ext cx="1702986" cy="2373313"/>
            <a:chOff x="2982190" y="1219200"/>
            <a:chExt cx="2732809" cy="3962400"/>
          </a:xfrm>
        </p:grpSpPr>
        <p:sp>
          <p:nvSpPr>
            <p:cNvPr id="35" name="Rectangle 34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Or 35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930399" y="2136179"/>
            <a:ext cx="2389909" cy="3194844"/>
            <a:chOff x="2334491" y="533400"/>
            <a:chExt cx="3990109" cy="5334000"/>
          </a:xfrm>
        </p:grpSpPr>
        <p:sp>
          <p:nvSpPr>
            <p:cNvPr id="38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ame 38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0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sai"/>
          <p:cNvGrpSpPr/>
          <p:nvPr/>
        </p:nvGrpSpPr>
        <p:grpSpPr>
          <a:xfrm>
            <a:off x="3283771" y="2488999"/>
            <a:ext cx="1791812" cy="2521006"/>
            <a:chOff x="2982190" y="1219200"/>
            <a:chExt cx="2732809" cy="3962400"/>
          </a:xfrm>
        </p:grpSpPr>
        <p:sp>
          <p:nvSpPr>
            <p:cNvPr id="42" name="Rectangle 41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Or 42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99" y="6173022"/>
            <a:ext cx="1956654" cy="76193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038277" y="5889283"/>
            <a:ext cx="64633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Lắng nghe và xác định câu hát còn thiếu trong bài hát “Lớp Một thân yêu”</a:t>
            </a:r>
            <a:endParaRPr lang="en-US" sz="2400" b="1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Lớp một thân yêu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70394" y="5889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1" y="5496859"/>
            <a:ext cx="952500" cy="10191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698" y="5558772"/>
            <a:ext cx="400050" cy="44767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2524" y="-31626"/>
            <a:ext cx="665908" cy="78755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186" y="5562600"/>
            <a:ext cx="1295400" cy="1295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86" y="5413300"/>
            <a:ext cx="914400" cy="1295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392" y="2599248"/>
            <a:ext cx="1905000" cy="2038350"/>
          </a:xfrm>
          <a:prstGeom prst="rect">
            <a:avLst/>
          </a:prstGeom>
        </p:spPr>
      </p:pic>
      <p:pic>
        <p:nvPicPr>
          <p:cNvPr id="84" name="Picture 6" descr="D:\background\character\owl-h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71" y="5145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90" y="2562895"/>
            <a:ext cx="1677260" cy="2383686"/>
          </a:xfrm>
          <a:prstGeom prst="rect">
            <a:avLst/>
          </a:prstGeom>
        </p:spPr>
      </p:pic>
      <p:sp>
        <p:nvSpPr>
          <p:cNvPr id="27" name="YEs"/>
          <p:cNvSpPr txBox="1">
            <a:spLocks/>
          </p:cNvSpPr>
          <p:nvPr/>
        </p:nvSpPr>
        <p:spPr>
          <a:xfrm>
            <a:off x="6905864" y="1415509"/>
            <a:ext cx="2356714" cy="731441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bông hoa những bài ca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No"/>
          <p:cNvSpPr txBox="1">
            <a:spLocks/>
          </p:cNvSpPr>
          <p:nvPr/>
        </p:nvSpPr>
        <p:spPr>
          <a:xfrm>
            <a:off x="2970154" y="1404738"/>
            <a:ext cx="2298628" cy="731441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cô là tất cả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930399" y="2136179"/>
            <a:ext cx="2389909" cy="3194844"/>
            <a:chOff x="2334491" y="533400"/>
            <a:chExt cx="3990109" cy="5334000"/>
          </a:xfrm>
        </p:grpSpPr>
        <p:sp>
          <p:nvSpPr>
            <p:cNvPr id="38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ame 38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sai"/>
          <p:cNvGrpSpPr/>
          <p:nvPr/>
        </p:nvGrpSpPr>
        <p:grpSpPr>
          <a:xfrm>
            <a:off x="3292257" y="2473098"/>
            <a:ext cx="1691774" cy="2521006"/>
            <a:chOff x="2982190" y="1219200"/>
            <a:chExt cx="2732809" cy="3962400"/>
          </a:xfrm>
        </p:grpSpPr>
        <p:sp>
          <p:nvSpPr>
            <p:cNvPr id="46" name="Rectangle 4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lowchart: Or 4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889267" y="2146950"/>
            <a:ext cx="2389909" cy="3194844"/>
            <a:chOff x="2334491" y="533400"/>
            <a:chExt cx="3990109" cy="5334000"/>
          </a:xfrm>
        </p:grpSpPr>
        <p:sp>
          <p:nvSpPr>
            <p:cNvPr id="49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ame 49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1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đúng"/>
          <p:cNvGrpSpPr/>
          <p:nvPr/>
        </p:nvGrpSpPr>
        <p:grpSpPr>
          <a:xfrm>
            <a:off x="7241027" y="2547388"/>
            <a:ext cx="1702986" cy="2399193"/>
            <a:chOff x="2982190" y="1219200"/>
            <a:chExt cx="2732809" cy="3962400"/>
          </a:xfrm>
        </p:grpSpPr>
        <p:sp>
          <p:nvSpPr>
            <p:cNvPr id="53" name="Rectangle 52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Or 53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5" name="Picture 5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99" y="6173022"/>
            <a:ext cx="1956654" cy="7619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05159" y="5586325"/>
            <a:ext cx="6257419" cy="956499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046381" y="5649075"/>
            <a:ext cx="60156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giai điệu của bài hát nào mà em đã được nghe ở tiết trước?</a:t>
            </a:r>
            <a:endParaRPr lang="en-US" sz="240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Những Bông Hoa Những Bài Ca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47750" y="6006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6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1028" cy="6858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94" y="2688891"/>
            <a:ext cx="1905000" cy="2038350"/>
          </a:xfrm>
          <a:prstGeom prst="rect">
            <a:avLst/>
          </a:prstGeom>
        </p:spPr>
      </p:pic>
      <p:pic>
        <p:nvPicPr>
          <p:cNvPr id="114" name="Picture 6" descr="D:\background\character\owl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671" y="5145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40" y="2527142"/>
            <a:ext cx="1708031" cy="2403887"/>
          </a:xfrm>
          <a:prstGeom prst="rect">
            <a:avLst/>
          </a:prstGeom>
        </p:spPr>
      </p:pic>
      <p:sp>
        <p:nvSpPr>
          <p:cNvPr id="23" name="YEs"/>
          <p:cNvSpPr txBox="1">
            <a:spLocks/>
          </p:cNvSpPr>
          <p:nvPr/>
        </p:nvSpPr>
        <p:spPr>
          <a:xfrm>
            <a:off x="6905864" y="1415509"/>
            <a:ext cx="2356714" cy="731441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Chậm rãi – thư thái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No"/>
          <p:cNvSpPr txBox="1">
            <a:spLocks/>
          </p:cNvSpPr>
          <p:nvPr/>
        </p:nvSpPr>
        <p:spPr>
          <a:xfrm>
            <a:off x="2970154" y="1404738"/>
            <a:ext cx="2298628" cy="731441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Vui tươi – náo nức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889267" y="2146950"/>
            <a:ext cx="2389909" cy="3194844"/>
            <a:chOff x="2334491" y="533400"/>
            <a:chExt cx="3990109" cy="5334000"/>
          </a:xfrm>
        </p:grpSpPr>
        <p:sp>
          <p:nvSpPr>
            <p:cNvPr id="28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ame 28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đúng"/>
          <p:cNvGrpSpPr/>
          <p:nvPr/>
        </p:nvGrpSpPr>
        <p:grpSpPr>
          <a:xfrm>
            <a:off x="7274101" y="2557716"/>
            <a:ext cx="1702986" cy="2373313"/>
            <a:chOff x="2982190" y="1219200"/>
            <a:chExt cx="2732809" cy="3962400"/>
          </a:xfrm>
        </p:grpSpPr>
        <p:sp>
          <p:nvSpPr>
            <p:cNvPr id="32" name="Rectangle 31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lowchart: Or 32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930399" y="2136179"/>
            <a:ext cx="2389909" cy="3194844"/>
            <a:chOff x="2334491" y="533400"/>
            <a:chExt cx="3990109" cy="5334000"/>
          </a:xfrm>
        </p:grpSpPr>
        <p:sp>
          <p:nvSpPr>
            <p:cNvPr id="35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ame 3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sai"/>
          <p:cNvGrpSpPr/>
          <p:nvPr/>
        </p:nvGrpSpPr>
        <p:grpSpPr>
          <a:xfrm>
            <a:off x="3313149" y="2491409"/>
            <a:ext cx="1636839" cy="2521006"/>
            <a:chOff x="2982190" y="1219200"/>
            <a:chExt cx="2732809" cy="3962400"/>
          </a:xfrm>
        </p:grpSpPr>
        <p:sp>
          <p:nvSpPr>
            <p:cNvPr id="39" name="Rectangle 3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lowchart: Or 3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699" y="6173022"/>
            <a:ext cx="1956654" cy="76193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3005159" y="5586325"/>
            <a:ext cx="6257419" cy="956499"/>
          </a:xfrm>
          <a:prstGeom prst="round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Giai điệu bài hát “Những bông hoa những bài ca” có tính chất như thế nào? </a:t>
            </a:r>
            <a:endParaRPr lang="en-US" sz="240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32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13" y="272685"/>
            <a:ext cx="9144000" cy="37979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90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27" y="75668"/>
            <a:ext cx="4406925" cy="5647277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74812"/>
            <a:ext cx="2945423" cy="21152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215" y="4311739"/>
            <a:ext cx="1713785" cy="254349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933" y="4356253"/>
            <a:ext cx="276225" cy="243840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08" y="4241800"/>
            <a:ext cx="276225" cy="24384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35" y="3993786"/>
            <a:ext cx="276225" cy="24384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4" y="4169815"/>
            <a:ext cx="276225" cy="24384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709" y="4126652"/>
            <a:ext cx="276225" cy="24384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189" y="4163932"/>
            <a:ext cx="276225" cy="2438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423" y="5105289"/>
            <a:ext cx="2173052" cy="144870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70548" y="5212986"/>
            <a:ext cx="793233" cy="447675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052" y="5619135"/>
            <a:ext cx="1076325" cy="9525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83" y="3951264"/>
            <a:ext cx="1962150" cy="92392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8" y="523998"/>
            <a:ext cx="6751686" cy="133597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796" y="2622210"/>
            <a:ext cx="1905000" cy="2038350"/>
          </a:xfrm>
          <a:prstGeom prst="rect">
            <a:avLst/>
          </a:prstGeom>
        </p:spPr>
      </p:pic>
      <p:pic>
        <p:nvPicPr>
          <p:cNvPr id="106" name="Picture 6" descr="D:\background\character\owl-hi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9" y="469580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19" y="2556591"/>
            <a:ext cx="1663863" cy="2375562"/>
          </a:xfrm>
          <a:prstGeom prst="rect">
            <a:avLst/>
          </a:prstGeom>
        </p:spPr>
      </p:pic>
      <p:grpSp>
        <p:nvGrpSpPr>
          <p:cNvPr id="120" name="Group 119"/>
          <p:cNvGrpSpPr/>
          <p:nvPr/>
        </p:nvGrpSpPr>
        <p:grpSpPr>
          <a:xfrm>
            <a:off x="1059144" y="2105914"/>
            <a:ext cx="2389909" cy="3194844"/>
            <a:chOff x="2334491" y="533400"/>
            <a:chExt cx="3990109" cy="5334000"/>
          </a:xfrm>
        </p:grpSpPr>
        <p:sp>
          <p:nvSpPr>
            <p:cNvPr id="121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ame 121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3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sai"/>
          <p:cNvGrpSpPr/>
          <p:nvPr/>
        </p:nvGrpSpPr>
        <p:grpSpPr>
          <a:xfrm>
            <a:off x="1421974" y="2453604"/>
            <a:ext cx="1678959" cy="2521006"/>
            <a:chOff x="2982190" y="1219200"/>
            <a:chExt cx="2803131" cy="3962400"/>
          </a:xfrm>
        </p:grpSpPr>
        <p:sp>
          <p:nvSpPr>
            <p:cNvPr id="126" name="Rectangle 125"/>
            <p:cNvSpPr/>
            <p:nvPr/>
          </p:nvSpPr>
          <p:spPr>
            <a:xfrm>
              <a:off x="2982190" y="1219200"/>
              <a:ext cx="2803131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Flowchart: Or 12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902810" y="54371"/>
            <a:ext cx="6840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 là kí hiệu bàn tay của nốt nhạc nào?</a:t>
            </a:r>
            <a:endParaRPr lang="en-US" sz="240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YEs"/>
          <p:cNvSpPr txBox="1">
            <a:spLocks/>
          </p:cNvSpPr>
          <p:nvPr/>
        </p:nvSpPr>
        <p:spPr>
          <a:xfrm>
            <a:off x="6905864" y="1297942"/>
            <a:ext cx="2356714" cy="73144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 Rê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No"/>
          <p:cNvSpPr txBox="1">
            <a:spLocks/>
          </p:cNvSpPr>
          <p:nvPr/>
        </p:nvSpPr>
        <p:spPr>
          <a:xfrm>
            <a:off x="1031555" y="1375052"/>
            <a:ext cx="2469762" cy="731441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Nốt Đô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6889267" y="2029383"/>
            <a:ext cx="2389909" cy="3194844"/>
            <a:chOff x="2334491" y="533400"/>
            <a:chExt cx="3990109" cy="5334000"/>
          </a:xfrm>
        </p:grpSpPr>
        <p:sp>
          <p:nvSpPr>
            <p:cNvPr id="4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ame 4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đúng"/>
          <p:cNvGrpSpPr/>
          <p:nvPr/>
        </p:nvGrpSpPr>
        <p:grpSpPr>
          <a:xfrm>
            <a:off x="7245891" y="2429050"/>
            <a:ext cx="1702986" cy="2373313"/>
            <a:chOff x="2982190" y="1219200"/>
            <a:chExt cx="2732809" cy="3962400"/>
          </a:xfrm>
        </p:grpSpPr>
        <p:sp>
          <p:nvSpPr>
            <p:cNvPr id="49" name="Rectangle 4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lowchart: Or 4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690" y="-12856"/>
            <a:ext cx="12224708" cy="689009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34265" y="3264354"/>
            <a:ext cx="4881335" cy="4050846"/>
            <a:chOff x="5634265" y="3264354"/>
            <a:chExt cx="4881335" cy="4050846"/>
          </a:xfrm>
        </p:grpSpPr>
        <p:sp>
          <p:nvSpPr>
            <p:cNvPr id="65" name="Title 1"/>
            <p:cNvSpPr txBox="1">
              <a:spLocks/>
            </p:cNvSpPr>
            <p:nvPr/>
          </p:nvSpPr>
          <p:spPr>
            <a:xfrm>
              <a:off x="5634265" y="3264354"/>
              <a:ext cx="3040743" cy="1321254"/>
            </a:xfrm>
            <a:prstGeom prst="wedgeRoundRectCallout">
              <a:avLst>
                <a:gd name="adj1" fmla="val 36629"/>
                <a:gd name="adj2" fmla="val 10950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smtClean="0">
                  <a:solidFill>
                    <a:srgbClr val="7030A0"/>
                  </a:solidFill>
                </a:rPr>
                <a:t>Bye bye!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pic>
          <p:nvPicPr>
            <p:cNvPr id="67" name="Picture 3" descr="D:\background\character\58c110d88eb6c.png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600" y="4267200"/>
              <a:ext cx="3048000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Doraemon Theme Song (LYRICS) (mp3cut.net)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2438400" y="0"/>
            <a:ext cx="609600" cy="609600"/>
          </a:xfrm>
          <a:prstGeom prst="rect">
            <a:avLst/>
          </a:prstGeom>
        </p:spPr>
      </p:pic>
      <p:sp>
        <p:nvSpPr>
          <p:cNvPr id="72" name="Right Arrow 71">
            <a:hlinkClick r:id="" action="ppaction://hlinkshowjump?jump=nextslide"/>
          </p:cNvPr>
          <p:cNvSpPr/>
          <p:nvPr/>
        </p:nvSpPr>
        <p:spPr>
          <a:xfrm>
            <a:off x="11024263" y="6005443"/>
            <a:ext cx="1148603" cy="836051"/>
          </a:xfrm>
          <a:prstGeom prst="righ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mới</a:t>
            </a:r>
            <a:endParaRPr lang="en-US" sz="1400" b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75187" y="2188012"/>
            <a:ext cx="2089827" cy="2917277"/>
            <a:chOff x="9920815" y="985612"/>
            <a:chExt cx="2089827" cy="2917277"/>
          </a:xfrm>
        </p:grpSpPr>
        <p:sp>
          <p:nvSpPr>
            <p:cNvPr id="5" name="Rounded Rectangle 4"/>
            <p:cNvSpPr/>
            <p:nvPr/>
          </p:nvSpPr>
          <p:spPr>
            <a:xfrm>
              <a:off x="9977271" y="985612"/>
              <a:ext cx="2033371" cy="29172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9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sharpenSoften amount="50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0815" y="1259078"/>
              <a:ext cx="1977801" cy="21771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53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875E-6 -0.0125 L -1.01211 -0.0004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12" y="60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500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76020" y="145143"/>
            <a:ext cx="10388219" cy="1524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abia" panose="020B7200000000000000" pitchFamily="34" charset="0"/>
              </a:defRPr>
            </a:lvl9pPr>
          </a:lstStyle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err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2021</a:t>
            </a:r>
            <a:endParaRPr lang="en-US" sz="2400" b="1" smtClean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err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nhạc</a:t>
            </a:r>
            <a:endParaRPr lang="en-US" sz="2000" b="1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Chủ đề 4 – Tiết 4</a:t>
            </a:r>
            <a:endParaRPr lang="en-US" sz="2000" b="1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Hát: Lớp Một thân yêu – Đọc nhạc: Ban nhạc Đô – Rê – Mi</a:t>
            </a:r>
          </a:p>
          <a:p>
            <a:pPr algn="ctr">
              <a:lnSpc>
                <a:spcPts val="2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0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Vận dụng - sáng tạo: To – nhỏ, cao – thấp</a:t>
            </a:r>
            <a:endParaRPr lang="en-US" sz="2000" b="1" smtClean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95" y="1779667"/>
            <a:ext cx="5546813" cy="3854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552" y="1929980"/>
            <a:ext cx="5438669" cy="2975028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35" y="5165845"/>
            <a:ext cx="6136765" cy="136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0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12548" y="0"/>
            <a:ext cx="7750016" cy="1519005"/>
            <a:chOff x="-1547931" y="5846"/>
            <a:chExt cx="14764657" cy="1519005"/>
          </a:xfrm>
        </p:grpSpPr>
        <p:sp>
          <p:nvSpPr>
            <p:cNvPr id="3" name="TextBox 2"/>
            <p:cNvSpPr txBox="1"/>
            <p:nvPr/>
          </p:nvSpPr>
          <p:spPr>
            <a:xfrm>
              <a:off x="-1547931" y="5846"/>
              <a:ext cx="14764657" cy="1519005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r>
                <a:rPr lang="en-US" sz="6600" smtClean="0">
                  <a:solidFill>
                    <a:srgbClr val="0070C0"/>
                  </a:solidFill>
                  <a:latin typeface="MusiQwik" panose="02000000000000000000" pitchFamily="2" charset="0"/>
                </a:rPr>
                <a:t>&amp;===================!</a:t>
              </a:r>
              <a:endParaRPr lang="en-US" sz="6600">
                <a:solidFill>
                  <a:srgbClr val="0070C0"/>
                </a:solidFill>
                <a:latin typeface="MusiQwik" panose="02000000000000000000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-96753" y="490189"/>
              <a:ext cx="12988966" cy="463692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 số kĩ năng cơ bản khi trình diễn bài hát</a:t>
              </a:r>
              <a:endParaRPr lang="en-US" sz="2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209649" y="-203186"/>
            <a:ext cx="5283925" cy="6995652"/>
            <a:chOff x="-209649" y="-203186"/>
            <a:chExt cx="5283925" cy="6995652"/>
          </a:xfrm>
        </p:grpSpPr>
        <p:grpSp>
          <p:nvGrpSpPr>
            <p:cNvPr id="23" name="Group 22"/>
            <p:cNvGrpSpPr/>
            <p:nvPr/>
          </p:nvGrpSpPr>
          <p:grpSpPr>
            <a:xfrm>
              <a:off x="-209649" y="-203186"/>
              <a:ext cx="5283925" cy="6995652"/>
              <a:chOff x="-209649" y="-203186"/>
              <a:chExt cx="5283925" cy="6995652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27" name="Oval 26"/>
              <p:cNvSpPr/>
              <p:nvPr/>
            </p:nvSpPr>
            <p:spPr>
              <a:xfrm>
                <a:off x="955196" y="449811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029195" y="5249030"/>
              <a:ext cx="23428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“Lớp Một thân yêu”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580349" y="1294592"/>
            <a:ext cx="3479054" cy="2020405"/>
            <a:chOff x="8566315" y="193749"/>
            <a:chExt cx="3479054" cy="202040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11081" y="193749"/>
              <a:ext cx="1434288" cy="2020405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8566315" y="193749"/>
              <a:ext cx="1966469" cy="1077390"/>
              <a:chOff x="8568902" y="193749"/>
              <a:chExt cx="1929428" cy="1077390"/>
            </a:xfrm>
          </p:grpSpPr>
          <p:sp>
            <p:nvSpPr>
              <p:cNvPr id="34" name="Rounded Rectangular Callout 33"/>
              <p:cNvSpPr/>
              <p:nvPr/>
            </p:nvSpPr>
            <p:spPr>
              <a:xfrm rot="16200000" flipH="1">
                <a:off x="8994921" y="-232270"/>
                <a:ext cx="1077390" cy="1929428"/>
              </a:xfrm>
              <a:prstGeom prst="wedgeRoundRect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8614957" y="226208"/>
                <a:ext cx="184883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400" smtClean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Các em lưu ý một số kĩ năng sau để trình bày bài hát sao cho tốt nhất nhé!</a:t>
                </a:r>
                <a:endParaRPr lang="en-US" sz="14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6" name="Rounded Rectangle 35"/>
          <p:cNvSpPr/>
          <p:nvPr/>
        </p:nvSpPr>
        <p:spPr>
          <a:xfrm>
            <a:off x="5196575" y="3347456"/>
            <a:ext cx="5653490" cy="1005156"/>
          </a:xfrm>
          <a:prstGeom prst="roundRect">
            <a:avLst/>
          </a:prstGeom>
          <a:solidFill>
            <a:srgbClr val="FF0000">
              <a:alpha val="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 hình: Khi hát cần mở rộng để âm thanh phát ra được vang sáng. </a:t>
            </a:r>
            <a:endParaRPr lang="en-US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224152" y="4485717"/>
            <a:ext cx="5653490" cy="709263"/>
          </a:xfrm>
          <a:prstGeom prst="roundRect">
            <a:avLst/>
          </a:prstGeom>
          <a:solidFill>
            <a:srgbClr val="7030A0">
              <a:alpha val="13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 thế đứng: Đứng thẳng, không nghiêng ngả</a:t>
            </a:r>
            <a:endParaRPr lang="en-US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5224153" y="5328085"/>
            <a:ext cx="5653490" cy="1037615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11111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mắt: Nhìn hướng về phía trước theo khuôn mặt. Khi hát song ca, đồng ca, tốp ca cần có sự biểu cảm giao lưu với các bạn</a:t>
            </a:r>
            <a:endParaRPr lang="en-US">
              <a:solidFill>
                <a:srgbClr val="11111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10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209649" y="-203186"/>
            <a:ext cx="5283925" cy="6920702"/>
            <a:chOff x="-209649" y="-203186"/>
            <a:chExt cx="5283925" cy="6920702"/>
          </a:xfrm>
        </p:grpSpPr>
        <p:grpSp>
          <p:nvGrpSpPr>
            <p:cNvPr id="3" name="Group 2"/>
            <p:cNvGrpSpPr/>
            <p:nvPr/>
          </p:nvGrpSpPr>
          <p:grpSpPr>
            <a:xfrm>
              <a:off x="-209649" y="-203186"/>
              <a:ext cx="5283925" cy="6920702"/>
              <a:chOff x="-209649" y="-203186"/>
              <a:chExt cx="5283925" cy="6920702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-209649" y="-203186"/>
                <a:ext cx="5283925" cy="4637371"/>
                <a:chOff x="-209649" y="-203186"/>
                <a:chExt cx="5283925" cy="4637371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0" b="100000" l="0" r="100000"/>
                          </a14:imgEffect>
                          <a14:imgEffect>
                            <a14:sharpenSoften amount="25000"/>
                          </a14:imgEffect>
                          <a14:imgEffect>
                            <a14:saturation sat="3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90153" y="948035"/>
                  <a:ext cx="4984123" cy="3486150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09649" y="-203186"/>
                  <a:ext cx="4222394" cy="2302442"/>
                </a:xfrm>
                <a:prstGeom prst="rect">
                  <a:avLst/>
                </a:prstGeom>
              </p:spPr>
            </p:pic>
          </p:grpSp>
          <p:sp>
            <p:nvSpPr>
              <p:cNvPr id="7" name="Oval 6"/>
              <p:cNvSpPr/>
              <p:nvPr/>
            </p:nvSpPr>
            <p:spPr>
              <a:xfrm>
                <a:off x="910226" y="4423167"/>
                <a:ext cx="2431947" cy="2294349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>
              <a:xfrm>
                <a:off x="2075942" y="3776899"/>
                <a:ext cx="45719" cy="836009"/>
              </a:xfrm>
              <a:custGeom>
                <a:avLst/>
                <a:gdLst>
                  <a:gd name="connsiteX0" fmla="*/ 1238 w 14116"/>
                  <a:gd name="connsiteY0" fmla="*/ 0 h 1294998"/>
                  <a:gd name="connsiteX1" fmla="*/ 1238 w 14116"/>
                  <a:gd name="connsiteY1" fmla="*/ 1133341 h 1294998"/>
                  <a:gd name="connsiteX2" fmla="*/ 14116 w 14116"/>
                  <a:gd name="connsiteY2" fmla="*/ 1262129 h 1294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16" h="1294998">
                    <a:moveTo>
                      <a:pt x="1238" y="0"/>
                    </a:moveTo>
                    <a:cubicBezTo>
                      <a:pt x="165" y="461493"/>
                      <a:pt x="-908" y="922986"/>
                      <a:pt x="1238" y="1133341"/>
                    </a:cubicBezTo>
                    <a:cubicBezTo>
                      <a:pt x="3384" y="1343696"/>
                      <a:pt x="8750" y="1302912"/>
                      <a:pt x="14116" y="1262129"/>
                    </a:cubicBezTo>
                  </a:path>
                </a:pathLst>
              </a:custGeom>
              <a:noFill/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54760" y="4932545"/>
              <a:ext cx="23428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 luyện </a:t>
              </a:r>
            </a:p>
            <a:p>
              <a:pPr algn="ctr"/>
              <a:r>
                <a:rPr lang="en-US" sz="24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 hát theo nhiều hình thức</a:t>
              </a:r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9756" y="3203589"/>
              <a:ext cx="3103809" cy="123059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HÁT</a:t>
              </a:r>
              <a:endPara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48359" y="195697"/>
            <a:ext cx="7129209" cy="4990826"/>
            <a:chOff x="4614202" y="438746"/>
            <a:chExt cx="7221037" cy="5261804"/>
          </a:xfrm>
        </p:grpSpPr>
        <p:sp>
          <p:nvSpPr>
            <p:cNvPr id="12" name="Flowchart: Merge 11"/>
            <p:cNvSpPr/>
            <p:nvPr/>
          </p:nvSpPr>
          <p:spPr>
            <a:xfrm rot="10800000">
              <a:off x="7031542" y="4734635"/>
              <a:ext cx="2382592" cy="965915"/>
            </a:xfrm>
            <a:prstGeom prst="flowChartMerge">
              <a:avLst/>
            </a:prstGeom>
            <a:solidFill>
              <a:srgbClr val="00B050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02" y="438746"/>
              <a:ext cx="7221037" cy="466050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224" y="5141382"/>
            <a:ext cx="2931344" cy="15258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47" y="5092771"/>
            <a:ext cx="1765229" cy="17652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83" y="5232388"/>
            <a:ext cx="1247859" cy="148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52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3DEA2DD-F3DB-4FB9-8435-CB423C57DB6F}&quot;/&gt;&lt;isInvalidForFieldText val=&quot;0&quot;/&gt;&lt;Image&gt;&lt;filename val=&quot;C:\Users\ADMINI~2\AppData\Local\Temp\PR\data\asimages\{B3DEA2DD-F3DB-4FB9-8435-CB423C57DB6F}.png&quot;/&gt;&lt;left val=&quot;369&quot;/&gt;&lt;top val=&quot;342&quot;/&gt;&lt;width val=&quot;21&quot;/&gt;&lt;height val=&quot;19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147216-96E6-455D-9C17-0341E2EAC43F}&quot;/&gt;&lt;isInvalidForFieldText val=&quot;0&quot;/&gt;&lt;Image&gt;&lt;filename val=&quot;C:\Users\ADMINI~2\AppData\Local\Temp\PR\data\asimages\{30147216-96E6-455D-9C17-0341E2EAC43F}.png&quot;/&gt;&lt;left val=&quot;503&quot;/&gt;&lt;top val=&quot;333&quot;/&gt;&lt;width val=&quot;21&quot;/&gt;&lt;height val=&quot;19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2EFE634-6282-457C-BC7E-CD09C9ADFD06}&quot;/&gt;&lt;isInvalidForFieldText val=&quot;0&quot;/&gt;&lt;Image&gt;&lt;filename val=&quot;C:\Users\ADMINI~2\AppData\Local\Temp\PR\data\asimages\{92EFE634-6282-457C-BC7E-CD09C9ADFD06}.png&quot;/&gt;&lt;left val=&quot;316&quot;/&gt;&lt;top val=&quot;332&quot;/&gt;&lt;width val=&quot;21&quot;/&gt;&lt;height val=&quot;19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AF72AC1-1E70-43F8-9860-385214A07C1D}&quot;/&gt;&lt;isInvalidForFieldText val=&quot;0&quot;/&gt;&lt;Image&gt;&lt;filename val=&quot;C:\Users\ADMINI~2\AppData\Local\Temp\PR\data\asimages\{3AF72AC1-1E70-43F8-9860-385214A07C1D}.png&quot;/&gt;&lt;left val=&quot;249&quot;/&gt;&lt;top val=&quot;340&quot;/&gt;&lt;width val=&quot;21&quot;/&gt;&lt;height val=&quot;19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147216-96E6-455D-9C17-0341E2EAC43F}&quot;/&gt;&lt;isInvalidForFieldText val=&quot;0&quot;/&gt;&lt;Image&gt;&lt;filename val=&quot;C:\Users\ADMINI~2\AppData\Local\Temp\PR\data\asimages\{30147216-96E6-455D-9C17-0341E2EAC43F}.png&quot;/&gt;&lt;left val=&quot;503&quot;/&gt;&lt;top val=&quot;333&quot;/&gt;&lt;width val=&quot;21&quot;/&gt;&lt;height val=&quot;192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147216-96E6-455D-9C17-0341E2EAC43F}&quot;/&gt;&lt;isInvalidForFieldText val=&quot;0&quot;/&gt;&lt;Image&gt;&lt;filename val=&quot;C:\Users\ADMINI~2\AppData\Local\Temp\PR\data\asimages\{30147216-96E6-455D-9C17-0341E2EAC43F}.png&quot;/&gt;&lt;left val=&quot;503&quot;/&gt;&lt;top val=&quot;333&quot;/&gt;&lt;width val=&quot;21&quot;/&gt;&lt;height val=&quot;19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631</Words>
  <Application>Microsoft Office PowerPoint</Application>
  <PresentationFormat>Widescreen</PresentationFormat>
  <Paragraphs>97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MusiQwik</vt:lpstr>
      <vt:lpstr>MusiSync</vt:lpstr>
      <vt:lpstr>Tahoma</vt:lpstr>
      <vt:lpstr>Office Theme</vt:lpstr>
      <vt:lpstr>PowerPoint Presentation</vt:lpstr>
      <vt:lpstr>Du lịch cùng ĐÔ raemon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11</cp:lastModifiedBy>
  <cp:revision>108</cp:revision>
  <dcterms:created xsi:type="dcterms:W3CDTF">2021-08-03T08:21:25Z</dcterms:created>
  <dcterms:modified xsi:type="dcterms:W3CDTF">2025-11-19T06:16:26Z</dcterms:modified>
</cp:coreProperties>
</file>