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81" r:id="rId9"/>
    <p:sldId id="264" r:id="rId10"/>
    <p:sldId id="265" r:id="rId11"/>
    <p:sldId id="266" r:id="rId12"/>
    <p:sldId id="267" r:id="rId13"/>
    <p:sldId id="268"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3AEF76-CD78-43B9-B7DB-09DB8BA7EB58}"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C9F73-A61F-4E01-BC08-A603D5040E8E}" type="slidenum">
              <a:rPr lang="en-US" smtClean="0"/>
              <a:t>‹#›</a:t>
            </a:fld>
            <a:endParaRPr lang="en-US"/>
          </a:p>
        </p:txBody>
      </p:sp>
    </p:spTree>
    <p:extLst>
      <p:ext uri="{BB962C8B-B14F-4D97-AF65-F5344CB8AC3E}">
        <p14:creationId xmlns:p14="http://schemas.microsoft.com/office/powerpoint/2010/main" val="2393933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AEF76-CD78-43B9-B7DB-09DB8BA7EB58}"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C9F73-A61F-4E01-BC08-A603D5040E8E}" type="slidenum">
              <a:rPr lang="en-US" smtClean="0"/>
              <a:t>‹#›</a:t>
            </a:fld>
            <a:endParaRPr lang="en-US"/>
          </a:p>
        </p:txBody>
      </p:sp>
    </p:spTree>
    <p:extLst>
      <p:ext uri="{BB962C8B-B14F-4D97-AF65-F5344CB8AC3E}">
        <p14:creationId xmlns:p14="http://schemas.microsoft.com/office/powerpoint/2010/main" val="239534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AEF76-CD78-43B9-B7DB-09DB8BA7EB58}"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C9F73-A61F-4E01-BC08-A603D5040E8E}" type="slidenum">
              <a:rPr lang="en-US" smtClean="0"/>
              <a:t>‹#›</a:t>
            </a:fld>
            <a:endParaRPr lang="en-US"/>
          </a:p>
        </p:txBody>
      </p:sp>
    </p:spTree>
    <p:extLst>
      <p:ext uri="{BB962C8B-B14F-4D97-AF65-F5344CB8AC3E}">
        <p14:creationId xmlns:p14="http://schemas.microsoft.com/office/powerpoint/2010/main" val="296280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AEF76-CD78-43B9-B7DB-09DB8BA7EB58}"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C9F73-A61F-4E01-BC08-A603D5040E8E}" type="slidenum">
              <a:rPr lang="en-US" smtClean="0"/>
              <a:t>‹#›</a:t>
            </a:fld>
            <a:endParaRPr lang="en-US"/>
          </a:p>
        </p:txBody>
      </p:sp>
    </p:spTree>
    <p:extLst>
      <p:ext uri="{BB962C8B-B14F-4D97-AF65-F5344CB8AC3E}">
        <p14:creationId xmlns:p14="http://schemas.microsoft.com/office/powerpoint/2010/main" val="4253338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3AEF76-CD78-43B9-B7DB-09DB8BA7EB58}"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C9F73-A61F-4E01-BC08-A603D5040E8E}" type="slidenum">
              <a:rPr lang="en-US" smtClean="0"/>
              <a:t>‹#›</a:t>
            </a:fld>
            <a:endParaRPr lang="en-US"/>
          </a:p>
        </p:txBody>
      </p:sp>
    </p:spTree>
    <p:extLst>
      <p:ext uri="{BB962C8B-B14F-4D97-AF65-F5344CB8AC3E}">
        <p14:creationId xmlns:p14="http://schemas.microsoft.com/office/powerpoint/2010/main" val="595206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3AEF76-CD78-43B9-B7DB-09DB8BA7EB58}"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C9F73-A61F-4E01-BC08-A603D5040E8E}" type="slidenum">
              <a:rPr lang="en-US" smtClean="0"/>
              <a:t>‹#›</a:t>
            </a:fld>
            <a:endParaRPr lang="en-US"/>
          </a:p>
        </p:txBody>
      </p:sp>
    </p:spTree>
    <p:extLst>
      <p:ext uri="{BB962C8B-B14F-4D97-AF65-F5344CB8AC3E}">
        <p14:creationId xmlns:p14="http://schemas.microsoft.com/office/powerpoint/2010/main" val="63308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3AEF76-CD78-43B9-B7DB-09DB8BA7EB58}"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CC9F73-A61F-4E01-BC08-A603D5040E8E}" type="slidenum">
              <a:rPr lang="en-US" smtClean="0"/>
              <a:t>‹#›</a:t>
            </a:fld>
            <a:endParaRPr lang="en-US"/>
          </a:p>
        </p:txBody>
      </p:sp>
    </p:spTree>
    <p:extLst>
      <p:ext uri="{BB962C8B-B14F-4D97-AF65-F5344CB8AC3E}">
        <p14:creationId xmlns:p14="http://schemas.microsoft.com/office/powerpoint/2010/main" val="3177447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3AEF76-CD78-43B9-B7DB-09DB8BA7EB58}"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CC9F73-A61F-4E01-BC08-A603D5040E8E}" type="slidenum">
              <a:rPr lang="en-US" smtClean="0"/>
              <a:t>‹#›</a:t>
            </a:fld>
            <a:endParaRPr lang="en-US"/>
          </a:p>
        </p:txBody>
      </p:sp>
    </p:spTree>
    <p:extLst>
      <p:ext uri="{BB962C8B-B14F-4D97-AF65-F5344CB8AC3E}">
        <p14:creationId xmlns:p14="http://schemas.microsoft.com/office/powerpoint/2010/main" val="73897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3AEF76-CD78-43B9-B7DB-09DB8BA7EB58}"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CC9F73-A61F-4E01-BC08-A603D5040E8E}" type="slidenum">
              <a:rPr lang="en-US" smtClean="0"/>
              <a:t>‹#›</a:t>
            </a:fld>
            <a:endParaRPr lang="en-US"/>
          </a:p>
        </p:txBody>
      </p:sp>
    </p:spTree>
    <p:extLst>
      <p:ext uri="{BB962C8B-B14F-4D97-AF65-F5344CB8AC3E}">
        <p14:creationId xmlns:p14="http://schemas.microsoft.com/office/powerpoint/2010/main" val="2365921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3AEF76-CD78-43B9-B7DB-09DB8BA7EB58}"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C9F73-A61F-4E01-BC08-A603D5040E8E}" type="slidenum">
              <a:rPr lang="en-US" smtClean="0"/>
              <a:t>‹#›</a:t>
            </a:fld>
            <a:endParaRPr lang="en-US"/>
          </a:p>
        </p:txBody>
      </p:sp>
    </p:spTree>
    <p:extLst>
      <p:ext uri="{BB962C8B-B14F-4D97-AF65-F5344CB8AC3E}">
        <p14:creationId xmlns:p14="http://schemas.microsoft.com/office/powerpoint/2010/main" val="4065131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3AEF76-CD78-43B9-B7DB-09DB8BA7EB58}"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C9F73-A61F-4E01-BC08-A603D5040E8E}" type="slidenum">
              <a:rPr lang="en-US" smtClean="0"/>
              <a:t>‹#›</a:t>
            </a:fld>
            <a:endParaRPr lang="en-US"/>
          </a:p>
        </p:txBody>
      </p:sp>
    </p:spTree>
    <p:extLst>
      <p:ext uri="{BB962C8B-B14F-4D97-AF65-F5344CB8AC3E}">
        <p14:creationId xmlns:p14="http://schemas.microsoft.com/office/powerpoint/2010/main" val="428741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0"/>
            <a:lum/>
          </a:blip>
          <a:srcRect/>
          <a:stretch>
            <a:fillRect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AEF76-CD78-43B9-B7DB-09DB8BA7EB58}" type="datetimeFigureOut">
              <a:rPr lang="en-US" smtClean="0"/>
              <a:t>11/5/2025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C9F73-A61F-4E01-BC08-A603D5040E8E}" type="slidenum">
              <a:rPr lang="en-US" smtClean="0"/>
              <a:t>‹#›</a:t>
            </a:fld>
            <a:endParaRPr lang="en-US"/>
          </a:p>
        </p:txBody>
      </p:sp>
    </p:spTree>
    <p:extLst>
      <p:ext uri="{BB962C8B-B14F-4D97-AF65-F5344CB8AC3E}">
        <p14:creationId xmlns:p14="http://schemas.microsoft.com/office/powerpoint/2010/main" val="125201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51.png"/><Relationship Id="rId3" Type="http://schemas.openxmlformats.org/officeDocument/2006/relationships/audio" Target="../media/audio10.wav"/><Relationship Id="rId7" Type="http://schemas.openxmlformats.org/officeDocument/2006/relationships/image" Target="../media/image48.png"/><Relationship Id="rId12" Type="http://schemas.microsoft.com/office/2007/relationships/hdphoto" Target="../media/hdphoto14.wdp"/><Relationship Id="rId2" Type="http://schemas.openxmlformats.org/officeDocument/2006/relationships/audio" Target="../media/audio9.wav"/><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50.png"/><Relationship Id="rId5" Type="http://schemas.openxmlformats.org/officeDocument/2006/relationships/image" Target="../media/image47.png"/><Relationship Id="rId15" Type="http://schemas.openxmlformats.org/officeDocument/2006/relationships/slide" Target="slide9.xml"/><Relationship Id="rId10" Type="http://schemas.microsoft.com/office/2007/relationships/hdphoto" Target="../media/hdphoto13.wdp"/><Relationship Id="rId4" Type="http://schemas.openxmlformats.org/officeDocument/2006/relationships/image" Target="../media/image46.jpg"/><Relationship Id="rId9" Type="http://schemas.openxmlformats.org/officeDocument/2006/relationships/image" Target="../media/image49.png"/><Relationship Id="rId14" Type="http://schemas.microsoft.com/office/2007/relationships/hdphoto" Target="../media/hdphoto15.wdp"/></Relationships>
</file>

<file path=ppt/slides/_rels/slide11.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10.wav"/><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52.jpg"/></Relationships>
</file>

<file path=ppt/slides/_rels/slide1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54.png"/><Relationship Id="rId4" Type="http://schemas.openxmlformats.org/officeDocument/2006/relationships/image" Target="../media/image53.jpg"/></Relationships>
</file>

<file path=ppt/slides/_rels/slide1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54.png"/><Relationship Id="rId4" Type="http://schemas.openxmlformats.org/officeDocument/2006/relationships/image" Target="../media/image55.jpg"/></Relationships>
</file>

<file path=ppt/slides/_rels/slide14.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1.jpg"/><Relationship Id="rId7" Type="http://schemas.openxmlformats.org/officeDocument/2006/relationships/image" Target="../media/image56.gif"/><Relationship Id="rId2" Type="http://schemas.openxmlformats.org/officeDocument/2006/relationships/audio" Target="../media/audio12.wav"/><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gif"/><Relationship Id="rId10" Type="http://schemas.openxmlformats.org/officeDocument/2006/relationships/audio" Target="../media/audio12.wav"/><Relationship Id="rId4" Type="http://schemas.openxmlformats.org/officeDocument/2006/relationships/image" Target="../media/image4.gif"/><Relationship Id="rId9" Type="http://schemas.openxmlformats.org/officeDocument/2006/relationships/image" Target="../media/image58.jp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audio" Target="../media/audio4.wav"/><Relationship Id="rId7" Type="http://schemas.openxmlformats.org/officeDocument/2006/relationships/image" Target="../media/image13.jp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audio" Target="../media/audio5.wav"/><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24.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4.gif"/><Relationship Id="rId26" Type="http://schemas.openxmlformats.org/officeDocument/2006/relationships/image" Target="../media/image40.png"/><Relationship Id="rId3" Type="http://schemas.openxmlformats.org/officeDocument/2006/relationships/audio" Target="../media/audio7.wav"/><Relationship Id="rId21" Type="http://schemas.openxmlformats.org/officeDocument/2006/relationships/image" Target="../media/image37.gif"/><Relationship Id="rId34" Type="http://schemas.openxmlformats.org/officeDocument/2006/relationships/image" Target="../media/image45.gif"/><Relationship Id="rId7" Type="http://schemas.openxmlformats.org/officeDocument/2006/relationships/image" Target="../media/image27.png"/><Relationship Id="rId12" Type="http://schemas.microsoft.com/office/2007/relationships/hdphoto" Target="../media/hdphoto7.wdp"/><Relationship Id="rId17" Type="http://schemas.openxmlformats.org/officeDocument/2006/relationships/image" Target="../media/image33.gif"/><Relationship Id="rId25" Type="http://schemas.openxmlformats.org/officeDocument/2006/relationships/slide" Target="slide12.xml"/><Relationship Id="rId33" Type="http://schemas.microsoft.com/office/2007/relationships/hdphoto" Target="../media/hdphoto10.wdp"/><Relationship Id="rId2" Type="http://schemas.openxmlformats.org/officeDocument/2006/relationships/audio" Target="../media/audio6.wav"/><Relationship Id="rId16" Type="http://schemas.openxmlformats.org/officeDocument/2006/relationships/image" Target="../media/image32.gif"/><Relationship Id="rId20" Type="http://schemas.openxmlformats.org/officeDocument/2006/relationships/image" Target="../media/image36.gif"/><Relationship Id="rId29" Type="http://schemas.openxmlformats.org/officeDocument/2006/relationships/image" Target="../media/image42.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29.png"/><Relationship Id="rId24" Type="http://schemas.openxmlformats.org/officeDocument/2006/relationships/image" Target="../media/image39.png"/><Relationship Id="rId32" Type="http://schemas.openxmlformats.org/officeDocument/2006/relationships/image" Target="../media/image44.png"/><Relationship Id="rId5" Type="http://schemas.openxmlformats.org/officeDocument/2006/relationships/image" Target="../media/image26.png"/><Relationship Id="rId15" Type="http://schemas.microsoft.com/office/2007/relationships/hdphoto" Target="../media/hdphoto8.wdp"/><Relationship Id="rId23" Type="http://schemas.openxmlformats.org/officeDocument/2006/relationships/slide" Target="slide11.xml"/><Relationship Id="rId28" Type="http://schemas.openxmlformats.org/officeDocument/2006/relationships/image" Target="../media/image41.png"/><Relationship Id="rId10" Type="http://schemas.microsoft.com/office/2007/relationships/hdphoto" Target="../media/hdphoto6.wdp"/><Relationship Id="rId19" Type="http://schemas.openxmlformats.org/officeDocument/2006/relationships/image" Target="../media/image35.gif"/><Relationship Id="rId31" Type="http://schemas.microsoft.com/office/2007/relationships/hdphoto" Target="../media/hdphoto9.wdp"/><Relationship Id="rId4" Type="http://schemas.openxmlformats.org/officeDocument/2006/relationships/audio" Target="../media/audio8.wav"/><Relationship Id="rId9" Type="http://schemas.openxmlformats.org/officeDocument/2006/relationships/image" Target="../media/image28.png"/><Relationship Id="rId14" Type="http://schemas.openxmlformats.org/officeDocument/2006/relationships/image" Target="../media/image31.png"/><Relationship Id="rId22" Type="http://schemas.openxmlformats.org/officeDocument/2006/relationships/image" Target="../media/image38.jpeg"/><Relationship Id="rId27" Type="http://schemas.openxmlformats.org/officeDocument/2006/relationships/slide" Target="slide13.xml"/><Relationship Id="rId30" Type="http://schemas.openxmlformats.org/officeDocument/2006/relationships/image" Target="../media/image43.png"/><Relationship Id="rId35" Type="http://schemas.openxmlformats.org/officeDocument/2006/relationships/audio" Target="../media/audio6.wav"/><Relationship Id="rId8"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4" descr="musi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9469" y="5719763"/>
            <a:ext cx="990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musi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370388" y="5635634"/>
            <a:ext cx="990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26" y="-103773"/>
            <a:ext cx="581025" cy="5810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887" y="184338"/>
            <a:ext cx="304800" cy="304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97" y="6334151"/>
            <a:ext cx="581025" cy="58102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186" y="6243609"/>
            <a:ext cx="304800" cy="3048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2802" y="6225911"/>
            <a:ext cx="581025" cy="58102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35096" y="6195891"/>
            <a:ext cx="304800" cy="3048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8733" y="-16687"/>
            <a:ext cx="581025" cy="58102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09021" y="238380"/>
            <a:ext cx="304800" cy="3048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381" y="802371"/>
            <a:ext cx="3790950" cy="188595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784" y="835637"/>
            <a:ext cx="3790950" cy="1885950"/>
          </a:xfrm>
          <a:prstGeom prst="rect">
            <a:avLst/>
          </a:prstGeom>
        </p:spPr>
      </p:pic>
      <p:sp>
        <p:nvSpPr>
          <p:cNvPr id="18" name="WordArt 8"/>
          <p:cNvSpPr>
            <a:spLocks noChangeArrowheads="1" noChangeShapeType="1" noTextEdit="1"/>
          </p:cNvSpPr>
          <p:nvPr/>
        </p:nvSpPr>
        <p:spPr bwMode="auto">
          <a:xfrm>
            <a:off x="623492" y="1040141"/>
            <a:ext cx="5851261" cy="5250131"/>
          </a:xfrm>
          <a:prstGeom prst="rect">
            <a:avLst/>
          </a:prstGeom>
        </p:spPr>
        <p:txBody>
          <a:bodyPr spcFirstLastPara="1" wrap="none" fromWordArt="1">
            <a:prstTxWarp prst="textArchUp">
              <a:avLst/>
            </a:prstTxWarp>
          </a:bodyPr>
          <a:lstStyle/>
          <a:p>
            <a:pPr algn="ctr">
              <a:defRPr/>
            </a:pPr>
            <a:r>
              <a:rPr lang="vi-VN" sz="13800" b="1" kern="1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 </a:t>
            </a:r>
            <a:r>
              <a:rPr lang="vi-VN" sz="8800" b="1" kern="1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CHÀO MỪNG </a:t>
            </a:r>
            <a:r>
              <a:rPr lang="en-US" sz="8800" b="1" kern="1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CÁC EM ĐẾN VỚI GIỜ ÂM NHẠC</a:t>
            </a:r>
            <a:endParaRPr lang="vi-VN" sz="8800" b="1" kern="1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6618900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8"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11000"/>
          </a:stretch>
        </a:blipFill>
        <a:effectLst/>
      </p:bgPr>
    </p:bg>
    <p:spTree>
      <p:nvGrpSpPr>
        <p:cNvPr id="1" name=""/>
        <p:cNvGrpSpPr/>
        <p:nvPr/>
      </p:nvGrpSpPr>
      <p:grpSpPr>
        <a:xfrm>
          <a:off x="0" y="0"/>
          <a:ext cx="0" cy="0"/>
          <a:chOff x="0" y="0"/>
          <a:chExt cx="0" cy="0"/>
        </a:xfrm>
      </p:grpSpPr>
      <p:sp>
        <p:nvSpPr>
          <p:cNvPr id="2" name="Rectangle 1"/>
          <p:cNvSpPr/>
          <p:nvPr/>
        </p:nvSpPr>
        <p:spPr>
          <a:xfrm flipH="1">
            <a:off x="1108849" y="714839"/>
            <a:ext cx="4986820" cy="954107"/>
          </a:xfrm>
          <a:prstGeom prst="rect">
            <a:avLst/>
          </a:prstGeom>
        </p:spPr>
        <p:txBody>
          <a:bodyPr wrap="square">
            <a:spAutoFit/>
          </a:bodyPr>
          <a:lstStyle/>
          <a:p>
            <a:pPr algn="ctr"/>
            <a:r>
              <a:rPr lang="en-US" sz="2800" smtClean="0">
                <a:solidFill>
                  <a:srgbClr val="7030A0"/>
                </a:solidFill>
                <a:latin typeface="Tahoma" panose="020B0604030504040204" pitchFamily="34" charset="0"/>
                <a:ea typeface="Tahoma" panose="020B0604030504040204" pitchFamily="34" charset="0"/>
                <a:cs typeface="Tahoma" panose="020B0604030504040204" pitchFamily="34" charset="0"/>
              </a:rPr>
              <a:t>Hãy xác định 3 bạn </a:t>
            </a:r>
          </a:p>
          <a:p>
            <a:pPr algn="ctr"/>
            <a:r>
              <a:rPr lang="en-US" sz="2800" smtClean="0">
                <a:solidFill>
                  <a:srgbClr val="7030A0"/>
                </a:solidFill>
                <a:latin typeface="Tahoma" panose="020B0604030504040204" pitchFamily="34" charset="0"/>
                <a:ea typeface="Tahoma" panose="020B0604030504040204" pitchFamily="34" charset="0"/>
                <a:cs typeface="Tahoma" panose="020B0604030504040204" pitchFamily="34" charset="0"/>
              </a:rPr>
              <a:t>Đô, Rê, Mi trong các ảnh sau?</a:t>
            </a:r>
            <a:endParaRPr lang="en-US" sz="28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7793482" y="1369205"/>
            <a:ext cx="1450179" cy="1665908"/>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9369724" y="866766"/>
            <a:ext cx="1612392" cy="1680140"/>
          </a:xfrm>
          <a:prstGeom prst="rect">
            <a:avLst/>
          </a:prstGeom>
        </p:spPr>
      </p:pic>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6039893" y="1668946"/>
            <a:ext cx="1525050" cy="1680140"/>
          </a:xfrm>
          <a:prstGeom prst="rect">
            <a:avLst/>
          </a:prstGeom>
        </p:spPr>
      </p:pic>
      <p:pic>
        <p:nvPicPr>
          <p:cNvPr id="7" name="Picture 6"/>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4230224" y="2009961"/>
            <a:ext cx="1486278" cy="1770609"/>
          </a:xfrm>
          <a:prstGeom prst="rect">
            <a:avLst/>
          </a:prstGeom>
        </p:spPr>
      </p:pic>
      <p:pic>
        <p:nvPicPr>
          <p:cNvPr id="8" name="Picture 7"/>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tretch>
            <a:fillRect/>
          </a:stretch>
        </p:blipFill>
        <p:spPr>
          <a:xfrm>
            <a:off x="2148500" y="2202159"/>
            <a:ext cx="2016295" cy="1868434"/>
          </a:xfrm>
          <a:prstGeom prst="rect">
            <a:avLst/>
          </a:prstGeom>
        </p:spPr>
      </p:pic>
      <p:sp>
        <p:nvSpPr>
          <p:cNvPr id="9" name="Rectangle 8"/>
          <p:cNvSpPr/>
          <p:nvPr/>
        </p:nvSpPr>
        <p:spPr>
          <a:xfrm flipH="1">
            <a:off x="2424521" y="3993825"/>
            <a:ext cx="1279336" cy="400110"/>
          </a:xfrm>
          <a:prstGeom prst="rect">
            <a:avLst/>
          </a:prstGeom>
        </p:spPr>
        <p:txBody>
          <a:bodyPr wrap="square">
            <a:spAutoFit/>
          </a:bodyPr>
          <a:lstStyle/>
          <a:p>
            <a:pPr algn="ctr"/>
            <a:r>
              <a:rPr lang="en-US" sz="2000" b="1" smtClean="0">
                <a:solidFill>
                  <a:srgbClr val="FF0000"/>
                </a:solidFill>
                <a:latin typeface="Tahoma" panose="020B0604030504040204" pitchFamily="34" charset="0"/>
                <a:ea typeface="Tahoma" panose="020B0604030504040204" pitchFamily="34" charset="0"/>
                <a:cs typeface="Tahoma" panose="020B0604030504040204" pitchFamily="34" charset="0"/>
              </a:rPr>
              <a:t>Bạn Son</a:t>
            </a:r>
            <a:endParaRPr lang="en-US" sz="20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flipH="1">
            <a:off x="4437166" y="3793770"/>
            <a:ext cx="1279336" cy="400110"/>
          </a:xfrm>
          <a:prstGeom prst="rect">
            <a:avLst/>
          </a:prstGeom>
        </p:spPr>
        <p:txBody>
          <a:bodyPr wrap="square">
            <a:spAutoFit/>
          </a:bodyPr>
          <a:lstStyle/>
          <a:p>
            <a:pPr algn="ctr"/>
            <a:r>
              <a:rPr lang="en-US" sz="2000" b="1" smtClean="0">
                <a:solidFill>
                  <a:srgbClr val="92D050"/>
                </a:solidFill>
                <a:latin typeface="Tahoma" panose="020B0604030504040204" pitchFamily="34" charset="0"/>
                <a:ea typeface="Tahoma" panose="020B0604030504040204" pitchFamily="34" charset="0"/>
                <a:cs typeface="Tahoma" panose="020B0604030504040204" pitchFamily="34" charset="0"/>
              </a:rPr>
              <a:t>Bạn Rê</a:t>
            </a:r>
            <a:endParaRPr lang="en-US" sz="2000" b="1">
              <a:solidFill>
                <a:srgbClr val="92D05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flipH="1">
            <a:off x="6206292" y="3347023"/>
            <a:ext cx="1279336" cy="400110"/>
          </a:xfrm>
          <a:prstGeom prst="rect">
            <a:avLst/>
          </a:prstGeom>
        </p:spPr>
        <p:txBody>
          <a:bodyPr wrap="square">
            <a:spAutoFit/>
          </a:bodyPr>
          <a:lstStyle/>
          <a:p>
            <a:pPr algn="ctr"/>
            <a:r>
              <a:rPr lang="en-US" sz="2000" b="1" smtClean="0">
                <a:solidFill>
                  <a:srgbClr val="C00000"/>
                </a:solidFill>
                <a:latin typeface="Tahoma" panose="020B0604030504040204" pitchFamily="34" charset="0"/>
                <a:ea typeface="Tahoma" panose="020B0604030504040204" pitchFamily="34" charset="0"/>
                <a:cs typeface="Tahoma" panose="020B0604030504040204" pitchFamily="34" charset="0"/>
              </a:rPr>
              <a:t>Bạn Pha</a:t>
            </a:r>
            <a:endParaRPr lang="en-US" sz="20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flipH="1">
            <a:off x="7964325" y="3035113"/>
            <a:ext cx="1279336" cy="400110"/>
          </a:xfrm>
          <a:prstGeom prst="rect">
            <a:avLst/>
          </a:prstGeom>
        </p:spPr>
        <p:txBody>
          <a:bodyPr wrap="square">
            <a:spAutoFit/>
          </a:bodyPr>
          <a:lstStyle/>
          <a:p>
            <a:pPr algn="ctr"/>
            <a:r>
              <a:rPr lang="en-US" sz="2000" b="1" smtClean="0">
                <a:solidFill>
                  <a:srgbClr val="FF0000"/>
                </a:solidFill>
                <a:latin typeface="Tahoma" panose="020B0604030504040204" pitchFamily="34" charset="0"/>
                <a:ea typeface="Tahoma" panose="020B0604030504040204" pitchFamily="34" charset="0"/>
                <a:cs typeface="Tahoma" panose="020B0604030504040204" pitchFamily="34" charset="0"/>
              </a:rPr>
              <a:t>Bạn Đô</a:t>
            </a:r>
            <a:endParaRPr lang="en-US" sz="20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flipH="1">
            <a:off x="9662138" y="2422585"/>
            <a:ext cx="1279336" cy="400110"/>
          </a:xfrm>
          <a:prstGeom prst="rect">
            <a:avLst/>
          </a:prstGeom>
        </p:spPr>
        <p:txBody>
          <a:bodyPr wrap="square">
            <a:spAutoFit/>
          </a:bodyPr>
          <a:lstStyle/>
          <a:p>
            <a:pPr algn="ctr"/>
            <a:r>
              <a:rPr lang="en-US" sz="2000" b="1"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Bạn Mi</a:t>
            </a:r>
            <a:endParaRPr lang="en-US" sz="2000" b="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ight Arrow 13">
            <a:hlinkClick r:id="rId15" action="ppaction://hlinksldjump"/>
          </p:cNvPr>
          <p:cNvSpPr/>
          <p:nvPr/>
        </p:nvSpPr>
        <p:spPr>
          <a:xfrm>
            <a:off x="10912446" y="6052456"/>
            <a:ext cx="1250525" cy="791029"/>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rgbClr val="7030A0"/>
                </a:solidFill>
                <a:latin typeface="Tahoma" panose="020B0604030504040204" pitchFamily="34" charset="0"/>
                <a:ea typeface="Tahoma" panose="020B0604030504040204" pitchFamily="34" charset="0"/>
                <a:cs typeface="Tahoma" panose="020B0604030504040204" pitchFamily="34" charset="0"/>
              </a:rPr>
              <a:t>Chơi tiếp</a:t>
            </a:r>
            <a:endParaRPr lang="en-US" sz="16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9341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ng ting chuẩn.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sai-2.wav"/>
                                        </p:tgtEl>
                                      </p:cMediaNode>
                                    </p:audio>
                                  </p:sub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3"/>
                                        </p:tgtEl>
                                        <p:attrNameLst>
                                          <p:attrName>r</p:attrName>
                                        </p:attrNameLst>
                                      </p:cBhvr>
                                    </p:animRot>
                                    <p:animRot by="-240000">
                                      <p:cBhvr>
                                        <p:cTn id="31" dur="200" fill="hold">
                                          <p:stCondLst>
                                            <p:cond delay="200"/>
                                          </p:stCondLst>
                                        </p:cTn>
                                        <p:tgtEl>
                                          <p:spTgt spid="3"/>
                                        </p:tgtEl>
                                        <p:attrNameLst>
                                          <p:attrName>r</p:attrName>
                                        </p:attrNameLst>
                                      </p:cBhvr>
                                    </p:animRot>
                                    <p:animRot by="240000">
                                      <p:cBhvr>
                                        <p:cTn id="32" dur="200" fill="hold">
                                          <p:stCondLst>
                                            <p:cond delay="400"/>
                                          </p:stCondLst>
                                        </p:cTn>
                                        <p:tgtEl>
                                          <p:spTgt spid="3"/>
                                        </p:tgtEl>
                                        <p:attrNameLst>
                                          <p:attrName>r</p:attrName>
                                        </p:attrNameLst>
                                      </p:cBhvr>
                                    </p:animRot>
                                    <p:animRot by="-240000">
                                      <p:cBhvr>
                                        <p:cTn id="33" dur="200" fill="hold">
                                          <p:stCondLst>
                                            <p:cond delay="600"/>
                                          </p:stCondLst>
                                        </p:cTn>
                                        <p:tgtEl>
                                          <p:spTgt spid="3"/>
                                        </p:tgtEl>
                                        <p:attrNameLst>
                                          <p:attrName>r</p:attrName>
                                        </p:attrNameLst>
                                      </p:cBhvr>
                                    </p:animRot>
                                    <p:animRot by="120000">
                                      <p:cBhvr>
                                        <p:cTn id="34" dur="200" fill="hold">
                                          <p:stCondLst>
                                            <p:cond delay="800"/>
                                          </p:stCondLst>
                                        </p:cTn>
                                        <p:tgtEl>
                                          <p:spTgt spid="3"/>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ting ting chuẩn.wav"/>
                                        </p:tgtEl>
                                      </p:cMediaNode>
                                    </p:audio>
                                  </p:subTnLst>
                                </p:cTn>
                              </p:par>
                              <p:par>
                                <p:cTn id="35" presetID="14"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ting ting chuẩn.wav"/>
                                        </p:tgtEl>
                                      </p:cMediaNode>
                                    </p:audio>
                                  </p:subTnLst>
                                </p:cTn>
                              </p:par>
                              <p:par>
                                <p:cTn id="47" presetID="14" presetClass="entr" presetSubtype="1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randombar(horizontal)">
                                      <p:cBhvr>
                                        <p:cTn id="49" dur="500"/>
                                        <p:tgtEl>
                                          <p:spTgt spid="13"/>
                                        </p:tgtEl>
                                      </p:cBhvr>
                                    </p:animEffec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32" presetClass="emph" presetSubtype="0" fill="hold" nodeType="clickEffect">
                                  <p:stCondLst>
                                    <p:cond delay="0"/>
                                  </p:stCondLst>
                                  <p:childTnLst>
                                    <p:animRot by="120000">
                                      <p:cBhvr>
                                        <p:cTn id="54" dur="100" fill="hold">
                                          <p:stCondLst>
                                            <p:cond delay="0"/>
                                          </p:stCondLst>
                                        </p:cTn>
                                        <p:tgtEl>
                                          <p:spTgt spid="8"/>
                                        </p:tgtEl>
                                        <p:attrNameLst>
                                          <p:attrName>r</p:attrName>
                                        </p:attrNameLst>
                                      </p:cBhvr>
                                    </p:animRot>
                                    <p:animRot by="-240000">
                                      <p:cBhvr>
                                        <p:cTn id="55" dur="200" fill="hold">
                                          <p:stCondLst>
                                            <p:cond delay="200"/>
                                          </p:stCondLst>
                                        </p:cTn>
                                        <p:tgtEl>
                                          <p:spTgt spid="8"/>
                                        </p:tgtEl>
                                        <p:attrNameLst>
                                          <p:attrName>r</p:attrName>
                                        </p:attrNameLst>
                                      </p:cBhvr>
                                    </p:animRot>
                                    <p:animRot by="240000">
                                      <p:cBhvr>
                                        <p:cTn id="56" dur="200" fill="hold">
                                          <p:stCondLst>
                                            <p:cond delay="400"/>
                                          </p:stCondLst>
                                        </p:cTn>
                                        <p:tgtEl>
                                          <p:spTgt spid="8"/>
                                        </p:tgtEl>
                                        <p:attrNameLst>
                                          <p:attrName>r</p:attrName>
                                        </p:attrNameLst>
                                      </p:cBhvr>
                                    </p:animRot>
                                    <p:animRot by="-240000">
                                      <p:cBhvr>
                                        <p:cTn id="57" dur="200" fill="hold">
                                          <p:stCondLst>
                                            <p:cond delay="600"/>
                                          </p:stCondLst>
                                        </p:cTn>
                                        <p:tgtEl>
                                          <p:spTgt spid="8"/>
                                        </p:tgtEl>
                                        <p:attrNameLst>
                                          <p:attrName>r</p:attrName>
                                        </p:attrNameLst>
                                      </p:cBhvr>
                                    </p:animRot>
                                    <p:animRot by="120000">
                                      <p:cBhvr>
                                        <p:cTn id="58" dur="200" fill="hold">
                                          <p:stCondLst>
                                            <p:cond delay="800"/>
                                          </p:stCondLst>
                                        </p:cTn>
                                        <p:tgtEl>
                                          <p:spTgt spid="8"/>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3" name="sai-2.wav"/>
                                        </p:tgtEl>
                                      </p:cMediaNode>
                                    </p:audio>
                                  </p:subTnLst>
                                </p:cTn>
                              </p:par>
                              <p:par>
                                <p:cTn id="59" presetID="14" presetClass="entr" presetSubtype="1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500"/>
                                        <p:tgtEl>
                                          <p:spTgt spid="9"/>
                                        </p:tgtEl>
                                      </p:cBhvr>
                                    </p:animEffect>
                                  </p:childTnLst>
                                </p:cTn>
                              </p:par>
                            </p:childTnLst>
                          </p:cTn>
                        </p:par>
                      </p:childTnLst>
                    </p:cTn>
                  </p:par>
                </p:childTnLst>
              </p:cTn>
              <p:nextCondLst>
                <p:cond evt="onClick" delay="0">
                  <p:tgtEl>
                    <p:spTgt spid="8"/>
                  </p:tgtEl>
                </p:cond>
              </p:nextCondLst>
            </p:seq>
          </p:childTnLst>
        </p:cTn>
      </p:par>
    </p:tnLst>
    <p:bldLst>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flipH="1">
            <a:off x="508117" y="2921050"/>
            <a:ext cx="8430308" cy="523220"/>
          </a:xfrm>
          <a:prstGeom prst="rect">
            <a:avLst/>
          </a:prstGeom>
        </p:spPr>
        <p:txBody>
          <a:bodyPr wrap="square">
            <a:spAutoFit/>
          </a:bodyPr>
          <a:lstStyle/>
          <a:p>
            <a:pPr algn="ctr"/>
            <a:r>
              <a:rPr lang="en-US" sz="2800" smtClean="0">
                <a:solidFill>
                  <a:srgbClr val="7030A0"/>
                </a:solidFill>
                <a:latin typeface="Tahoma" panose="020B0604030504040204" pitchFamily="34" charset="0"/>
                <a:ea typeface="Tahoma" panose="020B0604030504040204" pitchFamily="34" charset="0"/>
                <a:cs typeface="Tahoma" panose="020B0604030504040204" pitchFamily="34" charset="0"/>
              </a:rPr>
              <a:t>Hãy xác định nốt Mi trên khuông nhạc dưới đây?</a:t>
            </a:r>
            <a:endParaRPr lang="en-US" sz="28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2055426" y="4114715"/>
            <a:ext cx="5676554" cy="830997"/>
          </a:xfrm>
          <a:prstGeom prst="rect">
            <a:avLst/>
          </a:prstGeom>
          <a:noFill/>
        </p:spPr>
        <p:txBody>
          <a:bodyPr wrap="none" rtlCol="0">
            <a:spAutoFit/>
          </a:bodyPr>
          <a:lstStyle/>
          <a:p>
            <a:r>
              <a:rPr lang="en-US" sz="4800" smtClean="0">
                <a:solidFill>
                  <a:srgbClr val="FF0000"/>
                </a:solidFill>
                <a:latin typeface="MusiQwik" panose="02000000000000000000" pitchFamily="2" charset="0"/>
              </a:rPr>
              <a:t>&amp;===================================!</a:t>
            </a:r>
            <a:endParaRPr lang="en-US" sz="4800">
              <a:solidFill>
                <a:srgbClr val="FF0000"/>
              </a:solidFill>
              <a:latin typeface="MusiQwik" panose="02000000000000000000" pitchFamily="2" charset="0"/>
            </a:endParaRPr>
          </a:p>
        </p:txBody>
      </p:sp>
      <p:cxnSp>
        <p:nvCxnSpPr>
          <p:cNvPr id="4" name="Straight Connector 3"/>
          <p:cNvCxnSpPr/>
          <p:nvPr/>
        </p:nvCxnSpPr>
        <p:spPr>
          <a:xfrm>
            <a:off x="2788657" y="4802779"/>
            <a:ext cx="35484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69533" y="4249260"/>
            <a:ext cx="438410" cy="830997"/>
          </a:xfrm>
          <a:prstGeom prst="rect">
            <a:avLst/>
          </a:prstGeom>
          <a:noFill/>
        </p:spPr>
        <p:txBody>
          <a:bodyPr wrap="square" rtlCol="0">
            <a:spAutoFit/>
          </a:bodyPr>
          <a:lstStyle/>
          <a:p>
            <a:r>
              <a:rPr lang="en-US" sz="4800" smtClean="0">
                <a:solidFill>
                  <a:srgbClr val="FF0000"/>
                </a:solidFill>
                <a:latin typeface="MusiSync" panose="02000000000000000000" pitchFamily="2" charset="0"/>
              </a:rPr>
              <a:t>w</a:t>
            </a:r>
            <a:endParaRPr lang="en-US" sz="4800">
              <a:solidFill>
                <a:srgbClr val="FF0000"/>
              </a:solidFill>
            </a:endParaRPr>
          </a:p>
        </p:txBody>
      </p:sp>
      <p:sp>
        <p:nvSpPr>
          <p:cNvPr id="6" name="TextBox 5"/>
          <p:cNvSpPr txBox="1"/>
          <p:nvPr/>
        </p:nvSpPr>
        <p:spPr>
          <a:xfrm>
            <a:off x="3734755" y="4162833"/>
            <a:ext cx="438410" cy="830997"/>
          </a:xfrm>
          <a:prstGeom prst="rect">
            <a:avLst/>
          </a:prstGeom>
          <a:noFill/>
        </p:spPr>
        <p:txBody>
          <a:bodyPr wrap="square" rtlCol="0">
            <a:spAutoFit/>
          </a:bodyPr>
          <a:lstStyle/>
          <a:p>
            <a:r>
              <a:rPr lang="en-US" sz="4800" smtClean="0">
                <a:solidFill>
                  <a:srgbClr val="FF0000"/>
                </a:solidFill>
                <a:latin typeface="MusiSync" panose="02000000000000000000" pitchFamily="2" charset="0"/>
              </a:rPr>
              <a:t>w</a:t>
            </a:r>
            <a:endParaRPr lang="en-US" sz="4800">
              <a:solidFill>
                <a:srgbClr val="FF0000"/>
              </a:solidFill>
            </a:endParaRPr>
          </a:p>
        </p:txBody>
      </p:sp>
      <p:sp>
        <p:nvSpPr>
          <p:cNvPr id="7" name="TextBox 6"/>
          <p:cNvSpPr txBox="1"/>
          <p:nvPr/>
        </p:nvSpPr>
        <p:spPr>
          <a:xfrm>
            <a:off x="4723271" y="4116256"/>
            <a:ext cx="438410" cy="830997"/>
          </a:xfrm>
          <a:prstGeom prst="rect">
            <a:avLst/>
          </a:prstGeom>
          <a:noFill/>
        </p:spPr>
        <p:txBody>
          <a:bodyPr wrap="square" rtlCol="0">
            <a:spAutoFit/>
          </a:bodyPr>
          <a:lstStyle/>
          <a:p>
            <a:r>
              <a:rPr lang="en-US" sz="4800" smtClean="0">
                <a:solidFill>
                  <a:srgbClr val="FF0000"/>
                </a:solidFill>
                <a:latin typeface="MusiSync" panose="02000000000000000000" pitchFamily="2" charset="0"/>
              </a:rPr>
              <a:t>w</a:t>
            </a:r>
            <a:endParaRPr lang="en-US" sz="4800">
              <a:solidFill>
                <a:srgbClr val="FF0000"/>
              </a:solidFill>
            </a:endParaRPr>
          </a:p>
        </p:txBody>
      </p:sp>
      <p:sp>
        <p:nvSpPr>
          <p:cNvPr id="8" name="TextBox 7"/>
          <p:cNvSpPr txBox="1"/>
          <p:nvPr/>
        </p:nvSpPr>
        <p:spPr>
          <a:xfrm>
            <a:off x="5713629" y="4048677"/>
            <a:ext cx="438410" cy="830997"/>
          </a:xfrm>
          <a:prstGeom prst="rect">
            <a:avLst/>
          </a:prstGeom>
          <a:noFill/>
        </p:spPr>
        <p:txBody>
          <a:bodyPr wrap="square" rtlCol="0">
            <a:spAutoFit/>
          </a:bodyPr>
          <a:lstStyle/>
          <a:p>
            <a:r>
              <a:rPr lang="en-US" sz="4800" smtClean="0">
                <a:solidFill>
                  <a:srgbClr val="FF0000"/>
                </a:solidFill>
                <a:latin typeface="MusiSync" panose="02000000000000000000" pitchFamily="2" charset="0"/>
              </a:rPr>
              <a:t>w</a:t>
            </a:r>
            <a:endParaRPr lang="en-US" sz="4800">
              <a:solidFill>
                <a:srgbClr val="FF0000"/>
              </a:solidFill>
            </a:endParaRPr>
          </a:p>
        </p:txBody>
      </p:sp>
      <p:sp>
        <p:nvSpPr>
          <p:cNvPr id="9" name="TextBox 8"/>
          <p:cNvSpPr txBox="1"/>
          <p:nvPr/>
        </p:nvSpPr>
        <p:spPr>
          <a:xfrm>
            <a:off x="6639794" y="3982639"/>
            <a:ext cx="438410" cy="830997"/>
          </a:xfrm>
          <a:prstGeom prst="rect">
            <a:avLst/>
          </a:prstGeom>
          <a:noFill/>
        </p:spPr>
        <p:txBody>
          <a:bodyPr wrap="square" rtlCol="0">
            <a:spAutoFit/>
          </a:bodyPr>
          <a:lstStyle/>
          <a:p>
            <a:r>
              <a:rPr lang="en-US" sz="4800" smtClean="0">
                <a:solidFill>
                  <a:srgbClr val="FF0000"/>
                </a:solidFill>
                <a:latin typeface="MusiSync" panose="02000000000000000000" pitchFamily="2" charset="0"/>
              </a:rPr>
              <a:t>w</a:t>
            </a:r>
            <a:endParaRPr lang="en-US" sz="4800">
              <a:solidFill>
                <a:srgbClr val="FF0000"/>
              </a:solidFill>
            </a:endParaRPr>
          </a:p>
        </p:txBody>
      </p:sp>
      <p:sp>
        <p:nvSpPr>
          <p:cNvPr id="11" name="Rectangle 10"/>
          <p:cNvSpPr/>
          <p:nvPr/>
        </p:nvSpPr>
        <p:spPr>
          <a:xfrm flipH="1">
            <a:off x="2520974" y="5098265"/>
            <a:ext cx="890207" cy="461665"/>
          </a:xfrm>
          <a:prstGeom prst="rect">
            <a:avLst/>
          </a:prstGeom>
        </p:spPr>
        <p:txBody>
          <a:bodyPr wrap="square">
            <a:spAutoFit/>
          </a:bodyPr>
          <a:lstStyle/>
          <a:p>
            <a:pPr algn="ct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Đô</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flipH="1">
            <a:off x="4436307" y="5098265"/>
            <a:ext cx="890207" cy="461665"/>
          </a:xfrm>
          <a:prstGeom prst="rect">
            <a:avLst/>
          </a:prstGeom>
        </p:spPr>
        <p:txBody>
          <a:bodyPr wrap="square">
            <a:spAutoFit/>
          </a:bodyPr>
          <a:lstStyle/>
          <a:p>
            <a:pPr algn="ct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Mi</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flipH="1">
            <a:off x="3478640" y="5098265"/>
            <a:ext cx="890207" cy="461665"/>
          </a:xfrm>
          <a:prstGeom prst="rect">
            <a:avLst/>
          </a:prstGeom>
        </p:spPr>
        <p:txBody>
          <a:bodyPr wrap="square">
            <a:spAutoFit/>
          </a:bodyPr>
          <a:lstStyle/>
          <a:p>
            <a:pPr algn="ct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Rê</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flipH="1">
            <a:off x="5498833" y="5098265"/>
            <a:ext cx="890207" cy="461665"/>
          </a:xfrm>
          <a:prstGeom prst="rect">
            <a:avLst/>
          </a:prstGeom>
        </p:spPr>
        <p:txBody>
          <a:bodyPr wrap="square">
            <a:spAutoFit/>
          </a:bodyPr>
          <a:lstStyle/>
          <a:p>
            <a:pPr algn="ct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Pha</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flipH="1">
            <a:off x="6385955" y="5085438"/>
            <a:ext cx="890207" cy="461665"/>
          </a:xfrm>
          <a:prstGeom prst="rect">
            <a:avLst/>
          </a:prstGeom>
        </p:spPr>
        <p:txBody>
          <a:bodyPr wrap="square">
            <a:spAutoFit/>
          </a:bodyPr>
          <a:lstStyle/>
          <a:p>
            <a:pPr algn="ct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Son</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16" name="Right Arrow 15">
            <a:hlinkClick r:id="rId5" action="ppaction://hlinksldjump"/>
          </p:cNvPr>
          <p:cNvSpPr/>
          <p:nvPr/>
        </p:nvSpPr>
        <p:spPr>
          <a:xfrm>
            <a:off x="10912446" y="6052456"/>
            <a:ext cx="1250525" cy="791029"/>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rgbClr val="7030A0"/>
                </a:solidFill>
                <a:latin typeface="Tahoma" panose="020B0604030504040204" pitchFamily="34" charset="0"/>
                <a:ea typeface="Tahoma" panose="020B0604030504040204" pitchFamily="34" charset="0"/>
                <a:cs typeface="Tahoma" panose="020B0604030504040204" pitchFamily="34" charset="0"/>
              </a:rPr>
              <a:t>Chơi tiếp</a:t>
            </a:r>
            <a:endParaRPr lang="en-US" sz="16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55505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sai-2.wav"/>
                                        </p:tgtEl>
                                      </p:cMediaNode>
                                    </p:audio>
                                  </p:subTnLst>
                                </p:cTn>
                              </p:par>
                              <p:par>
                                <p:cTn id="8" presetID="5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sai-2.wav"/>
                                        </p:tgtEl>
                                      </p:cMediaNode>
                                    </p:audio>
                                  </p:sub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ting ting chuẩn.wav"/>
                                        </p:tgtEl>
                                      </p:cMediaNode>
                                    </p:audio>
                                  </p:sub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2" name="sai-2.wav"/>
                                        </p:tgtEl>
                                      </p:cMediaNode>
                                    </p:audio>
                                  </p:sub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0" nodeType="clickEffect">
                                  <p:stCondLst>
                                    <p:cond delay="0"/>
                                  </p:stCondLst>
                                  <p:childTnLst>
                                    <p:animEffect transition="out" filter="fade">
                                      <p:cBhvr>
                                        <p:cTn id="50" dur="500" tmFilter="0, 0; .2, .5; .8, .5; 1, 0"/>
                                        <p:tgtEl>
                                          <p:spTgt spid="9"/>
                                        </p:tgtEl>
                                      </p:cBhvr>
                                    </p:animEffect>
                                    <p:animScale>
                                      <p:cBhvr>
                                        <p:cTn id="51" dur="250" autoRev="1" fill="hold"/>
                                        <p:tgtEl>
                                          <p:spTgt spid="9"/>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2" name="sai-2.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childTnLst>
                    </p:cTn>
                  </p:par>
                </p:childTnLst>
              </p:cTn>
              <p:nextCondLst>
                <p:cond evt="onClick" delay="0">
                  <p:tgtEl>
                    <p:spTgt spid="9"/>
                  </p:tgtEl>
                </p:cond>
              </p:nextCondLst>
            </p:seq>
          </p:childTnLst>
        </p:cTn>
      </p:par>
    </p:tnLst>
    <p:bldLst>
      <p:bldP spid="5" grpId="0"/>
      <p:bldP spid="6" grpId="0"/>
      <p:bldP spid="7" grpId="0"/>
      <p:bldP spid="8" grpId="0"/>
      <p:bldP spid="9" grpId="0"/>
      <p:bldP spid="11"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flipH="1">
            <a:off x="336131" y="1366528"/>
            <a:ext cx="6345807" cy="954107"/>
          </a:xfrm>
          <a:prstGeom prst="rect">
            <a:avLst/>
          </a:prstGeom>
        </p:spPr>
        <p:txBody>
          <a:bodyPr wrap="square">
            <a:spAutoFit/>
          </a:bodyPr>
          <a:lstStyle/>
          <a:p>
            <a:pPr algn="ctr"/>
            <a:r>
              <a:rPr lang="en-US" sz="2800" smtClean="0">
                <a:solidFill>
                  <a:srgbClr val="7030A0"/>
                </a:solidFill>
                <a:latin typeface="Tahoma" panose="020B0604030504040204" pitchFamily="34" charset="0"/>
                <a:ea typeface="Tahoma" panose="020B0604030504040204" pitchFamily="34" charset="0"/>
                <a:cs typeface="Tahoma" panose="020B0604030504040204" pitchFamily="34" charset="0"/>
              </a:rPr>
              <a:t>Nhạc sĩ nào đã sáng tác bài hát “Những bông hoa những bài ca”?</a:t>
            </a:r>
            <a:endParaRPr lang="en-US" sz="28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6314486" y="3218154"/>
            <a:ext cx="3954696" cy="461665"/>
          </a:xfrm>
          <a:prstGeom prst="rect">
            <a:avLst/>
          </a:prstGeom>
          <a:noFill/>
        </p:spPr>
        <p:txBody>
          <a:bodyPr wrap="square" rtlCol="0">
            <a:spAutoFit/>
          </a:bodyPr>
          <a:lstStyle/>
          <a:p>
            <a:pPr algn="just"/>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Lê Quốc Thắng</a:t>
            </a:r>
            <a:endParaRPr lang="en-US" sz="24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7972536" y="2122441"/>
            <a:ext cx="3333654" cy="461665"/>
          </a:xfrm>
          <a:prstGeom prst="rect">
            <a:avLst/>
          </a:prstGeom>
          <a:noFill/>
        </p:spPr>
        <p:txBody>
          <a:bodyPr wrap="square" rtlCol="0">
            <a:spAutoFit/>
          </a:bodyPr>
          <a:lstStyle/>
          <a:p>
            <a:pPr algn="just"/>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Hoàng Lân</a:t>
            </a:r>
            <a:endParaRPr lang="en-US" sz="24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9275909" y="1123794"/>
            <a:ext cx="2266221" cy="461665"/>
          </a:xfrm>
          <a:prstGeom prst="rect">
            <a:avLst/>
          </a:prstGeom>
          <a:noFill/>
        </p:spPr>
        <p:txBody>
          <a:bodyPr wrap="square" rtlCol="0">
            <a:spAutoFit/>
          </a:bodyPr>
          <a:lstStyle/>
          <a:p>
            <a:pPr algn="just"/>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Hoàng Long</a:t>
            </a:r>
            <a:endParaRPr lang="en-US" sz="24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035" y="2956456"/>
            <a:ext cx="1242523" cy="90143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766" y="1843582"/>
            <a:ext cx="1242523" cy="90143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0714" y="843743"/>
            <a:ext cx="1242523" cy="901438"/>
          </a:xfrm>
          <a:prstGeom prst="rect">
            <a:avLst/>
          </a:prstGeom>
        </p:spPr>
      </p:pic>
      <p:sp>
        <p:nvSpPr>
          <p:cNvPr id="9" name="Right Arrow 8">
            <a:hlinkClick r:id="rId6" action="ppaction://hlinksldjump"/>
          </p:cNvPr>
          <p:cNvSpPr/>
          <p:nvPr/>
        </p:nvSpPr>
        <p:spPr>
          <a:xfrm>
            <a:off x="10912446" y="6052456"/>
            <a:ext cx="1250525" cy="791029"/>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rgbClr val="7030A0"/>
                </a:solidFill>
                <a:latin typeface="Tahoma" panose="020B0604030504040204" pitchFamily="34" charset="0"/>
                <a:ea typeface="Tahoma" panose="020B0604030504040204" pitchFamily="34" charset="0"/>
                <a:cs typeface="Tahoma" panose="020B0604030504040204" pitchFamily="34" charset="0"/>
              </a:rPr>
              <a:t>Chơi tiếp</a:t>
            </a:r>
            <a:endParaRPr lang="en-US" sz="16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5023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sai-2.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2" name="sai-2.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5"/>
                                        </p:tgtEl>
                                      </p:cBhvr>
                                    </p:animEffect>
                                    <p:animScale>
                                      <p:cBhvr>
                                        <p:cTn id="19" dur="250" autoRev="1" fill="hold"/>
                                        <p:tgtEl>
                                          <p:spTgt spid="5"/>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3" name="TIENG TING TING.wav"/>
                                        </p:tgtEl>
                                      </p:cMediaNode>
                                    </p:audio>
                                  </p:subTnLst>
                                </p:cTn>
                              </p:par>
                            </p:childTnLst>
                          </p:cTn>
                        </p:par>
                      </p:childTnLst>
                    </p:cTn>
                  </p:par>
                </p:childTnLst>
              </p:cTn>
              <p:nextCondLst>
                <p:cond evt="onClick" delay="0">
                  <p:tgtEl>
                    <p:spTgt spid="5"/>
                  </p:tgtEl>
                </p:cond>
              </p:nextCondLst>
            </p:seq>
          </p:childTnLst>
        </p:cTn>
      </p:par>
    </p:tnLst>
    <p:bldLst>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flipH="1">
            <a:off x="1593506" y="664125"/>
            <a:ext cx="7057008" cy="830997"/>
          </a:xfrm>
          <a:prstGeom prst="rect">
            <a:avLst/>
          </a:prstGeom>
        </p:spPr>
        <p:txBody>
          <a:bodyPr wrap="square">
            <a:spAutoFit/>
          </a:bodyPr>
          <a:lstStyle/>
          <a:p>
            <a:r>
              <a:rPr lang="en-US" sz="2400" smtClean="0">
                <a:solidFill>
                  <a:schemeClr val="bg1"/>
                </a:solidFill>
                <a:latin typeface="Tahoma" panose="020B0604030504040204" pitchFamily="34" charset="0"/>
                <a:ea typeface="Tahoma" panose="020B0604030504040204" pitchFamily="34" charset="0"/>
                <a:cs typeface="Tahoma" panose="020B0604030504040204" pitchFamily="34" charset="0"/>
              </a:rPr>
              <a:t>Nội dung bài hát “Những bông hoa những bài ca” nói về điều gì?</a:t>
            </a: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3488807" y="3792258"/>
            <a:ext cx="5568106" cy="461665"/>
          </a:xfrm>
          <a:prstGeom prst="rect">
            <a:avLst/>
          </a:prstGeom>
          <a:noFill/>
        </p:spPr>
        <p:txBody>
          <a:bodyPr wrap="square" rtlCol="0">
            <a:spAutoFit/>
          </a:bodyPr>
          <a:lstStyle/>
          <a:p>
            <a:pPr algn="just"/>
            <a:r>
              <a:rPr lang="en-US" sz="2400" smtClean="0">
                <a:solidFill>
                  <a:srgbClr val="FFFF00"/>
                </a:solidFill>
                <a:latin typeface="Tahoma" panose="020B0604030504040204" pitchFamily="34" charset="0"/>
                <a:ea typeface="Tahoma" panose="020B0604030504040204" pitchFamily="34" charset="0"/>
                <a:cs typeface="Tahoma" panose="020B0604030504040204" pitchFamily="34" charset="0"/>
              </a:rPr>
              <a:t>Ca ngợi tình yêu quê hương đất nước</a:t>
            </a:r>
            <a:endParaRPr lang="en-US" sz="24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646756" y="2745200"/>
            <a:ext cx="5568106" cy="830997"/>
          </a:xfrm>
          <a:prstGeom prst="rect">
            <a:avLst/>
          </a:prstGeom>
          <a:noFill/>
        </p:spPr>
        <p:txBody>
          <a:bodyPr wrap="square" rtlCol="0">
            <a:spAutoFit/>
          </a:bodyPr>
          <a:lstStyle/>
          <a:p>
            <a:pPr algn="just"/>
            <a:r>
              <a:rPr lang="en-US" sz="2400" smtClean="0">
                <a:solidFill>
                  <a:srgbClr val="FFFF00"/>
                </a:solidFill>
                <a:latin typeface="Tahoma" panose="020B0604030504040204" pitchFamily="34" charset="0"/>
                <a:ea typeface="Tahoma" panose="020B0604030504040204" pitchFamily="34" charset="0"/>
                <a:cs typeface="Tahoma" panose="020B0604030504040204" pitchFamily="34" charset="0"/>
              </a:rPr>
              <a:t>Ca ngợi tình bạn hồn nhiên, trong sáng dưới mái trường.</a:t>
            </a:r>
            <a:endParaRPr lang="en-US" sz="24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700415" y="1758214"/>
            <a:ext cx="6514447" cy="830997"/>
          </a:xfrm>
          <a:prstGeom prst="rect">
            <a:avLst/>
          </a:prstGeom>
          <a:noFill/>
        </p:spPr>
        <p:txBody>
          <a:bodyPr wrap="square" rtlCol="0">
            <a:spAutoFit/>
          </a:bodyPr>
          <a:lstStyle/>
          <a:p>
            <a:pPr algn="just"/>
            <a:r>
              <a:rPr lang="en-US" sz="2400" smtClean="0">
                <a:solidFill>
                  <a:srgbClr val="FFFF00"/>
                </a:solidFill>
                <a:latin typeface="Tahoma" panose="020B0604030504040204" pitchFamily="34" charset="0"/>
                <a:ea typeface="Tahoma" panose="020B0604030504040204" pitchFamily="34" charset="0"/>
                <a:cs typeface="Tahoma" panose="020B0604030504040204" pitchFamily="34" charset="0"/>
              </a:rPr>
              <a:t>Nói lên tình cảm trân trọng, kính yêu của các bạn học sinh giành cho thầy cô giáo.</a:t>
            </a:r>
            <a:endParaRPr lang="en-US" sz="24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2529" y="3729856"/>
            <a:ext cx="808375" cy="586468"/>
          </a:xfrm>
          <a:prstGeom prst="rect">
            <a:avLst/>
          </a:prstGeom>
        </p:spPr>
      </p:pic>
      <p:pic>
        <p:nvPicPr>
          <p:cNvPr id="7" name="Picture 6"/>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910553" y="2741784"/>
            <a:ext cx="808375" cy="586468"/>
          </a:xfrm>
          <a:prstGeom prst="rect">
            <a:avLst/>
          </a:prstGeom>
        </p:spPr>
      </p:pic>
      <p:pic>
        <p:nvPicPr>
          <p:cNvPr id="8" name="Picture 7"/>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5776" y="1743850"/>
            <a:ext cx="808375" cy="586468"/>
          </a:xfrm>
          <a:prstGeom prst="rect">
            <a:avLst/>
          </a:prstGeom>
        </p:spPr>
      </p:pic>
      <p:sp>
        <p:nvSpPr>
          <p:cNvPr id="9" name="Right Arrow 8">
            <a:hlinkClick r:id="rId6" action="ppaction://hlinksldjump"/>
          </p:cNvPr>
          <p:cNvSpPr/>
          <p:nvPr/>
        </p:nvSpPr>
        <p:spPr>
          <a:xfrm>
            <a:off x="10912446" y="6052456"/>
            <a:ext cx="1250525" cy="791029"/>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rgbClr val="7030A0"/>
                </a:solidFill>
                <a:latin typeface="Tahoma" panose="020B0604030504040204" pitchFamily="34" charset="0"/>
                <a:ea typeface="Tahoma" panose="020B0604030504040204" pitchFamily="34" charset="0"/>
                <a:cs typeface="Tahoma" panose="020B0604030504040204" pitchFamily="34" charset="0"/>
              </a:rPr>
              <a:t>Xem KQ</a:t>
            </a:r>
            <a:endParaRPr lang="en-US" sz="16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62014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sai-2.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2" name="sai-2.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5"/>
                                        </p:tgtEl>
                                      </p:cBhvr>
                                    </p:animEffect>
                                    <p:animScale>
                                      <p:cBhvr>
                                        <p:cTn id="19" dur="250" autoRev="1" fill="hold"/>
                                        <p:tgtEl>
                                          <p:spTgt spid="5"/>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3" name="TIENG TING TING.wav"/>
                                        </p:tgtEl>
                                      </p:cMediaNode>
                                    </p:audio>
                                  </p:subTnLst>
                                </p:cTn>
                              </p:par>
                            </p:childTnLst>
                          </p:cTn>
                        </p:par>
                      </p:childTnLst>
                    </p:cTn>
                  </p:par>
                </p:childTnLst>
              </p:cTn>
              <p:nextCondLst>
                <p:cond evt="onClick" delay="0">
                  <p:tgtEl>
                    <p:spTgt spid="5"/>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6" y="18155"/>
            <a:ext cx="581025" cy="58102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49" y="306268"/>
            <a:ext cx="304800" cy="304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2" y="6313448"/>
            <a:ext cx="581025" cy="5810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881" y="6222908"/>
            <a:ext cx="304800" cy="304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0975" y="6295130"/>
            <a:ext cx="581025" cy="5810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3269" y="6265112"/>
            <a:ext cx="304800" cy="304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8773" y="0"/>
            <a:ext cx="581025" cy="5810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9061" y="255067"/>
            <a:ext cx="304800" cy="3048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8904" y="947073"/>
            <a:ext cx="3790950" cy="18859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4899" y="903534"/>
            <a:ext cx="3790950" cy="1885950"/>
          </a:xfrm>
          <a:prstGeom prst="rect">
            <a:avLst/>
          </a:prstGeom>
        </p:spPr>
      </p:pic>
      <p:grpSp>
        <p:nvGrpSpPr>
          <p:cNvPr id="12" name="Group 11"/>
          <p:cNvGrpSpPr/>
          <p:nvPr/>
        </p:nvGrpSpPr>
        <p:grpSpPr>
          <a:xfrm>
            <a:off x="2424501" y="603279"/>
            <a:ext cx="7561384" cy="6081494"/>
            <a:chOff x="2258006" y="747340"/>
            <a:chExt cx="7561384" cy="6081494"/>
          </a:xfrm>
        </p:grpSpPr>
        <p:sp>
          <p:nvSpPr>
            <p:cNvPr id="13" name="Rectangle 12"/>
            <p:cNvSpPr/>
            <p:nvPr/>
          </p:nvSpPr>
          <p:spPr>
            <a:xfrm>
              <a:off x="2355281" y="747340"/>
              <a:ext cx="7464109" cy="6081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0800000"/>
                </a:avLst>
              </a:prstTxWarp>
              <a:noAutofit/>
            </a:bodyPr>
            <a:lstStyle/>
            <a:p>
              <a:pPr algn="ctr"/>
              <a:r>
                <a:rPr lang="en-US" sz="4400" b="1" smtClean="0">
                  <a:ln>
                    <a:solidFill>
                      <a:srgbClr val="FF0000"/>
                    </a:solidFill>
                  </a:ln>
                  <a:solidFill>
                    <a:srgbClr val="FFFF00"/>
                  </a:solidFill>
                  <a:effectLst>
                    <a:glow rad="139700">
                      <a:schemeClr val="accent4">
                        <a:satMod val="175000"/>
                        <a:alpha val="40000"/>
                      </a:schemeClr>
                    </a:glow>
                    <a:outerShdw blurRad="38100" dist="38100" dir="2700000" algn="tl">
                      <a:srgbClr val="000000">
                        <a:alpha val="43137"/>
                      </a:srgb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CẢM ƠN VÀ HẸN GẶP LẠI CÁC EM</a:t>
              </a:r>
              <a:endParaRPr lang="en-US" sz="4400" b="1">
                <a:ln>
                  <a:solidFill>
                    <a:srgbClr val="FF0000"/>
                  </a:solidFill>
                </a:ln>
                <a:solidFill>
                  <a:srgbClr val="FFFF00"/>
                </a:solidFill>
                <a:effectLst>
                  <a:glow rad="139700">
                    <a:schemeClr val="accent4">
                      <a:satMod val="175000"/>
                      <a:alpha val="40000"/>
                    </a:schemeClr>
                  </a:glow>
                  <a:outerShdw blurRad="38100" dist="38100" dir="2700000" algn="tl">
                    <a:srgbClr val="000000">
                      <a:alpha val="43137"/>
                    </a:srgb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2258006" y="2685980"/>
              <a:ext cx="7561384" cy="928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n w="6600">
                    <a:solidFill>
                      <a:srgbClr val="FF0000"/>
                    </a:solidFill>
                    <a:prstDash val="solid"/>
                  </a:ln>
                  <a:solidFill>
                    <a:srgbClr val="FFFFFF"/>
                  </a:solidFill>
                  <a:effectLst>
                    <a:glow rad="228600">
                      <a:schemeClr val="accent5">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Chúc các em</a:t>
              </a:r>
            </a:p>
            <a:p>
              <a:pPr algn="ctr"/>
              <a:r>
                <a:rPr lang="en-US" sz="3200" b="1" smtClean="0">
                  <a:ln w="6600">
                    <a:solidFill>
                      <a:srgbClr val="FF0000"/>
                    </a:solidFill>
                    <a:prstDash val="solid"/>
                  </a:ln>
                  <a:solidFill>
                    <a:srgbClr val="FFFFFF"/>
                  </a:solidFill>
                  <a:effectLst>
                    <a:glow rad="228600">
                      <a:schemeClr val="accent5">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Vui tươi– Chăm ngoan– Học tốt</a:t>
              </a:r>
            </a:p>
          </p:txBody>
        </p:sp>
      </p:gr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6652" y="4055872"/>
            <a:ext cx="1295400" cy="1295400"/>
          </a:xfrm>
          <a:prstGeom prst="rect">
            <a:avLst/>
          </a:prstGeom>
        </p:spPr>
      </p:pic>
      <p:pic>
        <p:nvPicPr>
          <p:cNvPr id="20" name="Picture 19"/>
          <p:cNvPicPr>
            <a:picLocks noChangeAspect="1"/>
          </p:cNvPicPr>
          <p:nvPr/>
        </p:nvPicPr>
        <p:blipFill>
          <a:blip r:embed="rId8">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1120657">
            <a:off x="-1120366" y="1855510"/>
            <a:ext cx="5050205" cy="5050205"/>
          </a:xfrm>
          <a:prstGeom prst="rect">
            <a:avLst/>
          </a:prstGeom>
        </p:spPr>
      </p:pic>
      <p:pic>
        <p:nvPicPr>
          <p:cNvPr id="18" name="Picture 17"/>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364" y="3389080"/>
            <a:ext cx="3138628" cy="3138628"/>
          </a:xfrm>
          <a:prstGeom prst="rect">
            <a:avLst/>
          </a:prstGeom>
        </p:spPr>
      </p:pic>
    </p:spTree>
    <p:extLst>
      <p:ext uri="{BB962C8B-B14F-4D97-AF65-F5344CB8AC3E}">
        <p14:creationId xmlns:p14="http://schemas.microsoft.com/office/powerpoint/2010/main" val="881249692"/>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nhac ket thuc bai hoc.wav"/>
          </p:stSnd>
        </p:sndAc>
      </p:transition>
    </mc:Choice>
    <mc:Fallback xmlns="">
      <p:transition spd="slow">
        <p:fade/>
        <p:sndAc>
          <p:stSnd>
            <p:snd r:embed="rId10" name="nhac ket thuc bai hoc.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nodeType="withEffect">
                                  <p:stCondLst>
                                    <p:cond delay="0"/>
                                  </p:stCondLst>
                                  <p:childTnLst>
                                    <p:animEffect transition="out" filter="fade">
                                      <p:cBhvr>
                                        <p:cTn id="6" dur="1000" tmFilter="0, 0; .2, .5; .8, .5; 1, 0"/>
                                        <p:tgtEl>
                                          <p:spTgt spid="12"/>
                                        </p:tgtEl>
                                      </p:cBhvr>
                                    </p:animEffect>
                                    <p:animScale>
                                      <p:cBhvr>
                                        <p:cTn id="7" dur="500" autoRev="1" fill="hold"/>
                                        <p:tgtEl>
                                          <p:spTgt spid="12"/>
                                        </p:tgtEl>
                                      </p:cBhvr>
                                      <p:by x="105000" y="105000"/>
                                    </p:animScale>
                                  </p:childTnLst>
                                </p:cTn>
                              </p:par>
                              <p:par>
                                <p:cTn id="8" presetID="32" presetClass="emph" presetSubtype="0" repeatCount="4000" fill="hold"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79129" y="163773"/>
            <a:ext cx="907433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nArabia" panose="020B7200000000000000" pitchFamily="34" charset="0"/>
              </a:defRPr>
            </a:lvl1pPr>
            <a:lvl2pPr marL="742950" indent="-285750">
              <a:defRPr>
                <a:solidFill>
                  <a:schemeClr val="tx1"/>
                </a:solidFill>
                <a:latin typeface=".VnArabia" panose="020B7200000000000000" pitchFamily="34" charset="0"/>
              </a:defRPr>
            </a:lvl2pPr>
            <a:lvl3pPr marL="1143000" indent="-228600">
              <a:defRPr>
                <a:solidFill>
                  <a:schemeClr val="tx1"/>
                </a:solidFill>
                <a:latin typeface=".VnArabia" panose="020B7200000000000000" pitchFamily="34" charset="0"/>
              </a:defRPr>
            </a:lvl3pPr>
            <a:lvl4pPr marL="1600200" indent="-228600">
              <a:defRPr>
                <a:solidFill>
                  <a:schemeClr val="tx1"/>
                </a:solidFill>
                <a:latin typeface=".VnArabia" panose="020B7200000000000000" pitchFamily="34" charset="0"/>
              </a:defRPr>
            </a:lvl4pPr>
            <a:lvl5pPr marL="2057400" indent="-228600">
              <a:defRPr>
                <a:solidFill>
                  <a:schemeClr val="tx1"/>
                </a:solidFill>
                <a:latin typeface=".VnArabia" panose="020B7200000000000000" pitchFamily="34" charset="0"/>
              </a:defRPr>
            </a:lvl5pPr>
            <a:lvl6pPr marL="2514600" indent="-228600" eaLnBrk="0" fontAlgn="base" hangingPunct="0">
              <a:spcBef>
                <a:spcPct val="0"/>
              </a:spcBef>
              <a:spcAft>
                <a:spcPct val="0"/>
              </a:spcAft>
              <a:defRPr>
                <a:solidFill>
                  <a:schemeClr val="tx1"/>
                </a:solidFill>
                <a:latin typeface=".VnArabia" panose="020B7200000000000000" pitchFamily="34" charset="0"/>
              </a:defRPr>
            </a:lvl6pPr>
            <a:lvl7pPr marL="2971800" indent="-228600" eaLnBrk="0" fontAlgn="base" hangingPunct="0">
              <a:spcBef>
                <a:spcPct val="0"/>
              </a:spcBef>
              <a:spcAft>
                <a:spcPct val="0"/>
              </a:spcAft>
              <a:defRPr>
                <a:solidFill>
                  <a:schemeClr val="tx1"/>
                </a:solidFill>
                <a:latin typeface=".VnArabia" panose="020B7200000000000000" pitchFamily="34" charset="0"/>
              </a:defRPr>
            </a:lvl7pPr>
            <a:lvl8pPr marL="3429000" indent="-228600" eaLnBrk="0" fontAlgn="base" hangingPunct="0">
              <a:spcBef>
                <a:spcPct val="0"/>
              </a:spcBef>
              <a:spcAft>
                <a:spcPct val="0"/>
              </a:spcAft>
              <a:defRPr>
                <a:solidFill>
                  <a:schemeClr val="tx1"/>
                </a:solidFill>
                <a:latin typeface=".VnArabia" panose="020B7200000000000000" pitchFamily="34" charset="0"/>
              </a:defRPr>
            </a:lvl8pPr>
            <a:lvl9pPr marL="3886200" indent="-228600" eaLnBrk="0" fontAlgn="base" hangingPunct="0">
              <a:spcBef>
                <a:spcPct val="0"/>
              </a:spcBef>
              <a:spcAft>
                <a:spcPct val="0"/>
              </a:spcAft>
              <a:defRPr>
                <a:solidFill>
                  <a:schemeClr val="tx1"/>
                </a:solidFill>
                <a:latin typeface=".VnArabia" panose="020B7200000000000000" pitchFamily="34" charset="0"/>
              </a:defRPr>
            </a:lvl9pPr>
          </a:lstStyle>
          <a:p>
            <a:pPr algn="ctr">
              <a:lnSpc>
                <a:spcPts val="2000"/>
              </a:lnSpc>
              <a:spcBef>
                <a:spcPts val="300"/>
              </a:spcBef>
              <a:spcAft>
                <a:spcPts val="300"/>
              </a:spcAft>
              <a:defRPr/>
            </a:pPr>
            <a:r>
              <a:rPr lang="en-US" sz="2000" b="1" err="1" smtClean="0">
                <a:solidFill>
                  <a:srgbClr val="7030A0"/>
                </a:solidFill>
                <a:latin typeface="Tahoma" panose="020B0604030504040204" pitchFamily="34" charset="0"/>
                <a:cs typeface="Tahoma" panose="020B0604030504040204" pitchFamily="34" charset="0"/>
              </a:rPr>
              <a:t>Thứ</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ngày</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tháng</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năm</a:t>
            </a:r>
            <a:r>
              <a:rPr lang="en-US" sz="2000" b="1" smtClean="0">
                <a:solidFill>
                  <a:srgbClr val="7030A0"/>
                </a:solidFill>
                <a:latin typeface="Tahoma" panose="020B0604030504040204" pitchFamily="34" charset="0"/>
                <a:cs typeface="Tahoma" panose="020B0604030504040204" pitchFamily="34" charset="0"/>
              </a:rPr>
              <a:t> 2021</a:t>
            </a:r>
            <a:endParaRPr lang="en-US" sz="2400" b="1" smtClean="0">
              <a:solidFill>
                <a:srgbClr val="7030A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err="1" smtClean="0">
                <a:solidFill>
                  <a:srgbClr val="FF0000"/>
                </a:solidFill>
                <a:latin typeface="Tahoma" panose="020B0604030504040204" pitchFamily="34" charset="0"/>
                <a:cs typeface="Tahoma" panose="020B0604030504040204" pitchFamily="34" charset="0"/>
              </a:rPr>
              <a:t>Âm</a:t>
            </a:r>
            <a:r>
              <a:rPr lang="en-US" sz="2000" b="1" smtClean="0">
                <a:solidFill>
                  <a:srgbClr val="FF0000"/>
                </a:solidFill>
                <a:latin typeface="Tahoma" panose="020B0604030504040204" pitchFamily="34" charset="0"/>
                <a:cs typeface="Tahoma" panose="020B0604030504040204" pitchFamily="34" charset="0"/>
              </a:rPr>
              <a:t> </a:t>
            </a:r>
            <a:r>
              <a:rPr lang="en-US" sz="2000" b="1" err="1" smtClean="0">
                <a:solidFill>
                  <a:srgbClr val="FF0000"/>
                </a:solidFill>
                <a:latin typeface="Tahoma" panose="020B0604030504040204" pitchFamily="34" charset="0"/>
                <a:cs typeface="Tahoma" panose="020B0604030504040204" pitchFamily="34" charset="0"/>
              </a:rPr>
              <a:t>nhạc</a:t>
            </a:r>
            <a:endParaRPr lang="en-US" sz="2000" b="1" smtClean="0">
              <a:solidFill>
                <a:srgbClr val="FF000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smtClean="0">
                <a:solidFill>
                  <a:srgbClr val="7030A0"/>
                </a:solidFill>
                <a:latin typeface="Tahoma" panose="020B0604030504040204" pitchFamily="34" charset="0"/>
                <a:cs typeface="Tahoma" panose="020B0604030504040204" pitchFamily="34" charset="0"/>
              </a:rPr>
              <a:t>Chủ đề 3 – Tiết 3</a:t>
            </a:r>
            <a:endParaRPr lang="en-US" sz="2000" b="1">
              <a:solidFill>
                <a:srgbClr val="FF000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smtClean="0">
                <a:solidFill>
                  <a:srgbClr val="FF0000"/>
                </a:solidFill>
                <a:latin typeface="Tahoma" panose="020B0604030504040204" pitchFamily="34" charset="0"/>
                <a:cs typeface="Tahoma" panose="020B0604030504040204" pitchFamily="34" charset="0"/>
              </a:rPr>
              <a:t>Đọc nhạc: Ban nhạc Đô – Rê – Mi</a:t>
            </a:r>
          </a:p>
          <a:p>
            <a:pPr algn="ctr">
              <a:lnSpc>
                <a:spcPts val="2000"/>
              </a:lnSpc>
              <a:spcBef>
                <a:spcPts val="300"/>
              </a:spcBef>
              <a:spcAft>
                <a:spcPts val="300"/>
              </a:spcAft>
              <a:defRPr/>
            </a:pPr>
            <a:r>
              <a:rPr lang="en-US" sz="2000" b="1" smtClean="0">
                <a:solidFill>
                  <a:srgbClr val="FF0000"/>
                </a:solidFill>
                <a:latin typeface="Tahoma" panose="020B0604030504040204" pitchFamily="34" charset="0"/>
                <a:cs typeface="Tahoma" panose="020B0604030504040204" pitchFamily="34" charset="0"/>
              </a:rPr>
              <a:t>Nghe nhạc: Bài hát “Những bông hoa những bài ca”</a:t>
            </a:r>
            <a:endParaRPr lang="en-US" sz="2000" b="1" smtClean="0">
              <a:solidFill>
                <a:srgbClr val="7030A0"/>
              </a:solidFill>
              <a:latin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0" y="1856370"/>
            <a:ext cx="6261840" cy="3425314"/>
          </a:xfrm>
          <a:prstGeom prst="rect">
            <a:avLst/>
          </a:prstGeom>
        </p:spPr>
      </p:pic>
      <p:sp>
        <p:nvSpPr>
          <p:cNvPr id="8" name="Rounded Rectangle 7"/>
          <p:cNvSpPr/>
          <p:nvPr/>
        </p:nvSpPr>
        <p:spPr>
          <a:xfrm>
            <a:off x="6536148" y="4940793"/>
            <a:ext cx="6367718"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nArabia" panose="020B7200000000000000" pitchFamily="34" charset="0"/>
              </a:defRPr>
            </a:lvl1pPr>
            <a:lvl2pPr marL="742950" indent="-285750">
              <a:defRPr>
                <a:solidFill>
                  <a:schemeClr val="tx1"/>
                </a:solidFill>
                <a:latin typeface=".VnArabia" panose="020B7200000000000000" pitchFamily="34" charset="0"/>
              </a:defRPr>
            </a:lvl2pPr>
            <a:lvl3pPr marL="1143000" indent="-228600">
              <a:defRPr>
                <a:solidFill>
                  <a:schemeClr val="tx1"/>
                </a:solidFill>
                <a:latin typeface=".VnArabia" panose="020B7200000000000000" pitchFamily="34" charset="0"/>
              </a:defRPr>
            </a:lvl3pPr>
            <a:lvl4pPr marL="1600200" indent="-228600">
              <a:defRPr>
                <a:solidFill>
                  <a:schemeClr val="tx1"/>
                </a:solidFill>
                <a:latin typeface=".VnArabia" panose="020B7200000000000000" pitchFamily="34" charset="0"/>
              </a:defRPr>
            </a:lvl4pPr>
            <a:lvl5pPr marL="2057400" indent="-228600">
              <a:defRPr>
                <a:solidFill>
                  <a:schemeClr val="tx1"/>
                </a:solidFill>
                <a:latin typeface=".VnArabia" panose="020B7200000000000000" pitchFamily="34" charset="0"/>
              </a:defRPr>
            </a:lvl5pPr>
            <a:lvl6pPr marL="2514600" indent="-228600" eaLnBrk="0" fontAlgn="base" hangingPunct="0">
              <a:spcBef>
                <a:spcPct val="0"/>
              </a:spcBef>
              <a:spcAft>
                <a:spcPct val="0"/>
              </a:spcAft>
              <a:defRPr>
                <a:solidFill>
                  <a:schemeClr val="tx1"/>
                </a:solidFill>
                <a:latin typeface=".VnArabia" panose="020B7200000000000000" pitchFamily="34" charset="0"/>
              </a:defRPr>
            </a:lvl6pPr>
            <a:lvl7pPr marL="2971800" indent="-228600" eaLnBrk="0" fontAlgn="base" hangingPunct="0">
              <a:spcBef>
                <a:spcPct val="0"/>
              </a:spcBef>
              <a:spcAft>
                <a:spcPct val="0"/>
              </a:spcAft>
              <a:defRPr>
                <a:solidFill>
                  <a:schemeClr val="tx1"/>
                </a:solidFill>
                <a:latin typeface=".VnArabia" panose="020B7200000000000000" pitchFamily="34" charset="0"/>
              </a:defRPr>
            </a:lvl7pPr>
            <a:lvl8pPr marL="3429000" indent="-228600" eaLnBrk="0" fontAlgn="base" hangingPunct="0">
              <a:spcBef>
                <a:spcPct val="0"/>
              </a:spcBef>
              <a:spcAft>
                <a:spcPct val="0"/>
              </a:spcAft>
              <a:defRPr>
                <a:solidFill>
                  <a:schemeClr val="tx1"/>
                </a:solidFill>
                <a:latin typeface=".VnArabia" panose="020B7200000000000000" pitchFamily="34" charset="0"/>
              </a:defRPr>
            </a:lvl8pPr>
            <a:lvl9pPr marL="3886200" indent="-228600" eaLnBrk="0" fontAlgn="base" hangingPunct="0">
              <a:spcBef>
                <a:spcPct val="0"/>
              </a:spcBef>
              <a:spcAft>
                <a:spcPct val="0"/>
              </a:spcAft>
              <a:defRPr>
                <a:solidFill>
                  <a:schemeClr val="tx1"/>
                </a:solidFill>
                <a:latin typeface=".VnArabia" panose="020B7200000000000000" pitchFamily="34" charset="0"/>
              </a:defRPr>
            </a:lvl9pPr>
          </a:lstStyle>
          <a:p>
            <a:pPr>
              <a:lnSpc>
                <a:spcPts val="2000"/>
              </a:lnSpc>
              <a:spcBef>
                <a:spcPts val="300"/>
              </a:spcBef>
              <a:spcAft>
                <a:spcPts val="300"/>
              </a:spcAft>
              <a:defRPr/>
            </a:pPr>
            <a:r>
              <a:rPr lang="en-US" smtClean="0">
                <a:solidFill>
                  <a:srgbClr val="7030A0"/>
                </a:solidFill>
                <a:latin typeface="Tahoma" panose="020B0604030504040204" pitchFamily="34" charset="0"/>
                <a:cs typeface="Tahoma" panose="020B0604030504040204" pitchFamily="34" charset="0"/>
              </a:rPr>
              <a:t>“Cùng nhau cầm tay đi đến thăm các thầy các cô.</a:t>
            </a:r>
          </a:p>
          <a:p>
            <a:pPr>
              <a:lnSpc>
                <a:spcPts val="2000"/>
              </a:lnSpc>
              <a:spcBef>
                <a:spcPts val="300"/>
              </a:spcBef>
              <a:spcAft>
                <a:spcPts val="300"/>
              </a:spcAft>
              <a:defRPr/>
            </a:pPr>
            <a:r>
              <a:rPr lang="en-US" smtClean="0">
                <a:solidFill>
                  <a:srgbClr val="7030A0"/>
                </a:solidFill>
                <a:latin typeface="Tahoma" panose="020B0604030504040204" pitchFamily="34" charset="0"/>
                <a:cs typeface="Tahoma" panose="020B0604030504040204" pitchFamily="34" charset="0"/>
              </a:rPr>
              <a:t>Lời hát rộn rã bao bé em bước trên đường phố.</a:t>
            </a:r>
          </a:p>
          <a:p>
            <a:pPr>
              <a:lnSpc>
                <a:spcPts val="2000"/>
              </a:lnSpc>
              <a:spcBef>
                <a:spcPts val="300"/>
              </a:spcBef>
              <a:spcAft>
                <a:spcPts val="300"/>
              </a:spcAft>
              <a:defRPr/>
            </a:pPr>
            <a:r>
              <a:rPr lang="en-US" smtClean="0">
                <a:solidFill>
                  <a:srgbClr val="7030A0"/>
                </a:solidFill>
                <a:latin typeface="Tahoma" panose="020B0604030504040204" pitchFamily="34" charset="0"/>
                <a:cs typeface="Tahoma" panose="020B0604030504040204" pitchFamily="34" charset="0"/>
              </a:rPr>
              <a:t>Ngàn hoa nở tươi khoe sắc hương dưới ánh mặt trời.</a:t>
            </a:r>
          </a:p>
          <a:p>
            <a:pPr>
              <a:lnSpc>
                <a:spcPts val="2000"/>
              </a:lnSpc>
              <a:spcBef>
                <a:spcPts val="300"/>
              </a:spcBef>
              <a:spcAft>
                <a:spcPts val="300"/>
              </a:spcAft>
              <a:defRPr/>
            </a:pPr>
            <a:r>
              <a:rPr lang="en-US" smtClean="0">
                <a:solidFill>
                  <a:srgbClr val="7030A0"/>
                </a:solidFill>
                <a:latin typeface="Tahoma" panose="020B0604030504040204" pitchFamily="34" charset="0"/>
                <a:cs typeface="Tahoma" panose="020B0604030504040204" pitchFamily="34" charset="0"/>
              </a:rPr>
              <a:t>Náo nức tiếng cười say sưa yêu đời.</a:t>
            </a:r>
          </a:p>
          <a:p>
            <a:pPr>
              <a:lnSpc>
                <a:spcPts val="2000"/>
              </a:lnSpc>
              <a:spcBef>
                <a:spcPts val="300"/>
              </a:spcBef>
              <a:spcAft>
                <a:spcPts val="300"/>
              </a:spcAft>
              <a:defRPr/>
            </a:pPr>
            <a:r>
              <a:rPr lang="en-US" smtClean="0">
                <a:solidFill>
                  <a:srgbClr val="7030A0"/>
                </a:solidFill>
                <a:latin typeface="Tahoma" panose="020B0604030504040204" pitchFamily="34" charset="0"/>
                <a:cs typeface="Tahoma" panose="020B0604030504040204" pitchFamily="34" charset="0"/>
              </a:rPr>
              <a:t>Những đóa hoa tươi màu đẹp nhất, </a:t>
            </a:r>
          </a:p>
          <a:p>
            <a:pPr>
              <a:lnSpc>
                <a:spcPts val="2000"/>
              </a:lnSpc>
              <a:spcBef>
                <a:spcPts val="300"/>
              </a:spcBef>
              <a:spcAft>
                <a:spcPts val="300"/>
              </a:spcAft>
              <a:defRPr/>
            </a:pPr>
            <a:r>
              <a:rPr lang="en-US" smtClean="0">
                <a:solidFill>
                  <a:srgbClr val="7030A0"/>
                </a:solidFill>
                <a:latin typeface="Tahoma" panose="020B0604030504040204" pitchFamily="34" charset="0"/>
                <a:cs typeface="Tahoma" panose="020B0604030504040204" pitchFamily="34" charset="0"/>
              </a:rPr>
              <a:t>Chúng em xin tặng các thầy các cô.”</a:t>
            </a:r>
          </a:p>
        </p:txBody>
      </p:sp>
      <p:grpSp>
        <p:nvGrpSpPr>
          <p:cNvPr id="13" name="Group 12"/>
          <p:cNvGrpSpPr/>
          <p:nvPr/>
        </p:nvGrpSpPr>
        <p:grpSpPr>
          <a:xfrm>
            <a:off x="586768" y="5365275"/>
            <a:ext cx="4619759" cy="1409166"/>
            <a:chOff x="586768" y="5365275"/>
            <a:chExt cx="4619759" cy="1409166"/>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68" y="5450281"/>
              <a:ext cx="1152686" cy="132416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2894" y="5593176"/>
              <a:ext cx="1133633" cy="118126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1726" y="5365275"/>
              <a:ext cx="1228896" cy="1352739"/>
            </a:xfrm>
            <a:prstGeom prst="rect">
              <a:avLst/>
            </a:prstGeom>
          </p:spPr>
        </p:pic>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6386" y="2060408"/>
            <a:ext cx="4017073" cy="24667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55755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sndAc>
          <p:stSnd>
            <p:snd r:embed="rId2" name="chimes.wav"/>
          </p:stSnd>
        </p:sndAc>
      </p:transition>
    </mc:Choice>
    <mc:Fallback xmlns="">
      <p:transition spd="slow">
        <p:fade/>
        <p:sndAc>
          <p:stSnd>
            <p:snd r:embed="rId8" name="chimes.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1368" y="2799706"/>
            <a:ext cx="2562896" cy="830997"/>
          </a:xfrm>
          <a:prstGeom prst="rect">
            <a:avLst/>
          </a:prstGeom>
          <a:noFill/>
        </p:spPr>
        <p:txBody>
          <a:bodyPr wrap="square" rtlCol="0">
            <a:spAutoFit/>
          </a:bodyPr>
          <a:lstStyle/>
          <a:p>
            <a:pPr algn="ctr"/>
            <a:r>
              <a:rPr lang="en-US" sz="2400" b="1" smtClean="0">
                <a:solidFill>
                  <a:srgbClr val="002060"/>
                </a:solidFill>
                <a:latin typeface="Tahoma" panose="020B0604030504040204" pitchFamily="34" charset="0"/>
                <a:ea typeface="Tahoma" panose="020B0604030504040204" pitchFamily="34" charset="0"/>
                <a:cs typeface="Tahoma" panose="020B0604030504040204" pitchFamily="34" charset="0"/>
              </a:rPr>
              <a:t>ND1. Ôn tập bài hát</a:t>
            </a:r>
            <a:endParaRPr lang="en-US" sz="2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2"/>
          <p:cNvGrpSpPr/>
          <p:nvPr/>
        </p:nvGrpSpPr>
        <p:grpSpPr>
          <a:xfrm>
            <a:off x="4531490" y="215728"/>
            <a:ext cx="7716534" cy="1015663"/>
            <a:chOff x="2457822" y="191503"/>
            <a:chExt cx="8914815" cy="2233929"/>
          </a:xfrm>
        </p:grpSpPr>
        <p:sp>
          <p:nvSpPr>
            <p:cNvPr id="4" name="TextBox 3"/>
            <p:cNvSpPr txBox="1"/>
            <p:nvPr/>
          </p:nvSpPr>
          <p:spPr>
            <a:xfrm>
              <a:off x="2457822" y="191503"/>
              <a:ext cx="8914815" cy="2233929"/>
            </a:xfrm>
            <a:prstGeom prst="rect">
              <a:avLst/>
            </a:prstGeom>
            <a:noFill/>
          </p:spPr>
          <p:txBody>
            <a:bodyPr wrap="square" rtlCol="0">
              <a:spAutoFit/>
            </a:bodyPr>
            <a:lstStyle/>
            <a:p>
              <a:r>
                <a:rPr lang="en-US" sz="6000" smtClean="0">
                  <a:solidFill>
                    <a:srgbClr val="0070C0"/>
                  </a:solidFill>
                  <a:latin typeface="MusiQwik" panose="02000000000000000000" pitchFamily="2" charset="0"/>
                </a:rPr>
                <a:t>&amp;======================================!</a:t>
              </a:r>
              <a:endParaRPr lang="en-US" sz="6000">
                <a:solidFill>
                  <a:srgbClr val="0070C0"/>
                </a:solidFill>
                <a:latin typeface="MusiQwik" panose="02000000000000000000" pitchFamily="2" charset="0"/>
              </a:endParaRPr>
            </a:p>
          </p:txBody>
        </p:sp>
        <p:sp>
          <p:nvSpPr>
            <p:cNvPr id="5" name="TextBox 4"/>
            <p:cNvSpPr txBox="1"/>
            <p:nvPr/>
          </p:nvSpPr>
          <p:spPr>
            <a:xfrm>
              <a:off x="2746830" y="345858"/>
              <a:ext cx="8313353" cy="1286200"/>
            </a:xfrm>
            <a:prstGeom prst="rect">
              <a:avLst/>
            </a:prstGeom>
            <a:noFill/>
          </p:spPr>
          <p:txBody>
            <a:bodyPr wrap="square" rtlCol="0">
              <a:spAutoFit/>
            </a:bodyPr>
            <a:lstStyle/>
            <a:p>
              <a:pPr algn="ctr"/>
              <a:r>
                <a:rPr lang="en-US" sz="3200" b="1" smtClean="0">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Đọc nhạc: Ban nhạc Đô – Rê - Mi</a:t>
              </a:r>
              <a:endParaRPr lang="en-US" sz="32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9" name="Group 8"/>
          <p:cNvGrpSpPr/>
          <p:nvPr/>
        </p:nvGrpSpPr>
        <p:grpSpPr>
          <a:xfrm>
            <a:off x="-209649" y="-203186"/>
            <a:ext cx="5283925" cy="6923082"/>
            <a:chOff x="-209649" y="-203186"/>
            <a:chExt cx="5283925" cy="6923082"/>
          </a:xfrm>
        </p:grpSpPr>
        <p:grpSp>
          <p:nvGrpSpPr>
            <p:cNvPr id="10" name="Group 9"/>
            <p:cNvGrpSpPr/>
            <p:nvPr/>
          </p:nvGrpSpPr>
          <p:grpSpPr>
            <a:xfrm>
              <a:off x="-209649" y="-203186"/>
              <a:ext cx="5283925" cy="6923082"/>
              <a:chOff x="-209649" y="-203186"/>
              <a:chExt cx="5283925" cy="6923082"/>
            </a:xfrm>
          </p:grpSpPr>
          <p:grpSp>
            <p:nvGrpSpPr>
              <p:cNvPr id="13" name="Group 12"/>
              <p:cNvGrpSpPr/>
              <p:nvPr/>
            </p:nvGrpSpPr>
            <p:grpSpPr>
              <a:xfrm>
                <a:off x="-209649" y="-203186"/>
                <a:ext cx="5283925" cy="4637371"/>
                <a:chOff x="-209649" y="-203186"/>
                <a:chExt cx="5283925" cy="4637371"/>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90153" y="948035"/>
                  <a:ext cx="4984123" cy="3486150"/>
                </a:xfrm>
                <a:prstGeom prst="rect">
                  <a:avLst/>
                </a:prstGeom>
              </p:spPr>
            </p:pic>
            <p:pic>
              <p:nvPicPr>
                <p:cNvPr id="17" name="Picture 1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9649" y="-203186"/>
                  <a:ext cx="4222394" cy="2302442"/>
                </a:xfrm>
                <a:prstGeom prst="rect">
                  <a:avLst/>
                </a:prstGeom>
              </p:spPr>
            </p:pic>
          </p:grpSp>
          <p:sp>
            <p:nvSpPr>
              <p:cNvPr id="14" name="Oval 13"/>
              <p:cNvSpPr/>
              <p:nvPr/>
            </p:nvSpPr>
            <p:spPr>
              <a:xfrm>
                <a:off x="926168" y="4425547"/>
                <a:ext cx="2431947" cy="2294349"/>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5" name="Freeform 14"/>
              <p:cNvSpPr/>
              <p:nvPr/>
            </p:nvSpPr>
            <p:spPr>
              <a:xfrm>
                <a:off x="2075942" y="3776899"/>
                <a:ext cx="45719" cy="836009"/>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970702" y="5097337"/>
              <a:ext cx="2342877" cy="830997"/>
            </a:xfrm>
            <a:prstGeom prst="rect">
              <a:avLst/>
            </a:prstGeom>
            <a:noFill/>
          </p:spPr>
          <p:txBody>
            <a:bodyPr wrap="square" rtlCol="0">
              <a:spAutoFit/>
            </a:bodyPr>
            <a:lstStyle/>
            <a:p>
              <a:pPr algn="ctr"/>
              <a:r>
                <a:rPr lang="en-US" sz="2400" b="1" smtClean="0">
                  <a:solidFill>
                    <a:srgbClr val="002060"/>
                  </a:solidFill>
                  <a:latin typeface="Tahoma" panose="020B0604030504040204" pitchFamily="34" charset="0"/>
                  <a:ea typeface="Tahoma" panose="020B0604030504040204" pitchFamily="34" charset="0"/>
                  <a:cs typeface="Tahoma" panose="020B0604030504040204" pitchFamily="34" charset="0"/>
                </a:rPr>
                <a:t>Hát cao độ 3 nốt Đô, Rê, Mi</a:t>
              </a:r>
              <a:endParaRPr lang="en-US" sz="2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569756" y="3203589"/>
              <a:ext cx="3103809" cy="1230596"/>
            </a:xfrm>
            <a:prstGeom prst="rect">
              <a:avLst/>
            </a:prstGeom>
            <a:noFill/>
          </p:spPr>
          <p:txBody>
            <a:bodyPr wrap="square" rtlCol="0">
              <a:prstTxWarp prst="textArchUp">
                <a:avLst/>
              </a:prstTxWarp>
              <a:spAutoFit/>
            </a:bodyPr>
            <a:lstStyle/>
            <a:p>
              <a:pPr algn="ctr"/>
              <a:r>
                <a:rPr lang="en-US" sz="4000" b="1" smtClean="0">
                  <a:solidFill>
                    <a:srgbClr val="002060"/>
                  </a:solidFill>
                  <a:latin typeface="Tahoma" panose="020B0604030504040204" pitchFamily="34" charset="0"/>
                  <a:ea typeface="Tahoma" panose="020B0604030504040204" pitchFamily="34" charset="0"/>
                  <a:cs typeface="Tahoma" panose="020B0604030504040204" pitchFamily="34" charset="0"/>
                </a:rPr>
                <a:t>Khởi động</a:t>
              </a:r>
              <a:endParaRPr 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sp>
        <p:nvSpPr>
          <p:cNvPr id="32" name="TextBox 31"/>
          <p:cNvSpPr txBox="1"/>
          <p:nvPr/>
        </p:nvSpPr>
        <p:spPr>
          <a:xfrm>
            <a:off x="5074276" y="3495876"/>
            <a:ext cx="6673322" cy="1015663"/>
          </a:xfrm>
          <a:prstGeom prst="rect">
            <a:avLst/>
          </a:prstGeom>
          <a:noFill/>
        </p:spPr>
        <p:txBody>
          <a:bodyPr wrap="square" rtlCol="0">
            <a:spAutoFit/>
          </a:bodyPr>
          <a:lstStyle/>
          <a:p>
            <a:r>
              <a:rPr lang="en-US" sz="6000" smtClean="0">
                <a:solidFill>
                  <a:srgbClr val="0070C0"/>
                </a:solidFill>
                <a:latin typeface="MusiQwik" panose="02000000000000000000" pitchFamily="2" charset="0"/>
              </a:rPr>
              <a:t>&amp;================================!</a:t>
            </a:r>
            <a:endParaRPr lang="en-US" sz="6000">
              <a:solidFill>
                <a:srgbClr val="0070C0"/>
              </a:solidFill>
              <a:latin typeface="MusiQwik" panose="02000000000000000000" pitchFamily="2" charset="0"/>
            </a:endParaRPr>
          </a:p>
        </p:txBody>
      </p:sp>
      <p:sp>
        <p:nvSpPr>
          <p:cNvPr id="34" name="TextBox 33"/>
          <p:cNvSpPr txBox="1"/>
          <p:nvPr/>
        </p:nvSpPr>
        <p:spPr>
          <a:xfrm>
            <a:off x="8026891" y="3621738"/>
            <a:ext cx="558509" cy="923330"/>
          </a:xfrm>
          <a:prstGeom prst="rect">
            <a:avLst/>
          </a:prstGeom>
          <a:noFill/>
        </p:spPr>
        <p:txBody>
          <a:bodyPr wrap="square" rtlCol="0">
            <a:spAutoFit/>
          </a:bodyPr>
          <a:lstStyle/>
          <a:p>
            <a:r>
              <a:rPr lang="en-US" sz="5400" smtClean="0">
                <a:latin typeface="MusiSync" panose="02000000000000000000" pitchFamily="2" charset="0"/>
              </a:rPr>
              <a:t>w</a:t>
            </a:r>
            <a:endParaRPr lang="en-US" sz="5400"/>
          </a:p>
        </p:txBody>
      </p:sp>
      <p:sp>
        <p:nvSpPr>
          <p:cNvPr id="35" name="TextBox 34"/>
          <p:cNvSpPr txBox="1"/>
          <p:nvPr/>
        </p:nvSpPr>
        <p:spPr>
          <a:xfrm>
            <a:off x="9850217" y="3548474"/>
            <a:ext cx="558509" cy="923330"/>
          </a:xfrm>
          <a:prstGeom prst="rect">
            <a:avLst/>
          </a:prstGeom>
          <a:noFill/>
        </p:spPr>
        <p:txBody>
          <a:bodyPr wrap="square" rtlCol="0">
            <a:spAutoFit/>
          </a:bodyPr>
          <a:lstStyle/>
          <a:p>
            <a:r>
              <a:rPr lang="en-US" sz="5400" smtClean="0">
                <a:latin typeface="MusiSync" panose="02000000000000000000" pitchFamily="2" charset="0"/>
              </a:rPr>
              <a:t>w</a:t>
            </a:r>
            <a:endParaRPr lang="en-US" sz="5400"/>
          </a:p>
        </p:txBody>
      </p:sp>
      <p:cxnSp>
        <p:nvCxnSpPr>
          <p:cNvPr id="38" name="Straight Connector 37"/>
          <p:cNvCxnSpPr/>
          <p:nvPr/>
        </p:nvCxnSpPr>
        <p:spPr>
          <a:xfrm>
            <a:off x="6140910" y="4365945"/>
            <a:ext cx="564977"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202900" y="3746886"/>
            <a:ext cx="558509" cy="923330"/>
          </a:xfrm>
          <a:prstGeom prst="rect">
            <a:avLst/>
          </a:prstGeom>
          <a:noFill/>
        </p:spPr>
        <p:txBody>
          <a:bodyPr wrap="square" rtlCol="0">
            <a:spAutoFit/>
          </a:bodyPr>
          <a:lstStyle/>
          <a:p>
            <a:r>
              <a:rPr lang="en-US" sz="5400" smtClean="0">
                <a:latin typeface="MusiSync" panose="02000000000000000000" pitchFamily="2" charset="0"/>
              </a:rPr>
              <a:t>w</a:t>
            </a:r>
            <a:endParaRPr lang="en-US" sz="5400"/>
          </a:p>
        </p:txBody>
      </p:sp>
      <p:grpSp>
        <p:nvGrpSpPr>
          <p:cNvPr id="40" name="Group 39"/>
          <p:cNvGrpSpPr/>
          <p:nvPr/>
        </p:nvGrpSpPr>
        <p:grpSpPr>
          <a:xfrm>
            <a:off x="8751470" y="1231391"/>
            <a:ext cx="3314511" cy="2020405"/>
            <a:chOff x="8730858" y="193749"/>
            <a:chExt cx="3314511" cy="2020405"/>
          </a:xfrm>
        </p:grpSpPr>
        <p:pic>
          <p:nvPicPr>
            <p:cNvPr id="41" name="Picture 40"/>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611081" y="193749"/>
              <a:ext cx="1434288" cy="2020405"/>
            </a:xfrm>
            <a:prstGeom prst="rect">
              <a:avLst/>
            </a:prstGeom>
          </p:spPr>
        </p:pic>
        <p:grpSp>
          <p:nvGrpSpPr>
            <p:cNvPr id="42" name="Group 41"/>
            <p:cNvGrpSpPr/>
            <p:nvPr/>
          </p:nvGrpSpPr>
          <p:grpSpPr>
            <a:xfrm>
              <a:off x="8730858" y="301920"/>
              <a:ext cx="1880224" cy="840662"/>
              <a:chOff x="8730342" y="301920"/>
              <a:chExt cx="1844807" cy="840662"/>
            </a:xfrm>
          </p:grpSpPr>
          <p:sp>
            <p:nvSpPr>
              <p:cNvPr id="43" name="Rounded Rectangular Callout 42"/>
              <p:cNvSpPr/>
              <p:nvPr/>
            </p:nvSpPr>
            <p:spPr>
              <a:xfrm rot="16200000" flipH="1">
                <a:off x="9232415" y="-200153"/>
                <a:ext cx="840662" cy="184480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8817140" y="345862"/>
                <a:ext cx="1671212" cy="738664"/>
              </a:xfrm>
              <a:prstGeom prst="rect">
                <a:avLst/>
              </a:prstGeom>
              <a:noFill/>
            </p:spPr>
            <p:txBody>
              <a:bodyPr wrap="square" rtlCol="0">
                <a:spAutoFit/>
              </a:bodyPr>
              <a:lstStyle/>
              <a:p>
                <a:pPr algn="just"/>
                <a:r>
                  <a:rPr lang="en-US" sz="1400" smtClean="0">
                    <a:solidFill>
                      <a:schemeClr val="bg1"/>
                    </a:solidFill>
                    <a:latin typeface="Tahoma" panose="020B0604030504040204" pitchFamily="34" charset="0"/>
                    <a:ea typeface="Tahoma" panose="020B0604030504040204" pitchFamily="34" charset="0"/>
                    <a:cs typeface="Tahoma" panose="020B0604030504040204" pitchFamily="34" charset="0"/>
                  </a:rPr>
                  <a:t>Các em lắng nghe và đọc to nhỏ theo hướng dẫn nhé!</a:t>
                </a:r>
                <a:endParaRPr lang="en-US" sz="1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23398" y="4511539"/>
            <a:ext cx="3691503" cy="2601780"/>
          </a:xfrm>
          <a:prstGeom prst="rect">
            <a:avLst/>
          </a:prstGeom>
        </p:spPr>
      </p:pic>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07817" y="4965677"/>
            <a:ext cx="1447751" cy="1723028"/>
          </a:xfrm>
          <a:prstGeom prst="rect">
            <a:avLst/>
          </a:prstGeom>
        </p:spPr>
      </p:pic>
    </p:spTree>
    <p:extLst>
      <p:ext uri="{BB962C8B-B14F-4D97-AF65-F5344CB8AC3E}">
        <p14:creationId xmlns:p14="http://schemas.microsoft.com/office/powerpoint/2010/main" val="23078092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9"/>
                                        </p:tgtEl>
                                      </p:cBhvr>
                                    </p:animEffect>
                                    <p:animScale>
                                      <p:cBhvr>
                                        <p:cTn id="7" dur="250" autoRev="1" fill="hold"/>
                                        <p:tgtEl>
                                          <p:spTgt spid="3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DO.wav"/>
                                        </p:tgtEl>
                                      </p:cMediaNode>
                                    </p:audio>
                                  </p:sub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4"/>
                                        </p:tgtEl>
                                      </p:cBhvr>
                                    </p:animEffect>
                                    <p:animScale>
                                      <p:cBhvr>
                                        <p:cTn id="13" dur="250" autoRev="1" fill="hold"/>
                                        <p:tgtEl>
                                          <p:spTgt spid="34"/>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RE.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5"/>
                                        </p:tgtEl>
                                      </p:cBhvr>
                                    </p:animEffect>
                                    <p:animScale>
                                      <p:cBhvr>
                                        <p:cTn id="19" dur="250" autoRev="1" fill="hold"/>
                                        <p:tgtEl>
                                          <p:spTgt spid="35"/>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MI.wav"/>
                                        </p:tgtEl>
                                      </p:cMediaNode>
                                    </p:audio>
                                  </p:subTnLst>
                                </p:cTn>
                              </p:par>
                            </p:childTnLst>
                          </p:cTn>
                        </p:par>
                      </p:childTnLst>
                    </p:cTn>
                  </p:par>
                </p:childTnLst>
              </p:cTn>
              <p:nextCondLst>
                <p:cond evt="onClick" delay="0">
                  <p:tgtEl>
                    <p:spTgt spid="35"/>
                  </p:tgtEl>
                </p:cond>
              </p:nextCondLst>
            </p:seq>
          </p:childTnLst>
        </p:cTn>
      </p:par>
    </p:tnLst>
    <p:bldLst>
      <p:bldP spid="34" grpId="0"/>
      <p:bldP spid="35"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69498" y="-171185"/>
            <a:ext cx="7515954" cy="1748190"/>
            <a:chOff x="1511484" y="-1005672"/>
            <a:chExt cx="8564796" cy="3845106"/>
          </a:xfrm>
        </p:grpSpPr>
        <p:sp>
          <p:nvSpPr>
            <p:cNvPr id="3" name="TextBox 2"/>
            <p:cNvSpPr txBox="1"/>
            <p:nvPr/>
          </p:nvSpPr>
          <p:spPr>
            <a:xfrm>
              <a:off x="1511484" y="-1005672"/>
              <a:ext cx="8564796" cy="3845106"/>
            </a:xfrm>
            <a:prstGeom prst="rect">
              <a:avLst/>
            </a:prstGeom>
            <a:noFill/>
          </p:spPr>
          <p:txBody>
            <a:bodyPr wrap="square" rtlCol="0">
              <a:prstTxWarp prst="textWave2">
                <a:avLst/>
              </a:prstTxWarp>
              <a:spAutoFit/>
            </a:bodyPr>
            <a:lstStyle/>
            <a:p>
              <a:r>
                <a:rPr lang="en-US" sz="6000" smtClean="0">
                  <a:solidFill>
                    <a:srgbClr val="0070C0"/>
                  </a:solidFill>
                  <a:latin typeface="MusiQwik" panose="02000000000000000000" pitchFamily="2" charset="0"/>
                </a:rPr>
                <a:t>&amp;====================================!</a:t>
              </a:r>
              <a:endParaRPr lang="en-US" sz="6000">
                <a:solidFill>
                  <a:srgbClr val="0070C0"/>
                </a:solidFill>
                <a:latin typeface="MusiQwik" panose="02000000000000000000" pitchFamily="2" charset="0"/>
              </a:endParaRPr>
            </a:p>
          </p:txBody>
        </p:sp>
        <p:sp>
          <p:nvSpPr>
            <p:cNvPr id="4" name="TextBox 3"/>
            <p:cNvSpPr txBox="1"/>
            <p:nvPr/>
          </p:nvSpPr>
          <p:spPr>
            <a:xfrm rot="21377511">
              <a:off x="2039364" y="149296"/>
              <a:ext cx="7796740" cy="1301447"/>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Đọc nhạc  kết hợp vận động theo nhịp</a:t>
              </a:r>
              <a:endParaRPr lang="en-US" sz="24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 name="Group 4"/>
          <p:cNvGrpSpPr/>
          <p:nvPr/>
        </p:nvGrpSpPr>
        <p:grpSpPr>
          <a:xfrm>
            <a:off x="8736956" y="142819"/>
            <a:ext cx="3314511" cy="2020405"/>
            <a:chOff x="8730858" y="193749"/>
            <a:chExt cx="3314511" cy="2020405"/>
          </a:xfrm>
        </p:grpSpPr>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611081" y="193749"/>
              <a:ext cx="1434288" cy="2020405"/>
            </a:xfrm>
            <a:prstGeom prst="rect">
              <a:avLst/>
            </a:prstGeom>
          </p:spPr>
        </p:pic>
        <p:grpSp>
          <p:nvGrpSpPr>
            <p:cNvPr id="7" name="Group 6"/>
            <p:cNvGrpSpPr/>
            <p:nvPr/>
          </p:nvGrpSpPr>
          <p:grpSpPr>
            <a:xfrm>
              <a:off x="8730858" y="301920"/>
              <a:ext cx="1880224" cy="840662"/>
              <a:chOff x="8730342" y="301920"/>
              <a:chExt cx="1844807" cy="840662"/>
            </a:xfrm>
          </p:grpSpPr>
          <p:sp>
            <p:nvSpPr>
              <p:cNvPr id="8" name="Rounded Rectangular Callout 7"/>
              <p:cNvSpPr/>
              <p:nvPr/>
            </p:nvSpPr>
            <p:spPr>
              <a:xfrm rot="16200000" flipH="1">
                <a:off x="9232415" y="-200153"/>
                <a:ext cx="840662" cy="184480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817140" y="316913"/>
                <a:ext cx="1758008" cy="738664"/>
              </a:xfrm>
              <a:prstGeom prst="rect">
                <a:avLst/>
              </a:prstGeom>
              <a:noFill/>
            </p:spPr>
            <p:txBody>
              <a:bodyPr wrap="square" rtlCol="0">
                <a:spAutoFit/>
              </a:bodyPr>
              <a:lstStyle/>
              <a:p>
                <a:pPr algn="just"/>
                <a:r>
                  <a:rPr lang="en-US" sz="1400" smtClean="0">
                    <a:solidFill>
                      <a:schemeClr val="bg1"/>
                    </a:solidFill>
                    <a:latin typeface="Tahoma" panose="020B0604030504040204" pitchFamily="34" charset="0"/>
                    <a:ea typeface="Tahoma" panose="020B0604030504040204" pitchFamily="34" charset="0"/>
                    <a:cs typeface="Tahoma" panose="020B0604030504040204" pitchFamily="34" charset="0"/>
                  </a:rPr>
                  <a:t>Các em đọc kết hợp vỗ tay và giậm chân theo hình nhé!</a:t>
                </a:r>
                <a:endParaRPr lang="en-US" sz="1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45" name="Group 44"/>
          <p:cNvGrpSpPr/>
          <p:nvPr/>
        </p:nvGrpSpPr>
        <p:grpSpPr>
          <a:xfrm>
            <a:off x="1333721" y="1199823"/>
            <a:ext cx="9681287" cy="5316173"/>
            <a:chOff x="1507893" y="1510836"/>
            <a:chExt cx="9681287" cy="5316173"/>
          </a:xfrm>
        </p:grpSpPr>
        <p:pic>
          <p:nvPicPr>
            <p:cNvPr id="17" name="Picture 1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7893" y="1510836"/>
              <a:ext cx="9681287" cy="5316173"/>
            </a:xfrm>
            <a:prstGeom prst="rect">
              <a:avLst/>
            </a:prstGeom>
          </p:spPr>
        </p:pic>
        <p:pic>
          <p:nvPicPr>
            <p:cNvPr id="19" name="Picture 1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3081057" y="4107543"/>
              <a:ext cx="540048" cy="581931"/>
            </a:xfrm>
            <a:prstGeom prst="rect">
              <a:avLst/>
            </a:prstGeom>
          </p:spPr>
        </p:pic>
        <p:pic>
          <p:nvPicPr>
            <p:cNvPr id="20" name="Picture 1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227882" y="4107542"/>
              <a:ext cx="540048" cy="581931"/>
            </a:xfrm>
            <a:prstGeom prst="rect">
              <a:avLst/>
            </a:prstGeom>
          </p:spPr>
        </p:pic>
        <p:pic>
          <p:nvPicPr>
            <p:cNvPr id="21" name="Picture 2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757504" y="4107541"/>
              <a:ext cx="540048" cy="581931"/>
            </a:xfrm>
            <a:prstGeom prst="rect">
              <a:avLst/>
            </a:prstGeom>
          </p:spPr>
        </p:pic>
        <p:pic>
          <p:nvPicPr>
            <p:cNvPr id="22" name="Picture 2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291682" y="4107541"/>
              <a:ext cx="540048" cy="581931"/>
            </a:xfrm>
            <a:prstGeom prst="rect">
              <a:avLst/>
            </a:prstGeom>
          </p:spPr>
        </p:pic>
        <p:pic>
          <p:nvPicPr>
            <p:cNvPr id="23" name="Picture 2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877858" y="5775050"/>
              <a:ext cx="540048" cy="581931"/>
            </a:xfrm>
            <a:prstGeom prst="rect">
              <a:avLst/>
            </a:prstGeom>
          </p:spPr>
        </p:pic>
        <p:pic>
          <p:nvPicPr>
            <p:cNvPr id="24" name="Picture 2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097253" y="5789563"/>
              <a:ext cx="540048" cy="581931"/>
            </a:xfrm>
            <a:prstGeom prst="rect">
              <a:avLst/>
            </a:prstGeom>
          </p:spPr>
        </p:pic>
        <p:pic>
          <p:nvPicPr>
            <p:cNvPr id="25" name="Picture 2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597847" y="5775048"/>
              <a:ext cx="540048" cy="581931"/>
            </a:xfrm>
            <a:prstGeom prst="rect">
              <a:avLst/>
            </a:prstGeom>
          </p:spPr>
        </p:pic>
        <p:pic>
          <p:nvPicPr>
            <p:cNvPr id="26" name="Picture 2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741621" y="5775048"/>
              <a:ext cx="540048" cy="581931"/>
            </a:xfrm>
            <a:prstGeom prst="rect">
              <a:avLst/>
            </a:prstGeom>
          </p:spPr>
        </p:pic>
        <p:pic>
          <p:nvPicPr>
            <p:cNvPr id="27" name="Picture 2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180068" y="4201127"/>
              <a:ext cx="595623" cy="366235"/>
            </a:xfrm>
            <a:prstGeom prst="rect">
              <a:avLst/>
            </a:prstGeom>
          </p:spPr>
        </p:pic>
        <p:pic>
          <p:nvPicPr>
            <p:cNvPr id="30" name="Picture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077372" y="4422735"/>
              <a:ext cx="595623" cy="366235"/>
            </a:xfrm>
            <a:prstGeom prst="rect">
              <a:avLst/>
            </a:prstGeom>
          </p:spPr>
        </p:pic>
        <p:pic>
          <p:nvPicPr>
            <p:cNvPr id="31" name="Picture 3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299439" y="4201127"/>
              <a:ext cx="595623" cy="366235"/>
            </a:xfrm>
            <a:prstGeom prst="rect">
              <a:avLst/>
            </a:prstGeom>
          </p:spPr>
        </p:pic>
        <p:pic>
          <p:nvPicPr>
            <p:cNvPr id="32" name="Picture 3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196743" y="4422735"/>
              <a:ext cx="595623" cy="366235"/>
            </a:xfrm>
            <a:prstGeom prst="rect">
              <a:avLst/>
            </a:prstGeom>
          </p:spPr>
        </p:pic>
        <p:pic>
          <p:nvPicPr>
            <p:cNvPr id="33" name="Picture 3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686864" y="4201127"/>
              <a:ext cx="595623" cy="366235"/>
            </a:xfrm>
            <a:prstGeom prst="rect">
              <a:avLst/>
            </a:prstGeom>
          </p:spPr>
        </p:pic>
        <p:pic>
          <p:nvPicPr>
            <p:cNvPr id="34" name="Picture 3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584168" y="4422735"/>
              <a:ext cx="595623" cy="366235"/>
            </a:xfrm>
            <a:prstGeom prst="rect">
              <a:avLst/>
            </a:prstGeom>
          </p:spPr>
        </p:pic>
        <p:pic>
          <p:nvPicPr>
            <p:cNvPr id="35" name="Picture 3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368440" y="4199443"/>
              <a:ext cx="595623" cy="366235"/>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265744" y="4421051"/>
              <a:ext cx="595623" cy="366235"/>
            </a:xfrm>
            <a:prstGeom prst="rect">
              <a:avLst/>
            </a:prstGeom>
          </p:spPr>
        </p:pic>
        <p:pic>
          <p:nvPicPr>
            <p:cNvPr id="37" name="Picture 3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233720" y="5881464"/>
              <a:ext cx="595623" cy="364551"/>
            </a:xfrm>
            <a:prstGeom prst="rect">
              <a:avLst/>
            </a:prstGeom>
          </p:spPr>
        </p:pic>
        <p:pic>
          <p:nvPicPr>
            <p:cNvPr id="38" name="Picture 3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131024" y="6103072"/>
              <a:ext cx="595623" cy="364551"/>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800302" y="5881464"/>
              <a:ext cx="595623" cy="366235"/>
            </a:xfrm>
            <a:prstGeom prst="rect">
              <a:avLst/>
            </a:prstGeom>
          </p:spPr>
        </p:pic>
        <p:pic>
          <p:nvPicPr>
            <p:cNvPr id="40" name="Picture 3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697606" y="6103072"/>
              <a:ext cx="595623" cy="366235"/>
            </a:xfrm>
            <a:prstGeom prst="rect">
              <a:avLst/>
            </a:prstGeom>
          </p:spPr>
        </p:pic>
        <p:pic>
          <p:nvPicPr>
            <p:cNvPr id="41" name="Picture 4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743225" y="5879780"/>
              <a:ext cx="595623" cy="366235"/>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640529" y="6101388"/>
              <a:ext cx="595623" cy="366235"/>
            </a:xfrm>
            <a:prstGeom prst="rect">
              <a:avLst/>
            </a:prstGeom>
          </p:spPr>
        </p:pic>
        <p:pic>
          <p:nvPicPr>
            <p:cNvPr id="43" name="Picture 4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337717" y="5878096"/>
              <a:ext cx="595623" cy="366235"/>
            </a:xfrm>
            <a:prstGeom prst="rect">
              <a:avLst/>
            </a:prstGeom>
          </p:spPr>
        </p:pic>
        <p:pic>
          <p:nvPicPr>
            <p:cNvPr id="44" name="Picture 4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235021" y="6099704"/>
              <a:ext cx="595623" cy="366235"/>
            </a:xfrm>
            <a:prstGeom prst="rect">
              <a:avLst/>
            </a:prstGeom>
          </p:spPr>
        </p:pic>
      </p:grpSp>
      <p:sp>
        <p:nvSpPr>
          <p:cNvPr id="46" name="TextBox 45"/>
          <p:cNvSpPr txBox="1"/>
          <p:nvPr/>
        </p:nvSpPr>
        <p:spPr>
          <a:xfrm flipH="1">
            <a:off x="0" y="6470278"/>
            <a:ext cx="6770243" cy="307777"/>
          </a:xfrm>
          <a:prstGeom prst="rect">
            <a:avLst/>
          </a:prstGeom>
          <a:noFill/>
        </p:spPr>
        <p:txBody>
          <a:bodyPr wrap="square" rtlCol="0">
            <a:spAutoFit/>
          </a:bodyPr>
          <a:lstStyle/>
          <a:p>
            <a:pPr algn="just"/>
            <a:r>
              <a:rPr lang="en-US" sz="1400" b="1" i="1" smtClean="0">
                <a:solidFill>
                  <a:srgbClr val="002060"/>
                </a:solidFill>
                <a:latin typeface="Tahoma" panose="020B0604030504040204" pitchFamily="34" charset="0"/>
                <a:ea typeface="Tahoma" panose="020B0604030504040204" pitchFamily="34" charset="0"/>
                <a:cs typeface="Tahoma" panose="020B0604030504040204" pitchFamily="34" charset="0"/>
              </a:rPr>
              <a:t>(* Tổ chức thực hiện theo nhiều hình thức: Tập thể, nhóm, cá nhân…)</a:t>
            </a:r>
            <a:endParaRPr lang="en-US" sz="1400" b="1" i="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3333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93558"/>
            <a:ext cx="7712213" cy="1428548"/>
            <a:chOff x="169498" y="-480891"/>
            <a:chExt cx="7712213" cy="1428548"/>
          </a:xfrm>
        </p:grpSpPr>
        <p:sp>
          <p:nvSpPr>
            <p:cNvPr id="3" name="TextBox 2"/>
            <p:cNvSpPr txBox="1"/>
            <p:nvPr/>
          </p:nvSpPr>
          <p:spPr>
            <a:xfrm>
              <a:off x="169498" y="-171185"/>
              <a:ext cx="7257143" cy="1118842"/>
            </a:xfrm>
            <a:prstGeom prst="rect">
              <a:avLst/>
            </a:prstGeom>
            <a:noFill/>
          </p:spPr>
          <p:txBody>
            <a:bodyPr wrap="square" rtlCol="0">
              <a:prstTxWarp prst="textWave2">
                <a:avLst/>
              </a:prstTxWarp>
              <a:spAutoFit/>
            </a:bodyPr>
            <a:lstStyle/>
            <a:p>
              <a:r>
                <a:rPr lang="en-US" sz="6000" smtClean="0">
                  <a:solidFill>
                    <a:srgbClr val="0070C0"/>
                  </a:solidFill>
                  <a:latin typeface="MusiQwik" panose="02000000000000000000" pitchFamily="2" charset="0"/>
                </a:rPr>
                <a:t>&amp;==============================!</a:t>
              </a:r>
              <a:endParaRPr lang="en-US" sz="6000">
                <a:solidFill>
                  <a:srgbClr val="0070C0"/>
                </a:solidFill>
                <a:latin typeface="MusiQwik" panose="02000000000000000000" pitchFamily="2" charset="0"/>
              </a:endParaRP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9726" y="-480891"/>
              <a:ext cx="1311985" cy="1169834"/>
            </a:xfrm>
            <a:prstGeom prst="rect">
              <a:avLst/>
            </a:prstGeom>
          </p:spPr>
        </p:pic>
      </p:grpSp>
      <p:sp>
        <p:nvSpPr>
          <p:cNvPr id="7" name="Horizontal Scroll 6"/>
          <p:cNvSpPr/>
          <p:nvPr/>
        </p:nvSpPr>
        <p:spPr>
          <a:xfrm>
            <a:off x="214329" y="1801831"/>
            <a:ext cx="2119085" cy="156754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Giới thiệu</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012679" y="4010507"/>
            <a:ext cx="5065256" cy="2660867"/>
          </a:xfrm>
          <a:prstGeom prst="rect">
            <a:avLst/>
          </a:prstGeom>
          <a:noFill/>
          <a:ln>
            <a:noFill/>
          </a:ln>
        </p:spPr>
      </p:pic>
      <p:pic>
        <p:nvPicPr>
          <p:cNvPr id="9" name="Picture 8"/>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94860" y="1169834"/>
            <a:ext cx="5083075" cy="2831538"/>
          </a:xfrm>
          <a:prstGeom prst="rect">
            <a:avLst/>
          </a:prstGeom>
          <a:noFill/>
          <a:ln>
            <a:noFill/>
          </a:ln>
        </p:spPr>
      </p:pic>
      <p:sp>
        <p:nvSpPr>
          <p:cNvPr id="10" name="TextBox 9"/>
          <p:cNvSpPr txBox="1"/>
          <p:nvPr/>
        </p:nvSpPr>
        <p:spPr>
          <a:xfrm rot="21429905">
            <a:off x="547166" y="476348"/>
            <a:ext cx="6162812" cy="463391"/>
          </a:xfrm>
          <a:prstGeom prst="rect">
            <a:avLst/>
          </a:prstGeom>
          <a:noFill/>
        </p:spPr>
        <p:txBody>
          <a:bodyPr wrap="square" rtlCol="0">
            <a:prstTxWarp prst="textWave2">
              <a:avLst/>
            </a:prstTxWarp>
            <a:spAutoFit/>
          </a:bodyPr>
          <a:lstStyle/>
          <a:p>
            <a:pPr algn="ctr"/>
            <a:r>
              <a:rPr lang="en-US" sz="2000" b="1" smtClean="0">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Nghe nhạc: Những bông hoa những bài ca</a:t>
            </a:r>
            <a:endParaRPr lang="en-US" sz="2000" b="1">
              <a:ln w="6600">
                <a:solidFill>
                  <a:srgbClr val="FF0000"/>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6497307" y="465559"/>
            <a:ext cx="6096000" cy="652166"/>
          </a:xfrm>
          <a:prstGeom prst="rect">
            <a:avLst/>
          </a:prstGeom>
        </p:spPr>
        <p:txBody>
          <a:bodyPr>
            <a:spAutoFit/>
          </a:bodyPr>
          <a:lstStyle/>
          <a:p>
            <a:pPr indent="255270" algn="ctr">
              <a:lnSpc>
                <a:spcPct val="107000"/>
              </a:lnSpc>
              <a:spcAft>
                <a:spcPts val="0"/>
              </a:spcAft>
            </a:pPr>
            <a:r>
              <a:rPr lang="en-US" sz="2000" b="1" smtClean="0">
                <a:solidFill>
                  <a:srgbClr val="FF0000"/>
                </a:solidFill>
                <a:effectLst/>
                <a:latin typeface="Tahoma" panose="020B0604030504040204" pitchFamily="34" charset="0"/>
                <a:ea typeface="Times New Roman" panose="02020603050405020304" pitchFamily="18" charset="0"/>
                <a:cs typeface="Times New Roman" panose="02020603050405020304" pitchFamily="18" charset="0"/>
              </a:rPr>
              <a:t>Những bông hoa những bài ca</a:t>
            </a:r>
            <a:endParaRPr lang="en-US" sz="100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2701925" algn="just">
              <a:lnSpc>
                <a:spcPct val="107000"/>
              </a:lnSpc>
              <a:spcAft>
                <a:spcPts val="0"/>
              </a:spcAft>
            </a:pPr>
            <a:r>
              <a:rPr lang="en-US" sz="14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Nhạc và lời: </a:t>
            </a:r>
            <a:r>
              <a:rPr lang="en-US" sz="1400" b="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HOÀNG LONG</a:t>
            </a:r>
            <a:endParaRPr lang="en-US"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https://file.hstatic.net/200000047766/file/13_241e733a8035439a91bc17b2419f48c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0578" y="1509466"/>
            <a:ext cx="3476992" cy="231742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551599" y="4293736"/>
            <a:ext cx="5775971" cy="2317738"/>
          </a:xfrm>
          <a:prstGeom prst="roundRect">
            <a:avLst/>
          </a:prstGeom>
          <a:solidFill>
            <a:srgbClr val="FFFF00">
              <a:alpha val="28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600">
                <a:solidFill>
                  <a:srgbClr val="C00000"/>
                </a:solidFill>
                <a:latin typeface="Tahoma" panose="020B0604030504040204" pitchFamily="34" charset="0"/>
                <a:ea typeface="Tahoma" panose="020B0604030504040204" pitchFamily="34" charset="0"/>
                <a:cs typeface="Tahoma" panose="020B0604030504040204" pitchFamily="34" charset="0"/>
              </a:rPr>
              <a:t>Nhạc sĩ Hoàng Long còn được biết đến với tên gọi thân thương là “Nhạc sĩ của thiếu nhi”. Những sáng tác của ông từ lâu đã hướng đến đối tượng là trẻ nhỏ như Đi học về (1961);  Bác Hồ - Người cho em tất cả (1975); Từ rừng xanh cháu về thăm lăng Bác (1978); Đường và chân (thơ: Xuân Tửu) (1982); Những bông hoa những bài ca (1982); Làm chú bộ đội (1982); Vì sao con mèo rửa mặt (1982);... </a:t>
            </a:r>
            <a:endParaRPr lang="en-US" sz="160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75324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1368" y="2799706"/>
            <a:ext cx="2562896" cy="830997"/>
          </a:xfrm>
          <a:prstGeom prst="rect">
            <a:avLst/>
          </a:prstGeom>
          <a:noFill/>
        </p:spPr>
        <p:txBody>
          <a:bodyPr wrap="square" rtlCol="0">
            <a:spAutoFit/>
          </a:bodyPr>
          <a:lstStyle/>
          <a:p>
            <a:pPr algn="ctr"/>
            <a:r>
              <a:rPr lang="en-US" sz="2400" b="1" smtClean="0">
                <a:solidFill>
                  <a:srgbClr val="002060"/>
                </a:solidFill>
                <a:latin typeface="Tahoma" panose="020B0604030504040204" pitchFamily="34" charset="0"/>
                <a:ea typeface="Tahoma" panose="020B0604030504040204" pitchFamily="34" charset="0"/>
                <a:cs typeface="Tahoma" panose="020B0604030504040204" pitchFamily="34" charset="0"/>
              </a:rPr>
              <a:t>ND1. Ôn tập bài hát</a:t>
            </a:r>
            <a:endParaRPr lang="en-US" sz="2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6" name="Group 5"/>
          <p:cNvGrpSpPr/>
          <p:nvPr/>
        </p:nvGrpSpPr>
        <p:grpSpPr>
          <a:xfrm>
            <a:off x="5074276" y="1771023"/>
            <a:ext cx="6903292" cy="4571882"/>
            <a:chOff x="4614202" y="438746"/>
            <a:chExt cx="7221037" cy="5261804"/>
          </a:xfrm>
        </p:grpSpPr>
        <p:sp>
          <p:nvSpPr>
            <p:cNvPr id="7" name="Flowchart: Merge 6"/>
            <p:cNvSpPr/>
            <p:nvPr/>
          </p:nvSpPr>
          <p:spPr>
            <a:xfrm rot="10800000">
              <a:off x="7031542" y="4734635"/>
              <a:ext cx="2382592" cy="965915"/>
            </a:xfrm>
            <a:prstGeom prst="flowChartMerge">
              <a:avLst/>
            </a:prstGeom>
            <a:solidFill>
              <a:srgbClr val="00B05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202" y="438746"/>
              <a:ext cx="7221037" cy="4660507"/>
            </a:xfrm>
            <a:prstGeom prst="rect">
              <a:avLst/>
            </a:prstGeom>
          </p:spPr>
        </p:pic>
      </p:grpSp>
      <p:grpSp>
        <p:nvGrpSpPr>
          <p:cNvPr id="9" name="Group 8"/>
          <p:cNvGrpSpPr/>
          <p:nvPr/>
        </p:nvGrpSpPr>
        <p:grpSpPr>
          <a:xfrm>
            <a:off x="-209649" y="-203186"/>
            <a:ext cx="5283925" cy="6900116"/>
            <a:chOff x="-209649" y="-203186"/>
            <a:chExt cx="5283925" cy="6900116"/>
          </a:xfrm>
        </p:grpSpPr>
        <p:grpSp>
          <p:nvGrpSpPr>
            <p:cNvPr id="10" name="Group 9"/>
            <p:cNvGrpSpPr/>
            <p:nvPr/>
          </p:nvGrpSpPr>
          <p:grpSpPr>
            <a:xfrm>
              <a:off x="-209649" y="-203186"/>
              <a:ext cx="5283925" cy="6900116"/>
              <a:chOff x="-209649" y="-203186"/>
              <a:chExt cx="5283925" cy="6900116"/>
            </a:xfrm>
          </p:grpSpPr>
          <p:grpSp>
            <p:nvGrpSpPr>
              <p:cNvPr id="13" name="Group 12"/>
              <p:cNvGrpSpPr/>
              <p:nvPr/>
            </p:nvGrpSpPr>
            <p:grpSpPr>
              <a:xfrm>
                <a:off x="-209649" y="-203186"/>
                <a:ext cx="5283925" cy="4637371"/>
                <a:chOff x="-209649" y="-203186"/>
                <a:chExt cx="5283925" cy="4637371"/>
              </a:xfrm>
            </p:grpSpPr>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90153" y="948035"/>
                  <a:ext cx="4984123" cy="3486150"/>
                </a:xfrm>
                <a:prstGeom prst="rect">
                  <a:avLst/>
                </a:prstGeom>
              </p:spPr>
            </p:pic>
            <p:pic>
              <p:nvPicPr>
                <p:cNvPr id="17" name="Picture 1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9649" y="-203186"/>
                  <a:ext cx="4222394" cy="2302442"/>
                </a:xfrm>
                <a:prstGeom prst="rect">
                  <a:avLst/>
                </a:prstGeom>
              </p:spPr>
            </p:pic>
          </p:grpSp>
          <p:sp>
            <p:nvSpPr>
              <p:cNvPr id="14" name="Oval 13"/>
              <p:cNvSpPr/>
              <p:nvPr/>
            </p:nvSpPr>
            <p:spPr>
              <a:xfrm>
                <a:off x="914252" y="4402581"/>
                <a:ext cx="2431947" cy="2294349"/>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5" name="Freeform 14"/>
              <p:cNvSpPr/>
              <p:nvPr/>
            </p:nvSpPr>
            <p:spPr>
              <a:xfrm>
                <a:off x="2075942" y="3776899"/>
                <a:ext cx="45719" cy="836009"/>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988251" y="4949591"/>
              <a:ext cx="2342877" cy="1200329"/>
            </a:xfrm>
            <a:prstGeom prst="rect">
              <a:avLst/>
            </a:prstGeom>
            <a:noFill/>
          </p:spPr>
          <p:txBody>
            <a:bodyPr wrap="square" rtlCol="0">
              <a:spAutoFit/>
            </a:bodyPr>
            <a:lstStyle/>
            <a:p>
              <a:pPr algn="ctr"/>
              <a:r>
                <a:rPr lang="en-US" sz="2400" b="1" smtClean="0">
                  <a:solidFill>
                    <a:srgbClr val="002060"/>
                  </a:solidFill>
                  <a:latin typeface="Tahoma" panose="020B0604030504040204" pitchFamily="34" charset="0"/>
                  <a:ea typeface="Tahoma" panose="020B0604030504040204" pitchFamily="34" charset="0"/>
                  <a:cs typeface="Tahoma" panose="020B0604030504040204" pitchFamily="34" charset="0"/>
                </a:rPr>
                <a:t>Những bông hoa những bài ca</a:t>
              </a:r>
              <a:endParaRPr lang="en-US" sz="2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540911" y="3171069"/>
              <a:ext cx="3103809" cy="1327048"/>
            </a:xfrm>
            <a:prstGeom prst="rect">
              <a:avLst/>
            </a:prstGeom>
            <a:noFill/>
          </p:spPr>
          <p:txBody>
            <a:bodyPr wrap="square" rtlCol="0">
              <a:prstTxWarp prst="textArchUp">
                <a:avLst/>
              </a:prstTxWarp>
              <a:spAutoFit/>
            </a:bodyPr>
            <a:lstStyle/>
            <a:p>
              <a:pPr algn="ctr"/>
              <a:r>
                <a:rPr lang="en-US" sz="3200" b="1" smtClean="0">
                  <a:solidFill>
                    <a:srgbClr val="002060"/>
                  </a:solidFill>
                  <a:latin typeface="Tahoma" panose="020B0604030504040204" pitchFamily="34" charset="0"/>
                  <a:ea typeface="Tahoma" panose="020B0604030504040204" pitchFamily="34" charset="0"/>
                  <a:cs typeface="Tahoma" panose="020B0604030504040204" pitchFamily="34" charset="0"/>
                </a:rPr>
                <a:t>Nghe bài hát</a:t>
              </a:r>
              <a:endParaRPr lang="en-US" sz="32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9" name="Group 18"/>
          <p:cNvGrpSpPr/>
          <p:nvPr/>
        </p:nvGrpSpPr>
        <p:grpSpPr>
          <a:xfrm>
            <a:off x="7019660" y="34121"/>
            <a:ext cx="3096797" cy="1589107"/>
            <a:chOff x="8730858" y="289972"/>
            <a:chExt cx="3096797" cy="1589107"/>
          </a:xfrm>
        </p:grpSpPr>
        <p:pic>
          <p:nvPicPr>
            <p:cNvPr id="20" name="Picture 1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699546" y="289972"/>
              <a:ext cx="1128109" cy="1589107"/>
            </a:xfrm>
            <a:prstGeom prst="rect">
              <a:avLst/>
            </a:prstGeom>
          </p:spPr>
        </p:pic>
        <p:grpSp>
          <p:nvGrpSpPr>
            <p:cNvPr id="21" name="Group 20"/>
            <p:cNvGrpSpPr/>
            <p:nvPr/>
          </p:nvGrpSpPr>
          <p:grpSpPr>
            <a:xfrm>
              <a:off x="8730858" y="301920"/>
              <a:ext cx="1880224" cy="840662"/>
              <a:chOff x="8730342" y="301920"/>
              <a:chExt cx="1844807" cy="840662"/>
            </a:xfrm>
          </p:grpSpPr>
          <p:sp>
            <p:nvSpPr>
              <p:cNvPr id="22" name="Rounded Rectangular Callout 21"/>
              <p:cNvSpPr/>
              <p:nvPr/>
            </p:nvSpPr>
            <p:spPr>
              <a:xfrm rot="16200000" flipH="1">
                <a:off x="9232415" y="-200153"/>
                <a:ext cx="840662" cy="184480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817140" y="345862"/>
                <a:ext cx="1671212" cy="738664"/>
              </a:xfrm>
              <a:prstGeom prst="rect">
                <a:avLst/>
              </a:prstGeom>
              <a:noFill/>
            </p:spPr>
            <p:txBody>
              <a:bodyPr wrap="square" rtlCol="0">
                <a:spAutoFit/>
              </a:bodyPr>
              <a:lstStyle/>
              <a:p>
                <a:pPr algn="just"/>
                <a:r>
                  <a:rPr lang="en-US" sz="1400" smtClean="0">
                    <a:solidFill>
                      <a:schemeClr val="bg1"/>
                    </a:solidFill>
                    <a:latin typeface="Tahoma" panose="020B0604030504040204" pitchFamily="34" charset="0"/>
                    <a:ea typeface="Tahoma" panose="020B0604030504040204" pitchFamily="34" charset="0"/>
                    <a:cs typeface="Tahoma" panose="020B0604030504040204" pitchFamily="34" charset="0"/>
                  </a:rPr>
                  <a:t>Các em lắng nghe và cảm nhận về bài hát nhé!</a:t>
                </a:r>
                <a:endParaRPr lang="en-US" sz="1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spTree>
    <p:extLst>
      <p:ext uri="{BB962C8B-B14F-4D97-AF65-F5344CB8AC3E}">
        <p14:creationId xmlns:p14="http://schemas.microsoft.com/office/powerpoint/2010/main" val="220150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9649" y="-203186"/>
            <a:ext cx="5283925" cy="6900116"/>
            <a:chOff x="-209649" y="-203186"/>
            <a:chExt cx="5283925" cy="6900116"/>
          </a:xfrm>
        </p:grpSpPr>
        <p:grpSp>
          <p:nvGrpSpPr>
            <p:cNvPr id="3" name="Group 2"/>
            <p:cNvGrpSpPr/>
            <p:nvPr/>
          </p:nvGrpSpPr>
          <p:grpSpPr>
            <a:xfrm>
              <a:off x="-209649" y="-203186"/>
              <a:ext cx="5283925" cy="6900116"/>
              <a:chOff x="-209649" y="-203186"/>
              <a:chExt cx="5283925" cy="6900116"/>
            </a:xfrm>
          </p:grpSpPr>
          <p:grpSp>
            <p:nvGrpSpPr>
              <p:cNvPr id="6" name="Group 5"/>
              <p:cNvGrpSpPr/>
              <p:nvPr/>
            </p:nvGrpSpPr>
            <p:grpSpPr>
              <a:xfrm>
                <a:off x="-209649" y="-203186"/>
                <a:ext cx="5283925" cy="4637371"/>
                <a:chOff x="-209649" y="-203186"/>
                <a:chExt cx="5283925" cy="4637371"/>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90153" y="948035"/>
                  <a:ext cx="4984123" cy="348615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9649" y="-203186"/>
                  <a:ext cx="4222394" cy="2302442"/>
                </a:xfrm>
                <a:prstGeom prst="rect">
                  <a:avLst/>
                </a:prstGeom>
              </p:spPr>
            </p:pic>
          </p:grpSp>
          <p:sp>
            <p:nvSpPr>
              <p:cNvPr id="7" name="Oval 6"/>
              <p:cNvSpPr/>
              <p:nvPr/>
            </p:nvSpPr>
            <p:spPr>
              <a:xfrm>
                <a:off x="914252" y="4402581"/>
                <a:ext cx="2431947" cy="2294349"/>
              </a:xfrm>
              <a:prstGeom prst="ellipse">
                <a:avLst/>
              </a:prstGeom>
              <a:solidFill>
                <a:srgbClr val="FFFF00"/>
              </a:solidFill>
              <a:ln>
                <a:solidFill>
                  <a:srgbClr val="00B050"/>
                </a:solidFill>
              </a:ln>
              <a:effectLst>
                <a:glow rad="228600">
                  <a:schemeClr val="accent6">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8" name="Freeform 7"/>
              <p:cNvSpPr/>
              <p:nvPr/>
            </p:nvSpPr>
            <p:spPr>
              <a:xfrm>
                <a:off x="2075942" y="3776899"/>
                <a:ext cx="45719" cy="836009"/>
              </a:xfrm>
              <a:custGeom>
                <a:avLst/>
                <a:gdLst>
                  <a:gd name="connsiteX0" fmla="*/ 1238 w 14116"/>
                  <a:gd name="connsiteY0" fmla="*/ 0 h 1294998"/>
                  <a:gd name="connsiteX1" fmla="*/ 1238 w 14116"/>
                  <a:gd name="connsiteY1" fmla="*/ 1133341 h 1294998"/>
                  <a:gd name="connsiteX2" fmla="*/ 14116 w 14116"/>
                  <a:gd name="connsiteY2" fmla="*/ 1262129 h 1294998"/>
                </a:gdLst>
                <a:ahLst/>
                <a:cxnLst>
                  <a:cxn ang="0">
                    <a:pos x="connsiteX0" y="connsiteY0"/>
                  </a:cxn>
                  <a:cxn ang="0">
                    <a:pos x="connsiteX1" y="connsiteY1"/>
                  </a:cxn>
                  <a:cxn ang="0">
                    <a:pos x="connsiteX2" y="connsiteY2"/>
                  </a:cxn>
                </a:cxnLst>
                <a:rect l="l" t="t" r="r" b="b"/>
                <a:pathLst>
                  <a:path w="14116" h="1294998">
                    <a:moveTo>
                      <a:pt x="1238" y="0"/>
                    </a:moveTo>
                    <a:cubicBezTo>
                      <a:pt x="165" y="461493"/>
                      <a:pt x="-908" y="922986"/>
                      <a:pt x="1238" y="1133341"/>
                    </a:cubicBezTo>
                    <a:cubicBezTo>
                      <a:pt x="3384" y="1343696"/>
                      <a:pt x="8750" y="1302912"/>
                      <a:pt x="14116" y="1262129"/>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988251" y="4949591"/>
              <a:ext cx="2342877" cy="1200329"/>
            </a:xfrm>
            <a:prstGeom prst="rect">
              <a:avLst/>
            </a:prstGeom>
            <a:noFill/>
          </p:spPr>
          <p:txBody>
            <a:bodyPr wrap="square" rtlCol="0">
              <a:spAutoFit/>
            </a:bodyPr>
            <a:lstStyle/>
            <a:p>
              <a:pPr algn="ctr"/>
              <a:r>
                <a:rPr lang="en-US" sz="2400" b="1" smtClean="0">
                  <a:solidFill>
                    <a:srgbClr val="002060"/>
                  </a:solidFill>
                  <a:latin typeface="Tahoma" panose="020B0604030504040204" pitchFamily="34" charset="0"/>
                  <a:ea typeface="Tahoma" panose="020B0604030504040204" pitchFamily="34" charset="0"/>
                  <a:cs typeface="Tahoma" panose="020B0604030504040204" pitchFamily="34" charset="0"/>
                </a:rPr>
                <a:t>Những bông hoa những bài ca</a:t>
              </a:r>
              <a:endParaRPr lang="en-US" sz="2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540911" y="3171069"/>
              <a:ext cx="3103809" cy="1327048"/>
            </a:xfrm>
            <a:prstGeom prst="rect">
              <a:avLst/>
            </a:prstGeom>
            <a:noFill/>
          </p:spPr>
          <p:txBody>
            <a:bodyPr wrap="square" rtlCol="0">
              <a:prstTxWarp prst="textArchUp">
                <a:avLst/>
              </a:prstTxWarp>
              <a:spAutoFit/>
            </a:bodyPr>
            <a:lstStyle/>
            <a:p>
              <a:pPr algn="ctr"/>
              <a:r>
                <a:rPr lang="en-US" sz="3200" b="1" smtClean="0">
                  <a:solidFill>
                    <a:srgbClr val="002060"/>
                  </a:solidFill>
                  <a:latin typeface="Tahoma" panose="020B0604030504040204" pitchFamily="34" charset="0"/>
                  <a:ea typeface="Tahoma" panose="020B0604030504040204" pitchFamily="34" charset="0"/>
                  <a:cs typeface="Tahoma" panose="020B0604030504040204" pitchFamily="34" charset="0"/>
                </a:rPr>
                <a:t>Cảm thụ bài hát</a:t>
              </a:r>
              <a:endParaRPr lang="en-US" sz="32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4" name="Group 13"/>
          <p:cNvGrpSpPr/>
          <p:nvPr/>
        </p:nvGrpSpPr>
        <p:grpSpPr>
          <a:xfrm>
            <a:off x="5074276" y="1771023"/>
            <a:ext cx="6903292" cy="4571882"/>
            <a:chOff x="4614202" y="438746"/>
            <a:chExt cx="7221037" cy="5261804"/>
          </a:xfrm>
        </p:grpSpPr>
        <p:sp>
          <p:nvSpPr>
            <p:cNvPr id="15" name="Flowchart: Merge 14"/>
            <p:cNvSpPr/>
            <p:nvPr/>
          </p:nvSpPr>
          <p:spPr>
            <a:xfrm rot="10800000">
              <a:off x="7031542" y="4734635"/>
              <a:ext cx="2382592" cy="965915"/>
            </a:xfrm>
            <a:prstGeom prst="flowChartMerge">
              <a:avLst/>
            </a:prstGeom>
            <a:solidFill>
              <a:srgbClr val="00B05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4202" y="438746"/>
              <a:ext cx="7221037" cy="4660507"/>
            </a:xfrm>
            <a:prstGeom prst="rect">
              <a:avLst/>
            </a:prstGeom>
          </p:spPr>
        </p:pic>
      </p:grpSp>
      <p:grpSp>
        <p:nvGrpSpPr>
          <p:cNvPr id="18" name="Group 17"/>
          <p:cNvGrpSpPr/>
          <p:nvPr/>
        </p:nvGrpSpPr>
        <p:grpSpPr>
          <a:xfrm>
            <a:off x="8620524" y="8087"/>
            <a:ext cx="3571476" cy="1762936"/>
            <a:chOff x="8800946" y="102715"/>
            <a:chExt cx="3571476" cy="1762936"/>
          </a:xfrm>
        </p:grpSpPr>
        <p:pic>
          <p:nvPicPr>
            <p:cNvPr id="19" name="Picture 1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1120911" y="102715"/>
              <a:ext cx="1251511" cy="1762936"/>
            </a:xfrm>
            <a:prstGeom prst="rect">
              <a:avLst/>
            </a:prstGeom>
          </p:spPr>
        </p:pic>
        <p:grpSp>
          <p:nvGrpSpPr>
            <p:cNvPr id="20" name="Group 19"/>
            <p:cNvGrpSpPr/>
            <p:nvPr/>
          </p:nvGrpSpPr>
          <p:grpSpPr>
            <a:xfrm>
              <a:off x="8800946" y="161441"/>
              <a:ext cx="2084950" cy="1292716"/>
              <a:chOff x="8799107" y="161441"/>
              <a:chExt cx="2045676" cy="1292716"/>
            </a:xfrm>
          </p:grpSpPr>
          <p:sp>
            <p:nvSpPr>
              <p:cNvPr id="21" name="Rounded Rectangular Callout 20"/>
              <p:cNvSpPr/>
              <p:nvPr/>
            </p:nvSpPr>
            <p:spPr>
              <a:xfrm rot="16200000" flipH="1">
                <a:off x="9175587" y="-215039"/>
                <a:ext cx="1292716" cy="204567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p:cNvSpPr txBox="1"/>
              <p:nvPr/>
            </p:nvSpPr>
            <p:spPr>
              <a:xfrm>
                <a:off x="8889009" y="324174"/>
                <a:ext cx="1903266" cy="923330"/>
              </a:xfrm>
              <a:prstGeom prst="rect">
                <a:avLst/>
              </a:prstGeom>
              <a:noFill/>
            </p:spPr>
            <p:txBody>
              <a:bodyPr wrap="square" rtlCol="0">
                <a:spAutoFit/>
              </a:bodyPr>
              <a:lstStyle/>
              <a:p>
                <a:pPr algn="just"/>
                <a:r>
                  <a:rPr lang="en-US" smtClean="0">
                    <a:solidFill>
                      <a:schemeClr val="bg1"/>
                    </a:solidFill>
                    <a:latin typeface="Tahoma" panose="020B0604030504040204" pitchFamily="34" charset="0"/>
                    <a:ea typeface="Tahoma" panose="020B0604030504040204" pitchFamily="34" charset="0"/>
                    <a:cs typeface="Tahoma" panose="020B0604030504040204" pitchFamily="34" charset="0"/>
                  </a:rPr>
                  <a:t>Các em nghe và kết hợp vỗ tay theo nhịp nhé!</a:t>
                </a:r>
                <a:endParaRPr lang="en-US">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spTree>
    <p:extLst>
      <p:ext uri="{BB962C8B-B14F-4D97-AF65-F5344CB8AC3E}">
        <p14:creationId xmlns:p14="http://schemas.microsoft.com/office/powerpoint/2010/main" val="3939428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961196" y="99118"/>
            <a:ext cx="4067524" cy="2020405"/>
            <a:chOff x="8141618" y="193746"/>
            <a:chExt cx="4067524" cy="2020405"/>
          </a:xfrm>
        </p:grpSpPr>
        <p:pic>
          <p:nvPicPr>
            <p:cNvPr id="13" name="Picture 1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774854" y="193746"/>
              <a:ext cx="1434288" cy="2020405"/>
            </a:xfrm>
            <a:prstGeom prst="rect">
              <a:avLst/>
            </a:prstGeom>
          </p:spPr>
        </p:pic>
        <p:grpSp>
          <p:nvGrpSpPr>
            <p:cNvPr id="14" name="Group 13"/>
            <p:cNvGrpSpPr/>
            <p:nvPr/>
          </p:nvGrpSpPr>
          <p:grpSpPr>
            <a:xfrm>
              <a:off x="8141618" y="193747"/>
              <a:ext cx="2469467" cy="1292716"/>
              <a:chOff x="8152199" y="193747"/>
              <a:chExt cx="2422950" cy="1292716"/>
            </a:xfrm>
          </p:grpSpPr>
          <p:sp>
            <p:nvSpPr>
              <p:cNvPr id="15" name="Rounded Rectangular Callout 14"/>
              <p:cNvSpPr/>
              <p:nvPr/>
            </p:nvSpPr>
            <p:spPr>
              <a:xfrm rot="16200000" flipH="1">
                <a:off x="8717316" y="-371370"/>
                <a:ext cx="1292716" cy="242295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152200" y="309861"/>
                <a:ext cx="2422949" cy="1077218"/>
              </a:xfrm>
              <a:prstGeom prst="rect">
                <a:avLst/>
              </a:prstGeom>
              <a:noFill/>
            </p:spPr>
            <p:txBody>
              <a:bodyPr wrap="square" rtlCol="0">
                <a:spAutoFit/>
              </a:bodyPr>
              <a:lstStyle/>
              <a:p>
                <a:pPr algn="just"/>
                <a:r>
                  <a:rPr lang="en-US" sz="1600" smtClean="0">
                    <a:solidFill>
                      <a:schemeClr val="bg1"/>
                    </a:solidFill>
                    <a:latin typeface="Tahoma" panose="020B0604030504040204" pitchFamily="34" charset="0"/>
                    <a:ea typeface="Tahoma" panose="020B0604030504040204" pitchFamily="34" charset="0"/>
                    <a:cs typeface="Tahoma" panose="020B0604030504040204" pitchFamily="34" charset="0"/>
                  </a:rPr>
                  <a:t>Quan sát và cho biết trong bức tranh nói lên tình cảm gì của các bạn nhỏ giành cho cô giáo?</a:t>
                </a:r>
                <a:endParaRPr lang="en-US" sz="1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pic>
        <p:nvPicPr>
          <p:cNvPr id="17" name="Picture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181" y="0"/>
            <a:ext cx="6314085" cy="685800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87" y="415772"/>
            <a:ext cx="5390871" cy="3310385"/>
          </a:xfrm>
          <a:prstGeom prst="rect">
            <a:avLst/>
          </a:prstGeom>
          <a:ln>
            <a:noFill/>
          </a:ln>
          <a:effectLst>
            <a:softEdge rad="112500"/>
          </a:effectLst>
        </p:spPr>
      </p:pic>
      <p:sp>
        <p:nvSpPr>
          <p:cNvPr id="20" name="Vertical Scroll 19"/>
          <p:cNvSpPr/>
          <p:nvPr/>
        </p:nvSpPr>
        <p:spPr>
          <a:xfrm>
            <a:off x="7151226" y="2119522"/>
            <a:ext cx="4474717" cy="4498991"/>
          </a:xfrm>
          <a:prstGeom prst="verticalScroll">
            <a:avLst/>
          </a:prstGeom>
          <a:solidFill>
            <a:schemeClr val="accent4">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a:solidFill>
                  <a:srgbClr val="7030A0"/>
                </a:solidFill>
                <a:latin typeface="Tahoma" panose="020B0604030504040204" pitchFamily="34" charset="0"/>
                <a:ea typeface="Tahoma" panose="020B0604030504040204" pitchFamily="34" charset="0"/>
                <a:cs typeface="Tahoma" panose="020B0604030504040204" pitchFamily="34" charset="0"/>
              </a:rPr>
              <a:t>Ngày Nhà Giáo Việt Nam 20/11 là một trong những ngày lễ ý nghĩa nhất trong năm tại Việt Nam, là dịp mà mọi học sinh và giáo viên đều vô cùng trông đợi</a:t>
            </a:r>
            <a:r>
              <a:rPr lang="en-US" sz="1600" i="1" smtClean="0">
                <a:solidFill>
                  <a:srgbClr val="7030A0"/>
                </a:solidFill>
                <a:latin typeface="Tahoma" panose="020B0604030504040204" pitchFamily="34" charset="0"/>
                <a:ea typeface="Tahoma" panose="020B0604030504040204" pitchFamily="34" charset="0"/>
                <a:cs typeface="Tahoma" panose="020B0604030504040204" pitchFamily="34" charset="0"/>
              </a:rPr>
              <a:t>. Các em </a:t>
            </a:r>
            <a:r>
              <a:rPr lang="vi-VN" sz="1600" i="1" smtClean="0">
                <a:solidFill>
                  <a:srgbClr val="7030A0"/>
                </a:solidFill>
                <a:latin typeface="Tahoma" panose="020B0604030504040204" pitchFamily="34" charset="0"/>
                <a:ea typeface="Tahoma" panose="020B0604030504040204" pitchFamily="34" charset="0"/>
                <a:cs typeface="Tahoma" panose="020B0604030504040204" pitchFamily="34" charset="0"/>
              </a:rPr>
              <a:t>học </a:t>
            </a:r>
            <a:r>
              <a:rPr lang="vi-VN" sz="1600" i="1">
                <a:solidFill>
                  <a:srgbClr val="7030A0"/>
                </a:solidFill>
                <a:latin typeface="Tahoma" panose="020B0604030504040204" pitchFamily="34" charset="0"/>
                <a:ea typeface="Tahoma" panose="020B0604030504040204" pitchFamily="34" charset="0"/>
                <a:cs typeface="Tahoma" panose="020B0604030504040204" pitchFamily="34" charset="0"/>
              </a:rPr>
              <a:t>sinh sẽ cùng nhau đến thăm </a:t>
            </a:r>
            <a:r>
              <a:rPr lang="en-US" sz="1600" i="1" smtClean="0">
                <a:solidFill>
                  <a:srgbClr val="7030A0"/>
                </a:solidFill>
                <a:latin typeface="Tahoma" panose="020B0604030504040204" pitchFamily="34" charset="0"/>
                <a:ea typeface="Tahoma" panose="020B0604030504040204" pitchFamily="34" charset="0"/>
                <a:cs typeface="Tahoma" panose="020B0604030504040204" pitchFamily="34" charset="0"/>
              </a:rPr>
              <a:t>thầy cô</a:t>
            </a:r>
            <a:r>
              <a:rPr lang="vi-VN" sz="1600" i="1"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vi-VN" sz="1600" i="1">
                <a:solidFill>
                  <a:srgbClr val="7030A0"/>
                </a:solidFill>
                <a:latin typeface="Tahoma" panose="020B0604030504040204" pitchFamily="34" charset="0"/>
                <a:ea typeface="Tahoma" panose="020B0604030504040204" pitchFamily="34" charset="0"/>
                <a:cs typeface="Tahoma" panose="020B0604030504040204" pitchFamily="34" charset="0"/>
              </a:rPr>
              <a:t>của mình, trao </a:t>
            </a:r>
            <a:r>
              <a:rPr lang="en-US" sz="1600" i="1" smtClean="0">
                <a:solidFill>
                  <a:srgbClr val="7030A0"/>
                </a:solidFill>
                <a:latin typeface="Tahoma" panose="020B0604030504040204" pitchFamily="34" charset="0"/>
                <a:ea typeface="Tahoma" panose="020B0604030504040204" pitchFamily="34" charset="0"/>
                <a:cs typeface="Tahoma" panose="020B0604030504040204" pitchFamily="34" charset="0"/>
              </a:rPr>
              <a:t>cho thầy cô </a:t>
            </a:r>
            <a:r>
              <a:rPr lang="vi-VN" sz="1600" i="1" smtClean="0">
                <a:solidFill>
                  <a:srgbClr val="7030A0"/>
                </a:solidFill>
                <a:latin typeface="Tahoma" panose="020B0604030504040204" pitchFamily="34" charset="0"/>
                <a:ea typeface="Tahoma" panose="020B0604030504040204" pitchFamily="34" charset="0"/>
                <a:cs typeface="Tahoma" panose="020B0604030504040204" pitchFamily="34" charset="0"/>
              </a:rPr>
              <a:t>những </a:t>
            </a:r>
            <a:r>
              <a:rPr lang="vi-VN" sz="1600" i="1">
                <a:solidFill>
                  <a:srgbClr val="7030A0"/>
                </a:solidFill>
                <a:latin typeface="Tahoma" panose="020B0604030504040204" pitchFamily="34" charset="0"/>
                <a:ea typeface="Tahoma" panose="020B0604030504040204" pitchFamily="34" charset="0"/>
                <a:cs typeface="Tahoma" panose="020B0604030504040204" pitchFamily="34" charset="0"/>
              </a:rPr>
              <a:t>món quà ý nghĩa, những bó hoa tươi thắm cùng những lời chúc trân thành, </a:t>
            </a:r>
            <a:r>
              <a:rPr lang="en-US" sz="1600" i="1" smtClean="0">
                <a:solidFill>
                  <a:srgbClr val="7030A0"/>
                </a:solidFill>
                <a:latin typeface="Tahoma" panose="020B0604030504040204" pitchFamily="34" charset="0"/>
                <a:ea typeface="Tahoma" panose="020B0604030504040204" pitchFamily="34" charset="0"/>
                <a:cs typeface="Tahoma" panose="020B0604030504040204" pitchFamily="34" charset="0"/>
              </a:rPr>
              <a:t>đây chính là </a:t>
            </a:r>
            <a:r>
              <a:rPr lang="vi-VN" sz="1600" i="1" smtClean="0">
                <a:solidFill>
                  <a:srgbClr val="7030A0"/>
                </a:solidFill>
                <a:latin typeface="Tahoma" panose="020B0604030504040204" pitchFamily="34" charset="0"/>
                <a:ea typeface="Tahoma" panose="020B0604030504040204" pitchFamily="34" charset="0"/>
                <a:cs typeface="Tahoma" panose="020B0604030504040204" pitchFamily="34" charset="0"/>
              </a:rPr>
              <a:t>nét </a:t>
            </a:r>
            <a:r>
              <a:rPr lang="vi-VN" sz="1600" i="1">
                <a:solidFill>
                  <a:srgbClr val="7030A0"/>
                </a:solidFill>
                <a:latin typeface="Tahoma" panose="020B0604030504040204" pitchFamily="34" charset="0"/>
                <a:ea typeface="Tahoma" panose="020B0604030504040204" pitchFamily="34" charset="0"/>
                <a:cs typeface="Tahoma" panose="020B0604030504040204" pitchFamily="34" charset="0"/>
              </a:rPr>
              <a:t>đẹp văn hóa hiếu học và tinh thần “uống nước nhớ nguồn” tốt đẹp của dân tộc ta.</a:t>
            </a:r>
            <a:endParaRPr lang="en-US" sz="1600" i="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251968" y="4726832"/>
            <a:ext cx="6028508" cy="113049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latin typeface="Tahoma" panose="020B0604030504040204" pitchFamily="34" charset="0"/>
                <a:ea typeface="Tahoma" panose="020B0604030504040204" pitchFamily="34" charset="0"/>
                <a:cs typeface="Tahoma" panose="020B0604030504040204" pitchFamily="34" charset="0"/>
              </a:rPr>
              <a:t>Các bạn nhỏ tặng cô giáo bó hoa đẹp nhất để thể hiện tình cảm trân trọng, kính yêu!</a:t>
            </a: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flipH="1">
            <a:off x="17003" y="6334780"/>
            <a:ext cx="6770243" cy="523220"/>
          </a:xfrm>
          <a:prstGeom prst="rect">
            <a:avLst/>
          </a:prstGeom>
          <a:noFill/>
        </p:spPr>
        <p:txBody>
          <a:bodyPr wrap="square" rtlCol="0">
            <a:spAutoFit/>
          </a:bodyPr>
          <a:lstStyle/>
          <a:p>
            <a:pPr algn="just"/>
            <a:r>
              <a:rPr lang="en-US" sz="1400" b="1" i="1" smtClean="0">
                <a:solidFill>
                  <a:srgbClr val="002060"/>
                </a:solidFill>
                <a:latin typeface="Tahoma" panose="020B0604030504040204" pitchFamily="34" charset="0"/>
                <a:ea typeface="Tahoma" panose="020B0604030504040204" pitchFamily="34" charset="0"/>
                <a:cs typeface="Tahoma" panose="020B0604030504040204" pitchFamily="34" charset="0"/>
              </a:rPr>
              <a:t>(* Khuyến khích HS chia sẻ câu chuyện và suy nghĩ của ình về bài hát với bố mẹ và những người thân trong gia đình.)</a:t>
            </a:r>
            <a:endParaRPr lang="en-US" sz="1400" b="1" i="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44122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0"/>
                                        </p:tgtEl>
                                        <p:attrNameLst>
                                          <p:attrName>ppt_y</p:attrName>
                                        </p:attrNameLst>
                                      </p:cBhvr>
                                      <p:tavLst>
                                        <p:tav tm="0">
                                          <p:val>
                                            <p:strVal val="#ppt_y"/>
                                          </p:val>
                                        </p:tav>
                                        <p:tav tm="100000">
                                          <p:val>
                                            <p:strVal val="#ppt_y"/>
                                          </p:val>
                                        </p:tav>
                                      </p:tavLst>
                                    </p:anim>
                                    <p:anim calcmode="lin" valueType="num">
                                      <p:cBhvr>
                                        <p:cTn id="1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1">
            <a:extLst>
              <a:ext uri="{FF2B5EF4-FFF2-40B4-BE49-F238E27FC236}">
                <a16:creationId xmlns:a16="http://schemas.microsoft.com/office/drawing/2014/main" id="{3B45AE42-8B51-4BF3-88EE-EDF9E2BD54E4}"/>
              </a:ext>
            </a:extLst>
          </p:cNvPr>
          <p:cNvSpPr/>
          <p:nvPr/>
        </p:nvSpPr>
        <p:spPr>
          <a:xfrm>
            <a:off x="0" y="4214721"/>
            <a:ext cx="12192000" cy="2654533"/>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99291"/>
                    </a14:imgEffect>
                  </a14:imgLayer>
                </a14:imgProps>
              </a:ext>
              <a:ext uri="{28A0092B-C50C-407E-A947-70E740481C1C}">
                <a14:useLocalDpi xmlns:a14="http://schemas.microsoft.com/office/drawing/2010/main" val="0"/>
              </a:ext>
            </a:extLst>
          </a:blip>
          <a:stretch>
            <a:fillRect/>
          </a:stretch>
        </p:blipFill>
        <p:spPr>
          <a:xfrm>
            <a:off x="9751326" y="2267597"/>
            <a:ext cx="2448984" cy="2705172"/>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188477" y="1521923"/>
            <a:ext cx="2424770" cy="3198684"/>
          </a:xfrm>
          <a:prstGeom prst="rect">
            <a:avLst/>
          </a:prstGeom>
        </p:spPr>
      </p:pic>
      <p:pic>
        <p:nvPicPr>
          <p:cNvPr id="5" name="Picture 2" descr="https://i.pinimg.com/564x/e9/8a/94/e98a9419d0235c57b4c9e90f70cf5d94.jpg"/>
          <p:cNvPicPr>
            <a:picLocks noChangeAspect="1" noChangeArrowheads="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88468" y="0"/>
            <a:ext cx="7637928" cy="64597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232200" y="5462918"/>
            <a:ext cx="716949" cy="1046441"/>
          </a:xfrm>
          <a:prstGeom prst="rect">
            <a:avLst/>
          </a:prstGeom>
        </p:spPr>
      </p:pic>
      <p:pic>
        <p:nvPicPr>
          <p:cNvPr id="7" name="Picture 6">
            <a:extLst>
              <a:ext uri="{FF2B5EF4-FFF2-40B4-BE49-F238E27FC236}">
                <a16:creationId xmlns:a16="http://schemas.microsoft.com/office/drawing/2014/main" id="{08A33331-ED43-4961-8472-635A0DA967A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28235" y="5651744"/>
            <a:ext cx="2045817" cy="1081649"/>
          </a:xfrm>
          <a:prstGeom prst="rect">
            <a:avLst/>
          </a:prstGeom>
        </p:spPr>
      </p:pic>
      <p:pic>
        <p:nvPicPr>
          <p:cNvPr id="8" name="Picture 7"/>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6400" y="3784945"/>
            <a:ext cx="1500744" cy="1187824"/>
          </a:xfrm>
          <a:prstGeom prst="rect">
            <a:avLst/>
          </a:prstGeom>
        </p:spPr>
      </p:pic>
      <p:pic>
        <p:nvPicPr>
          <p:cNvPr id="9" name="Pictur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00862" y="4046950"/>
            <a:ext cx="385179" cy="359500"/>
          </a:xfrm>
          <a:prstGeom prst="rect">
            <a:avLst/>
          </a:prstGeom>
        </p:spPr>
      </p:pic>
      <p:pic>
        <p:nvPicPr>
          <p:cNvPr id="10" name="Picture 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54208" y="5791955"/>
            <a:ext cx="896755" cy="717404"/>
          </a:xfrm>
          <a:prstGeom prst="rect">
            <a:avLst/>
          </a:prstGeom>
        </p:spPr>
      </p:pic>
      <p:pic>
        <p:nvPicPr>
          <p:cNvPr id="11" name="Pictur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14436" y="5474897"/>
            <a:ext cx="552450" cy="542925"/>
          </a:xfrm>
          <a:prstGeom prst="rect">
            <a:avLst/>
          </a:prstGeom>
        </p:spPr>
      </p:pic>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02462" y="1384134"/>
            <a:ext cx="1073493" cy="852085"/>
          </a:xfrm>
          <a:prstGeom prst="rect">
            <a:avLst/>
          </a:prstGeom>
        </p:spPr>
      </p:pic>
      <p:pic>
        <p:nvPicPr>
          <p:cNvPr id="13" name="Picture 12"/>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3420" y="1847683"/>
            <a:ext cx="1155407" cy="924326"/>
          </a:xfrm>
          <a:prstGeom prst="rect">
            <a:avLst/>
          </a:prstGeom>
        </p:spPr>
      </p:pic>
      <p:pic>
        <p:nvPicPr>
          <p:cNvPr id="14" name="Picture 1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27701" y="4226700"/>
            <a:ext cx="505737" cy="716461"/>
          </a:xfrm>
          <a:prstGeom prst="rect">
            <a:avLst/>
          </a:prstGeom>
        </p:spPr>
      </p:pic>
      <p:pic>
        <p:nvPicPr>
          <p:cNvPr id="15" name="Picture 14">
            <a:extLst>
              <a:ext uri="{FF2B5EF4-FFF2-40B4-BE49-F238E27FC236}">
                <a16:creationId xmlns:a16="http://schemas.microsoft.com/office/drawing/2014/main" id="{08A33331-ED43-4961-8472-635A0DA967A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09377" y="5627600"/>
            <a:ext cx="2045817" cy="1081649"/>
          </a:xfrm>
          <a:prstGeom prst="rect">
            <a:avLst/>
          </a:prstGeom>
        </p:spPr>
      </p:pic>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10506664" y="4398799"/>
            <a:ext cx="1308200" cy="710940"/>
          </a:xfrm>
          <a:prstGeom prst="rect">
            <a:avLst/>
          </a:prstGeom>
        </p:spPr>
      </p:pic>
      <p:pic>
        <p:nvPicPr>
          <p:cNvPr id="17" name="Picture 14" descr="Giỏ Oval Nâu"/>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52622" y="5295660"/>
            <a:ext cx="2103710" cy="1423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Giỏ Oval Nâu"/>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6577" y="5306045"/>
            <a:ext cx="2103710" cy="14235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605592" y="2462853"/>
            <a:ext cx="877900" cy="963251"/>
          </a:xfrm>
          <a:prstGeom prst="rect">
            <a:avLst/>
          </a:prstGeom>
        </p:spPr>
      </p:pic>
      <p:pic>
        <p:nvPicPr>
          <p:cNvPr id="20" name="Picture 19">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66676" y="2484038"/>
            <a:ext cx="951058" cy="926672"/>
          </a:xfrm>
          <a:prstGeom prst="rect">
            <a:avLst/>
          </a:prstGeom>
        </p:spPr>
      </p:pic>
      <p:pic>
        <p:nvPicPr>
          <p:cNvPr id="21" name="Picture 20">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596889" y="1320267"/>
            <a:ext cx="914479" cy="932769"/>
          </a:xfrm>
          <a:prstGeom prst="rect">
            <a:avLst/>
          </a:prstGeom>
        </p:spPr>
      </p:pic>
      <p:pic>
        <p:nvPicPr>
          <p:cNvPr id="22" name="Picture 21">
            <a:hlinkClick r:id="" action="ppaction://hlinkshowjump?jump=nextslide"/>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407996" y="1663981"/>
            <a:ext cx="816935" cy="951058"/>
          </a:xfrm>
          <a:prstGeom prst="rect">
            <a:avLst/>
          </a:prstGeom>
        </p:spPr>
      </p:pic>
      <p:sp>
        <p:nvSpPr>
          <p:cNvPr id="23" name="TextBox 22"/>
          <p:cNvSpPr txBox="1"/>
          <p:nvPr/>
        </p:nvSpPr>
        <p:spPr>
          <a:xfrm>
            <a:off x="8511368" y="144815"/>
            <a:ext cx="3532138" cy="2025155"/>
          </a:xfrm>
          <a:prstGeom prst="rect">
            <a:avLst/>
          </a:prstGeom>
          <a:noFill/>
        </p:spPr>
        <p:txBody>
          <a:bodyPr wrap="square" rtlCol="0">
            <a:prstTxWarp prst="textDeflateBottom">
              <a:avLst/>
            </a:prstTxWarp>
            <a:spAutoFit/>
          </a:bodyPr>
          <a:lstStyle/>
          <a:p>
            <a:pPr algn="ctr"/>
            <a:r>
              <a:rPr lang="en-US" sz="3200" b="1" smtClean="0">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Tuyệt vời</a:t>
            </a:r>
          </a:p>
          <a:p>
            <a:pPr algn="ctr"/>
            <a:r>
              <a:rPr lang="en-US" sz="3200" b="1" smtClean="0">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Chúc mừng em!</a:t>
            </a:r>
            <a:endParaRPr lang="en-US" sz="3200" b="1">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24" name="Group 23"/>
          <p:cNvGrpSpPr/>
          <p:nvPr/>
        </p:nvGrpSpPr>
        <p:grpSpPr>
          <a:xfrm>
            <a:off x="109266" y="241372"/>
            <a:ext cx="2678345" cy="1187501"/>
            <a:chOff x="109266" y="241372"/>
            <a:chExt cx="2678345" cy="1187501"/>
          </a:xfrm>
        </p:grpSpPr>
        <p:sp>
          <p:nvSpPr>
            <p:cNvPr id="25" name="TextBox 24"/>
            <p:cNvSpPr txBox="1"/>
            <p:nvPr/>
          </p:nvSpPr>
          <p:spPr>
            <a:xfrm>
              <a:off x="109266" y="415032"/>
              <a:ext cx="2206847" cy="1013841"/>
            </a:xfrm>
            <a:prstGeom prst="rect">
              <a:avLst/>
            </a:prstGeom>
            <a:noFill/>
          </p:spPr>
          <p:txBody>
            <a:bodyPr wrap="square" rtlCol="0">
              <a:prstTxWarp prst="textArchUp">
                <a:avLst/>
              </a:prstTxWarp>
              <a:spAutoFit/>
            </a:bodyPr>
            <a:lstStyle/>
            <a:p>
              <a:pPr algn="ctr"/>
              <a:r>
                <a:rPr lang="en-US" sz="3600" b="1" smtClean="0">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chơi</a:t>
              </a:r>
              <a:endParaRPr lang="en-US" sz="3600" b="1">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139379" y="726982"/>
              <a:ext cx="2206847" cy="523220"/>
            </a:xfrm>
            <a:prstGeom prst="rect">
              <a:avLst/>
            </a:prstGeom>
            <a:noFill/>
          </p:spPr>
          <p:txBody>
            <a:bodyPr wrap="square" rtlCol="0">
              <a:spAutoFit/>
            </a:bodyPr>
            <a:lstStyle/>
            <a:p>
              <a:pPr algn="ctr"/>
              <a:r>
                <a:rPr lang="en-US" sz="2800" b="1" smtClean="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Hái táo</a:t>
              </a:r>
              <a:endParaRPr lang="en-US" sz="2800" b="1">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27" name="Group 26"/>
            <p:cNvGrpSpPr/>
            <p:nvPr/>
          </p:nvGrpSpPr>
          <p:grpSpPr>
            <a:xfrm>
              <a:off x="1691374" y="241372"/>
              <a:ext cx="1096237" cy="1155667"/>
              <a:chOff x="1691374" y="241372"/>
              <a:chExt cx="1096237" cy="1155667"/>
            </a:xfrm>
          </p:grpSpPr>
          <p:pic>
            <p:nvPicPr>
              <p:cNvPr id="28" name="Picture 27"/>
              <p:cNvPicPr>
                <a:picLocks noChangeAspect="1"/>
              </p:cNvPicPr>
              <p:nvPr/>
            </p:nvPicPr>
            <p:blipFill>
              <a:blip r:embed="rId30" cstate="print">
                <a:extLst>
                  <a:ext uri="{BEBA8EAE-BF5A-486C-A8C5-ECC9F3942E4B}">
                    <a14:imgProps xmlns:a14="http://schemas.microsoft.com/office/drawing/2010/main">
                      <a14:imgLayer r:embed="rId31">
                        <a14:imgEffect>
                          <a14:backgroundRemoval t="9967" b="100000" l="9967" r="93627"/>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1374" y="241372"/>
                <a:ext cx="1096237" cy="1096237"/>
              </a:xfrm>
              <a:prstGeom prst="rect">
                <a:avLst/>
              </a:prstGeom>
            </p:spPr>
          </p:pic>
          <p:pic>
            <p:nvPicPr>
              <p:cNvPr id="29" name="Picture 28"/>
              <p:cNvPicPr>
                <a:picLocks noChangeAspect="1"/>
              </p:cNvPicPr>
              <p:nvPr/>
            </p:nvPicPr>
            <p:blipFill>
              <a:blip r:embed="rId32" cstate="print">
                <a:extLst>
                  <a:ext uri="{BEBA8EAE-BF5A-486C-A8C5-ECC9F3942E4B}">
                    <a14:imgProps xmlns:a14="http://schemas.microsoft.com/office/drawing/2010/main">
                      <a14:imgLayer r:embed="rId33">
                        <a14:imgEffect>
                          <a14:backgroundRemoval t="810" b="89879" l="9787" r="89787"/>
                        </a14:imgEffect>
                      </a14:imgLayer>
                    </a14:imgProps>
                  </a:ext>
                  <a:ext uri="{28A0092B-C50C-407E-A947-70E740481C1C}">
                    <a14:useLocalDpi xmlns:a14="http://schemas.microsoft.com/office/drawing/2010/main" val="0"/>
                  </a:ext>
                </a:extLst>
              </a:blip>
              <a:stretch>
                <a:fillRect/>
              </a:stretch>
            </p:blipFill>
            <p:spPr>
              <a:xfrm>
                <a:off x="1790333" y="637488"/>
                <a:ext cx="722650" cy="759551"/>
              </a:xfrm>
              <a:prstGeom prst="rect">
                <a:avLst/>
              </a:prstGeom>
            </p:spPr>
          </p:pic>
        </p:grpSp>
      </p:grpSp>
      <p:pic>
        <p:nvPicPr>
          <p:cNvPr id="30" name="Picture 2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540142" y="1173197"/>
            <a:ext cx="1826327" cy="1369745"/>
          </a:xfrm>
          <a:prstGeom prst="rect">
            <a:avLst/>
          </a:prstGeom>
        </p:spPr>
      </p:pic>
    </p:spTree>
    <p:extLst>
      <p:ext uri="{BB962C8B-B14F-4D97-AF65-F5344CB8AC3E}">
        <p14:creationId xmlns:p14="http://schemas.microsoft.com/office/powerpoint/2010/main" val="874400636"/>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NHAC NEN VUI NHON CAT.wav"/>
          </p:stSnd>
        </p:sndAc>
      </p:transition>
    </mc:Choice>
    <mc:Fallback xmlns="">
      <p:transition spd="slow">
        <p:blinds dir="vert"/>
        <p:sndAc>
          <p:stSnd>
            <p:snd r:embed="rId35" name="NHAC NEN VUI NHON C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0" dur="1000" fill="hold"/>
                                        <p:tgtEl>
                                          <p:spTgt spid="2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41" presetClass="path" presetSubtype="0" accel="50000" decel="50000" fill="hold" nodeType="clickEffect">
                                  <p:stCondLst>
                                    <p:cond delay="0"/>
                                  </p:stCondLst>
                                  <p:childTnLst>
                                    <p:animMotion origin="layout" path="M -2.91667E-6 -7.40741E-7 C -0.00247 -0.02037 -0.0108 -0.04005 -0.0138 -0.04005 C -0.03242 -0.04005 -0.05156 0.27454 -0.05156 0.58935 C -0.05156 0.43079 -0.06119 0.27454 -0.07018 0.27454 C -0.07968 0.27454 -0.08867 0.4331 -0.08867 0.58935 C -0.08867 0.51111 -0.09349 0.43079 -0.0983 0.43079 C -0.10299 0.43079 -0.10781 0.5088 -0.10781 0.58935 C -0.10781 0.54907 -0.11028 0.51111 -0.11263 0.51111 C -0.1151 0.51111 -0.11731 0.55139 -0.11731 0.58935 C -0.11731 0.56875 -0.11849 0.54907 -0.11979 0.54907 C -0.12044 0.54907 -0.12226 0.56945 -0.12226 0.58935 C -0.12226 0.5794 -0.12278 0.56875 -0.12343 0.56875 C -0.12343 0.56644 -0.12461 0.5787 -0.12461 0.58935 C -0.12461 0.58403 -0.12461 0.5794 -0.12513 0.5794 C -0.12513 0.58171 -0.12578 0.58449 -0.12578 0.58935 C -0.12578 0.58681 -0.12578 0.58403 -0.12578 0.58171 C -0.12643 0.58171 -0.12643 0.58403 -0.12643 0.58681 C -0.12708 0.58681 -0.12708 0.58449 -0.12708 0.58171 C -0.1276 0.58171 -0.1276 0.58403 -0.1276 0.58681 " pathEditMode="relative" rAng="0" ptsTypes="AAAAAAAAAAAAAAAAAAA">
                                      <p:cBhvr>
                                        <p:cTn id="19" dur="3000" fill="hold"/>
                                        <p:tgtEl>
                                          <p:spTgt spid="22"/>
                                        </p:tgtEl>
                                        <p:attrNameLst>
                                          <p:attrName>ppt_x</p:attrName>
                                          <p:attrName>ppt_y</p:attrName>
                                        </p:attrNameLst>
                                      </p:cBhvr>
                                      <p:rCtr x="-6380" y="27454"/>
                                    </p:animMotion>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1.875E-6 3.33333E-6 L -0.17565 0.46296 " pathEditMode="relative" rAng="0" ptsTypes="AA">
                                      <p:cBhvr>
                                        <p:cTn id="24" dur="1000" fill="hold"/>
                                        <p:tgtEl>
                                          <p:spTgt spid="19"/>
                                        </p:tgtEl>
                                        <p:attrNameLst>
                                          <p:attrName>ppt_x</p:attrName>
                                          <p:attrName>ppt_y</p:attrName>
                                        </p:attrNameLst>
                                      </p:cBhvr>
                                      <p:rCtr x="-8789" y="23148"/>
                                    </p:animMotion>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3.33333E-6 3.7037E-7 L 0.13724 0.46042 " pathEditMode="relative" rAng="0" ptsTypes="AA">
                                      <p:cBhvr>
                                        <p:cTn id="29" dur="1000" fill="hold"/>
                                        <p:tgtEl>
                                          <p:spTgt spid="20"/>
                                        </p:tgtEl>
                                        <p:attrNameLst>
                                          <p:attrName>ppt_x</p:attrName>
                                          <p:attrName>ppt_y</p:attrName>
                                        </p:attrNameLst>
                                      </p:cBhvr>
                                      <p:rCtr x="6862" y="23009"/>
                                    </p:animMotion>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54" presetClass="path" presetSubtype="0" accel="50000" decel="50000" fill="hold" nodeType="clickEffect">
                                  <p:stCondLst>
                                    <p:cond delay="0"/>
                                  </p:stCondLst>
                                  <p:childTnLst>
                                    <p:animMotion origin="layout" path="M 2.91667E-6 3.7037E-7 C 0.0026 -0.02222 0.01198 -0.04329 0.01536 -0.04329 C 0.0362 -0.04329 0.05781 0.2963 0.05781 0.63588 C 0.05781 0.46458 0.06849 0.2963 0.07851 0.2963 C 0.08945 0.2963 0.09935 0.46713 0.09935 0.63588 C 0.09935 0.55139 0.10468 0.46458 0.11028 0.46458 C 0.11562 0.46458 0.12096 0.54884 0.12096 0.63588 C 0.12096 0.59213 0.1237 0.55139 0.1263 0.55139 C 0.12903 0.55139 0.13164 0.59491 0.13164 0.63588 C 0.13164 0.61366 0.13294 0.59213 0.13437 0.59213 C 0.13515 0.59213 0.13698 0.61435 0.13698 0.63588 C 0.13698 0.62477 0.13776 0.61366 0.13841 0.61366 C 0.13841 0.6162 0.13971 0.62431 0.13971 0.63588 C 0.13971 0.62986 0.13971 0.62477 0.14049 0.62477 C 0.14049 0.62755 0.14114 0.63079 0.14114 0.63588 C 0.14114 0.6331 0.14114 0.62986 0.14114 0.62755 C 0.14192 0.62755 0.14192 0.62986 0.14192 0.6331 C 0.14258 0.6331 0.14258 0.63079 0.14258 0.62755 C 0.14336 0.62755 0.14336 0.62986 0.14336 0.6331 " pathEditMode="relative" rAng="0" ptsTypes="AAAAAAAAAAAAAAAAAAA">
                                      <p:cBhvr>
                                        <p:cTn id="34" dur="3000" fill="hold"/>
                                        <p:tgtEl>
                                          <p:spTgt spid="21"/>
                                        </p:tgtEl>
                                        <p:attrNameLst>
                                          <p:attrName>ppt_x</p:attrName>
                                          <p:attrName>ppt_y</p:attrName>
                                        </p:attrNameLst>
                                      </p:cBhvr>
                                      <p:rCtr x="7161" y="29630"/>
                                    </p:animMotion>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3500"/>
                            </p:stCondLst>
                            <p:childTnLst>
                              <p:par>
                                <p:cTn id="42" presetID="32" presetClass="emph" presetSubtype="0" repeatCount="5000" fill="hold" grpId="1" nodeType="afterEffect">
                                  <p:stCondLst>
                                    <p:cond delay="0"/>
                                  </p:stCondLst>
                                  <p:childTnLst>
                                    <p:animRot by="120000">
                                      <p:cBhvr>
                                        <p:cTn id="43" dur="100" fill="hold">
                                          <p:stCondLst>
                                            <p:cond delay="0"/>
                                          </p:stCondLst>
                                        </p:cTn>
                                        <p:tgtEl>
                                          <p:spTgt spid="23"/>
                                        </p:tgtEl>
                                        <p:attrNameLst>
                                          <p:attrName>r</p:attrName>
                                        </p:attrNameLst>
                                      </p:cBhvr>
                                    </p:animRot>
                                    <p:animRot by="-240000">
                                      <p:cBhvr>
                                        <p:cTn id="44" dur="200" fill="hold">
                                          <p:stCondLst>
                                            <p:cond delay="200"/>
                                          </p:stCondLst>
                                        </p:cTn>
                                        <p:tgtEl>
                                          <p:spTgt spid="23"/>
                                        </p:tgtEl>
                                        <p:attrNameLst>
                                          <p:attrName>r</p:attrName>
                                        </p:attrNameLst>
                                      </p:cBhvr>
                                    </p:animRot>
                                    <p:animRot by="240000">
                                      <p:cBhvr>
                                        <p:cTn id="45" dur="200" fill="hold">
                                          <p:stCondLst>
                                            <p:cond delay="400"/>
                                          </p:stCondLst>
                                        </p:cTn>
                                        <p:tgtEl>
                                          <p:spTgt spid="23"/>
                                        </p:tgtEl>
                                        <p:attrNameLst>
                                          <p:attrName>r</p:attrName>
                                        </p:attrNameLst>
                                      </p:cBhvr>
                                    </p:animRot>
                                    <p:animRot by="-240000">
                                      <p:cBhvr>
                                        <p:cTn id="46" dur="200" fill="hold">
                                          <p:stCondLst>
                                            <p:cond delay="600"/>
                                          </p:stCondLst>
                                        </p:cTn>
                                        <p:tgtEl>
                                          <p:spTgt spid="23"/>
                                        </p:tgtEl>
                                        <p:attrNameLst>
                                          <p:attrName>r</p:attrName>
                                        </p:attrNameLst>
                                      </p:cBhvr>
                                    </p:animRot>
                                    <p:animRot by="120000">
                                      <p:cBhvr>
                                        <p:cTn id="47" dur="200" fill="hold">
                                          <p:stCondLst>
                                            <p:cond delay="800"/>
                                          </p:stCondLst>
                                        </p:cTn>
                                        <p:tgtEl>
                                          <p:spTgt spid="23"/>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4" name="cau duoc ca.wav"/>
                                        </p:tgtEl>
                                      </p:cMediaNode>
                                    </p:audio>
                                  </p:subTnLst>
                                </p:cTn>
                              </p:par>
                              <p:par>
                                <p:cTn id="48" presetID="31"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1000" fill="hold"/>
                                        <p:tgtEl>
                                          <p:spTgt spid="30"/>
                                        </p:tgtEl>
                                        <p:attrNameLst>
                                          <p:attrName>ppt_w</p:attrName>
                                        </p:attrNameLst>
                                      </p:cBhvr>
                                      <p:tavLst>
                                        <p:tav tm="0">
                                          <p:val>
                                            <p:fltVal val="0"/>
                                          </p:val>
                                        </p:tav>
                                        <p:tav tm="100000">
                                          <p:val>
                                            <p:strVal val="#ppt_w"/>
                                          </p:val>
                                        </p:tav>
                                      </p:tavLst>
                                    </p:anim>
                                    <p:anim calcmode="lin" valueType="num">
                                      <p:cBhvr>
                                        <p:cTn id="51" dur="1000" fill="hold"/>
                                        <p:tgtEl>
                                          <p:spTgt spid="30"/>
                                        </p:tgtEl>
                                        <p:attrNameLst>
                                          <p:attrName>ppt_h</p:attrName>
                                        </p:attrNameLst>
                                      </p:cBhvr>
                                      <p:tavLst>
                                        <p:tav tm="0">
                                          <p:val>
                                            <p:fltVal val="0"/>
                                          </p:val>
                                        </p:tav>
                                        <p:tav tm="100000">
                                          <p:val>
                                            <p:strVal val="#ppt_h"/>
                                          </p:val>
                                        </p:tav>
                                      </p:tavLst>
                                    </p:anim>
                                    <p:anim calcmode="lin" valueType="num">
                                      <p:cBhvr>
                                        <p:cTn id="52" dur="1000" fill="hold"/>
                                        <p:tgtEl>
                                          <p:spTgt spid="30"/>
                                        </p:tgtEl>
                                        <p:attrNameLst>
                                          <p:attrName>style.rotation</p:attrName>
                                        </p:attrNameLst>
                                      </p:cBhvr>
                                      <p:tavLst>
                                        <p:tav tm="0">
                                          <p:val>
                                            <p:fltVal val="90"/>
                                          </p:val>
                                        </p:tav>
                                        <p:tav tm="100000">
                                          <p:val>
                                            <p:fltVal val="0"/>
                                          </p:val>
                                        </p:tav>
                                      </p:tavLst>
                                    </p:anim>
                                    <p:animEffect transition="in" filter="fade">
                                      <p:cBhvr>
                                        <p:cTn id="53" dur="1000"/>
                                        <p:tgtEl>
                                          <p:spTgt spid="30"/>
                                        </p:tgtEl>
                                      </p:cBhvr>
                                    </p:animEffect>
                                  </p:childTnLst>
                                </p:cTn>
                              </p:par>
                            </p:childTnLst>
                          </p:cTn>
                        </p:par>
                      </p:childTnLst>
                    </p:cTn>
                  </p:par>
                </p:childTnLst>
              </p:cTn>
              <p:nextCondLst>
                <p:cond evt="onClick" delay="0">
                  <p:tgtEl>
                    <p:spTgt spid="21"/>
                  </p:tgtEl>
                </p:cond>
              </p:nextCondLst>
            </p:seq>
          </p:childTnLst>
        </p:cTn>
      </p:par>
    </p:tnLst>
    <p:bldLst>
      <p:bldP spid="23" grpId="0"/>
      <p:bldP spid="23"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645</Words>
  <Application>Microsoft Office PowerPoint</Application>
  <PresentationFormat>Widescreen</PresentationFormat>
  <Paragraphs>81</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MusiQwik</vt:lpstr>
      <vt:lpstr>MusiSync</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11</cp:lastModifiedBy>
  <cp:revision>23</cp:revision>
  <dcterms:created xsi:type="dcterms:W3CDTF">2021-11-16T01:20:28Z</dcterms:created>
  <dcterms:modified xsi:type="dcterms:W3CDTF">2025-11-05T06:29:13Z</dcterms:modified>
</cp:coreProperties>
</file>