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8" r:id="rId6"/>
    <p:sldId id="269" r:id="rId7"/>
    <p:sldId id="258" r:id="rId8"/>
    <p:sldId id="277" r:id="rId9"/>
    <p:sldId id="279" r:id="rId10"/>
    <p:sldId id="280" r:id="rId11"/>
    <p:sldId id="281" r:id="rId12"/>
    <p:sldId id="282" r:id="rId13"/>
    <p:sldId id="283" r:id="rId14"/>
    <p:sldId id="285" r:id="rId15"/>
    <p:sldId id="284" r:id="rId16"/>
    <p:sldId id="278" r:id="rId17"/>
    <p:sldId id="286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0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3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4F96-0269-4CE8-AA7E-47939899DA49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0B10-C89B-431A-B87D-FF108D0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tmp"/><Relationship Id="rId3" Type="http://schemas.microsoft.com/office/2007/relationships/media" Target="../media/media2.wav"/><Relationship Id="rId7" Type="http://schemas.openxmlformats.org/officeDocument/2006/relationships/image" Target="../media/image16.png"/><Relationship Id="rId12" Type="http://schemas.openxmlformats.org/officeDocument/2006/relationships/image" Target="../media/image19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2.wav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audio" Target="../media/audio5.wav"/><Relationship Id="rId7" Type="http://schemas.openxmlformats.org/officeDocument/2006/relationships/image" Target="../media/image19.tm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6" y="878095"/>
            <a:ext cx="7630985" cy="5670314"/>
          </a:xfrm>
          <a:prstGeom prst="rect">
            <a:avLst/>
          </a:prstGeom>
        </p:spPr>
      </p:pic>
      <p:pic>
        <p:nvPicPr>
          <p:cNvPr id="271" name="Picture 24" descr="mus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69" y="5719763"/>
            <a:ext cx="99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25" descr="mus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88" y="5635634"/>
            <a:ext cx="99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26" y="-103773"/>
            <a:ext cx="581025" cy="581025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7" y="184338"/>
            <a:ext cx="304800" cy="304800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97" y="6334151"/>
            <a:ext cx="581025" cy="58102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6" y="6243609"/>
            <a:ext cx="304800" cy="304800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802" y="6225911"/>
            <a:ext cx="581025" cy="581025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96" y="6195891"/>
            <a:ext cx="304800" cy="304800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33" y="-16687"/>
            <a:ext cx="581025" cy="581025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021" y="238380"/>
            <a:ext cx="304800" cy="304800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" y="1227738"/>
            <a:ext cx="3790950" cy="1885950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78" y="610554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 TAY.wav"/>
          </p:stSnd>
        </p:sndAc>
      </p:transition>
    </mc:Choice>
    <mc:Fallback xmlns="">
      <p:transition spd="slow">
        <p:sndAc>
          <p:stSnd>
            <p:snd r:embed="rId9" name="VO TA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23542" y="0"/>
            <a:ext cx="3880940" cy="1719072"/>
            <a:chOff x="8200571" y="0"/>
            <a:chExt cx="3880940" cy="1719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4" name="Rounded Rectangular Callout 3"/>
            <p:cNvSpPr/>
            <p:nvPr/>
          </p:nvSpPr>
          <p:spPr>
            <a:xfrm rot="16200000" flipH="1">
              <a:off x="8637296" y="-184543"/>
              <a:ext cx="1112162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73141" y="459352"/>
              <a:ext cx="1903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Mời các em cùng học hát câu 4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9" y="1443306"/>
            <a:ext cx="10888595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11061" y="0"/>
            <a:ext cx="3880939" cy="1719072"/>
            <a:chOff x="8200572" y="0"/>
            <a:chExt cx="3880939" cy="1719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4" name="Rounded Rectangular Callout 3"/>
            <p:cNvSpPr/>
            <p:nvPr/>
          </p:nvSpPr>
          <p:spPr>
            <a:xfrm rot="16200000" flipH="1">
              <a:off x="8684504" y="-231750"/>
              <a:ext cx="1017747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3138" y="303055"/>
              <a:ext cx="19030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Mời các em cùng ghép lại câu 3 và câu 4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2" y="1059545"/>
            <a:ext cx="10879068" cy="15623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2" y="2361294"/>
            <a:ext cx="10888595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03062" y="521615"/>
            <a:ext cx="3880939" cy="1719072"/>
            <a:chOff x="8200572" y="0"/>
            <a:chExt cx="3880939" cy="1719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4" name="Rounded Rectangular Callout 3"/>
            <p:cNvSpPr/>
            <p:nvPr/>
          </p:nvSpPr>
          <p:spPr>
            <a:xfrm rot="16200000" flipH="1">
              <a:off x="8684504" y="-231750"/>
              <a:ext cx="1017747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3138" y="303055"/>
              <a:ext cx="19030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em cùng hoàn thiện cả bài hát nhé!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5" y="43542"/>
            <a:ext cx="7208557" cy="53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5701" y="4996"/>
            <a:ext cx="6197327" cy="1519005"/>
            <a:chOff x="199518" y="5846"/>
            <a:chExt cx="13970369" cy="1519005"/>
          </a:xfrm>
        </p:grpSpPr>
        <p:sp>
          <p:nvSpPr>
            <p:cNvPr id="3" name="TextBox 2"/>
            <p:cNvSpPr txBox="1"/>
            <p:nvPr/>
          </p:nvSpPr>
          <p:spPr>
            <a:xfrm>
              <a:off x="199518" y="5846"/>
              <a:ext cx="13970369" cy="1519005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sz="6600" smtClean="0">
                  <a:solidFill>
                    <a:srgbClr val="0070C0"/>
                  </a:solidFill>
                  <a:latin typeface="MusiQwik" panose="02000000000000000000" pitchFamily="2" charset="0"/>
                </a:rPr>
                <a:t>&amp;===================!</a:t>
              </a:r>
              <a:endParaRPr lang="en-US" sz="6600">
                <a:solidFill>
                  <a:srgbClr val="0070C0"/>
                </a:solidFill>
                <a:latin typeface="MusiQwik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4998" y="460202"/>
              <a:ext cx="12054106" cy="463692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pPr algn="ctr"/>
              <a:r>
                <a:rPr lang="en-US" sz="24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– Sáng tạo: Cao – Thấp</a:t>
              </a:r>
              <a:endParaRPr lang="en-US" sz="24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8497" y="41582"/>
            <a:ext cx="4367533" cy="1749010"/>
            <a:chOff x="7707085" y="1177340"/>
            <a:chExt cx="4367533" cy="17490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48095" y="1177340"/>
              <a:ext cx="1326523" cy="174901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7707085" y="1214977"/>
              <a:ext cx="2792177" cy="1133025"/>
              <a:chOff x="7209712" y="1187777"/>
              <a:chExt cx="2998355" cy="1282523"/>
            </a:xfrm>
          </p:grpSpPr>
          <p:sp>
            <p:nvSpPr>
              <p:cNvPr id="8" name="Rectangular Callout 7"/>
              <p:cNvSpPr/>
              <p:nvPr/>
            </p:nvSpPr>
            <p:spPr>
              <a:xfrm rot="5400000" flipV="1">
                <a:off x="8067157" y="330333"/>
                <a:ext cx="1282523" cy="2997412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09712" y="1220634"/>
                <a:ext cx="2998355" cy="104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em hãy lắng nghe và nhắc lại âm thanh bằng âm “la” nhé</a:t>
                </a:r>
                <a:endParaRPr lang="en-US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7897308" y="3005435"/>
            <a:ext cx="2792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         la</a:t>
            </a:r>
            <a:endParaRPr lang="en-US" sz="3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20311" y="1890182"/>
            <a:ext cx="4688114" cy="1015663"/>
            <a:chOff x="1190307" y="2268643"/>
            <a:chExt cx="4688114" cy="1015663"/>
          </a:xfrm>
        </p:grpSpPr>
        <p:sp>
          <p:nvSpPr>
            <p:cNvPr id="10" name="TextBox 9"/>
            <p:cNvSpPr txBox="1"/>
            <p:nvPr/>
          </p:nvSpPr>
          <p:spPr>
            <a:xfrm>
              <a:off x="1190307" y="2268643"/>
              <a:ext cx="4688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smtClean="0">
                  <a:latin typeface="MusiQwik" panose="02000000000000000000" pitchFamily="2" charset="0"/>
                </a:rPr>
                <a:t>&amp;=================.</a:t>
              </a:r>
              <a:endParaRPr lang="en-US" sz="6000">
                <a:latin typeface="MusiQwik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293391" y="3122761"/>
              <a:ext cx="5368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055693" y="2116968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2264" y="1790592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6015" y="1693102"/>
            <a:ext cx="5182323" cy="2013233"/>
            <a:chOff x="5834647" y="1807057"/>
            <a:chExt cx="5182323" cy="2013233"/>
          </a:xfrm>
        </p:grpSpPr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47" y="1807057"/>
              <a:ext cx="5182323" cy="192431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350271" y="3420180"/>
              <a:ext cx="2792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Đô       Son</a:t>
              </a:r>
              <a:endParaRPr lang="en-US" sz="2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104504" y="6583327"/>
            <a:ext cx="3120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i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Bấm vào nốt nhạc sẽ phát ra âm thanh</a:t>
            </a:r>
            <a:endParaRPr lang="en-US" sz="1100" b="1" i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15827" y="406511"/>
            <a:ext cx="3654146" cy="1749010"/>
            <a:chOff x="8420472" y="1177340"/>
            <a:chExt cx="3654146" cy="17490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48095" y="1177340"/>
              <a:ext cx="1326523" cy="174901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8420472" y="1214979"/>
              <a:ext cx="2078788" cy="958766"/>
              <a:chOff x="7975778" y="1187779"/>
              <a:chExt cx="2232289" cy="1085271"/>
            </a:xfrm>
          </p:grpSpPr>
          <p:sp>
            <p:nvSpPr>
              <p:cNvPr id="16" name="Rectangular Callout 15"/>
              <p:cNvSpPr/>
              <p:nvPr/>
            </p:nvSpPr>
            <p:spPr>
              <a:xfrm rot="5400000" flipV="1">
                <a:off x="8548816" y="614741"/>
                <a:ext cx="1085271" cy="2231348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083382" y="1220634"/>
                <a:ext cx="2124685" cy="104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em thấy nốt nào cao hơn, nốt nào thấp hơn</a:t>
                </a:r>
                <a:endParaRPr lang="en-US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003675" y="2385389"/>
            <a:ext cx="4688114" cy="1015663"/>
            <a:chOff x="1190307" y="2268643"/>
            <a:chExt cx="4688114" cy="1015663"/>
          </a:xfrm>
        </p:grpSpPr>
        <p:sp>
          <p:nvSpPr>
            <p:cNvPr id="20" name="TextBox 19"/>
            <p:cNvSpPr txBox="1"/>
            <p:nvPr/>
          </p:nvSpPr>
          <p:spPr>
            <a:xfrm>
              <a:off x="1190307" y="2268643"/>
              <a:ext cx="4688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smtClean="0">
                  <a:latin typeface="MusiQwik" panose="02000000000000000000" pitchFamily="2" charset="0"/>
                </a:rPr>
                <a:t>&amp;=================.</a:t>
              </a:r>
              <a:endParaRPr lang="en-US" sz="6000">
                <a:latin typeface="MusiQwik" panose="02000000000000000000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93391" y="3122761"/>
              <a:ext cx="5368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139057" y="2624875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5628" y="2285799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9466" y="207836"/>
            <a:ext cx="5182323" cy="2013233"/>
            <a:chOff x="5834647" y="1807057"/>
            <a:chExt cx="5182323" cy="2013233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47" y="1807057"/>
              <a:ext cx="5182323" cy="1924319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350271" y="3420180"/>
              <a:ext cx="2792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Đô       Son</a:t>
              </a:r>
              <a:endParaRPr lang="en-US" sz="2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22615" y="3500642"/>
            <a:ext cx="2792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Đô            Son</a:t>
            </a:r>
            <a:endParaRPr lang="en-US" sz="24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àn Organ Yamaha PSR VN300 - Piano Minh Quâ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67" y="-390899"/>
            <a:ext cx="3475714" cy="23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837715" y="41582"/>
            <a:ext cx="3998315" cy="1749010"/>
            <a:chOff x="7837715" y="41582"/>
            <a:chExt cx="3998315" cy="17490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9507" y="41582"/>
              <a:ext cx="1326523" cy="174901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837715" y="156490"/>
              <a:ext cx="2483305" cy="1222368"/>
              <a:chOff x="7649029" y="229062"/>
              <a:chExt cx="2483305" cy="1222368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 flipH="1">
                <a:off x="8271561" y="-393470"/>
                <a:ext cx="1222368" cy="2467431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65831" y="240080"/>
                <a:ext cx="246650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lắng nghe 2 giai điệu sau để phân biệt âm thanh cao thấp các em nhé!</a:t>
                </a:r>
                <a:endParaRPr lang="en-US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332027" y="1902017"/>
            <a:ext cx="5478804" cy="461665"/>
            <a:chOff x="5965371" y="2178708"/>
            <a:chExt cx="5478804" cy="461665"/>
          </a:xfrm>
        </p:grpSpPr>
        <p:sp>
          <p:nvSpPr>
            <p:cNvPr id="2" name="Rectangle 1"/>
            <p:cNvSpPr/>
            <p:nvPr/>
          </p:nvSpPr>
          <p:spPr>
            <a:xfrm>
              <a:off x="6698686" y="2178708"/>
              <a:ext cx="4745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Âm thanh cao nghe vang, sáng.</a:t>
              </a:r>
              <a:endPara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71" y="2195689"/>
              <a:ext cx="733314" cy="4158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357227" y="2971707"/>
            <a:ext cx="5478803" cy="488312"/>
            <a:chOff x="5965371" y="2771009"/>
            <a:chExt cx="5478803" cy="488312"/>
          </a:xfrm>
        </p:grpSpPr>
        <p:sp>
          <p:nvSpPr>
            <p:cNvPr id="3" name="Rectangle 2"/>
            <p:cNvSpPr/>
            <p:nvPr/>
          </p:nvSpPr>
          <p:spPr>
            <a:xfrm>
              <a:off x="6698685" y="2797656"/>
              <a:ext cx="4745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Âm thanh thấp nghe đục, trầm</a:t>
              </a:r>
              <a:endPara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71" y="2771009"/>
              <a:ext cx="733314" cy="415826"/>
            </a:xfrm>
            <a:prstGeom prst="rect">
              <a:avLst/>
            </a:prstGeom>
          </p:spPr>
        </p:pic>
      </p:grpSp>
      <p:pic>
        <p:nvPicPr>
          <p:cNvPr id="17" name="âm thanh c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277" y="1890889"/>
            <a:ext cx="609600" cy="609600"/>
          </a:xfrm>
          <a:prstGeom prst="rect">
            <a:avLst/>
          </a:prstGeom>
        </p:spPr>
      </p:pic>
      <p:pic>
        <p:nvPicPr>
          <p:cNvPr id="19" name="âm thanh thấ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315" y="2911063"/>
            <a:ext cx="609600" cy="609600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1" y="1653139"/>
            <a:ext cx="5706271" cy="1228896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" y="2717243"/>
            <a:ext cx="5458587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8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>
            <a:off x="839993" y="-12536"/>
            <a:ext cx="3802744" cy="1749010"/>
            <a:chOff x="7837715" y="41582"/>
            <a:chExt cx="3998315" cy="17490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9507" y="41582"/>
              <a:ext cx="1326523" cy="174901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837715" y="156490"/>
              <a:ext cx="2483305" cy="1222368"/>
              <a:chOff x="7649029" y="229062"/>
              <a:chExt cx="2483305" cy="1222368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 flipH="1">
                <a:off x="8271561" y="-393470"/>
                <a:ext cx="1222368" cy="2467431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65831" y="240080"/>
                <a:ext cx="246650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em hãy lắng nghe và thể hiện sự cao - thấp bằng vận động nhé!</a:t>
                </a:r>
                <a:endParaRPr lang="en-US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80" y="394517"/>
            <a:ext cx="1664287" cy="1426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55" y="176652"/>
            <a:ext cx="2534004" cy="1705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63245" y="2232364"/>
            <a:ext cx="4688114" cy="1015663"/>
            <a:chOff x="1190307" y="2268643"/>
            <a:chExt cx="4688114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1190307" y="2268643"/>
              <a:ext cx="4688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smtClean="0">
                  <a:latin typeface="MusiQwik" panose="02000000000000000000" pitchFamily="2" charset="0"/>
                </a:rPr>
                <a:t>&amp;=====================.</a:t>
              </a:r>
              <a:endParaRPr lang="en-US" sz="6000">
                <a:latin typeface="MusiQwik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91793" y="3137275"/>
              <a:ext cx="5368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697029" y="2471850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5563" y="2134749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7" y="1649390"/>
            <a:ext cx="5706271" cy="1228896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8" y="2713494"/>
            <a:ext cx="5458587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>
            <a:off x="381953" y="452888"/>
            <a:ext cx="4993235" cy="1797607"/>
            <a:chOff x="6660918" y="156489"/>
            <a:chExt cx="5250032" cy="17976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84427" y="205086"/>
              <a:ext cx="1326523" cy="174901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660918" y="156489"/>
              <a:ext cx="3660104" cy="1363177"/>
              <a:chOff x="6472232" y="229061"/>
              <a:chExt cx="3660104" cy="1363177"/>
            </a:xfrm>
          </p:grpSpPr>
          <p:sp>
            <p:nvSpPr>
              <p:cNvPr id="7" name="Rounded Rectangular Callout 6"/>
              <p:cNvSpPr/>
              <p:nvPr/>
            </p:nvSpPr>
            <p:spPr>
              <a:xfrm rot="16200000" flipH="1">
                <a:off x="7612759" y="-911465"/>
                <a:ext cx="1363177" cy="3644230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472232" y="277658"/>
                <a:ext cx="36601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Bây giờ tốc độ sẽ nhanh hơn đồng thời âm thanh cũng sẽ cao hơn các em lắng nghe và cùng đọc theo bằng âm “la ” nhé</a:t>
                </a:r>
                <a:endParaRPr lang="en-US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400800" y="941476"/>
            <a:ext cx="4688114" cy="1015663"/>
            <a:chOff x="1190307" y="2268643"/>
            <a:chExt cx="4688114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90307" y="2268643"/>
              <a:ext cx="4688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smtClean="0">
                  <a:latin typeface="MusiQwik" panose="02000000000000000000" pitchFamily="2" charset="0"/>
                </a:rPr>
                <a:t>&amp;=====================.</a:t>
              </a:r>
              <a:endParaRPr lang="en-US" sz="6000">
                <a:latin typeface="MusiQwik" panose="02000000000000000000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1793" y="3137275"/>
              <a:ext cx="5368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34584" y="1180962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3118" y="843861"/>
            <a:ext cx="36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MusiSync" panose="02000000000000000000" pitchFamily="2" charset="0"/>
              </a:rPr>
              <a:t>w</a:t>
            </a:r>
            <a:endParaRPr lang="en-US" sz="6000">
              <a:latin typeface="MusiQwi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4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-18318"/>
            <a:ext cx="581025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9" y="269795"/>
            <a:ext cx="304800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2" y="6276975"/>
            <a:ext cx="5810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1" y="6186435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75" y="6258657"/>
            <a:ext cx="5810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69" y="6228639"/>
            <a:ext cx="3048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773" y="-36473"/>
            <a:ext cx="58102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061" y="218594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04" y="910600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99" y="867061"/>
            <a:ext cx="3790950" cy="18859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35232" y="647823"/>
            <a:ext cx="8342140" cy="6081494"/>
            <a:chOff x="1946031" y="776506"/>
            <a:chExt cx="8342140" cy="6081494"/>
          </a:xfrm>
        </p:grpSpPr>
        <p:sp>
          <p:nvSpPr>
            <p:cNvPr id="13" name="Rectangle 12"/>
            <p:cNvSpPr/>
            <p:nvPr/>
          </p:nvSpPr>
          <p:spPr>
            <a:xfrm>
              <a:off x="1946031" y="776506"/>
              <a:ext cx="8342140" cy="60814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Up">
                <a:avLst>
                  <a:gd name="adj" fmla="val 10800000"/>
                </a:avLst>
              </a:prstTxWarp>
              <a:noAutofit/>
            </a:bodyPr>
            <a:lstStyle/>
            <a:p>
              <a:pPr algn="ctr"/>
              <a:r>
                <a:rPr lang="en-US" sz="4400" b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 ƠN VÀ HẸN GẶP LẠI CÁC EM</a:t>
              </a:r>
              <a:endParaRPr lang="en-US" sz="44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6408" y="2350634"/>
              <a:ext cx="7561384" cy="928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</a:t>
              </a:r>
            </a:p>
            <a:p>
              <a:pPr algn="ctr"/>
              <a:r>
                <a:rPr lang="en-US" sz="32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Vui tươi– Chăm ngoan– Học tốt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6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nhac ket thuc bai hoc.wav"/>
          </p:stSnd>
        </p:sndAc>
      </p:transition>
    </mc:Choice>
    <mc:Fallback xmlns="">
      <p:transition spd="slow">
        <p:fade/>
        <p:sndAc>
          <p:stSnd>
            <p:snd r:embed="rId6" name="nhac ket thuc bai ho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10358" y="0"/>
            <a:ext cx="7399393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US" sz="2400" b="1" dirty="0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nhạc</a:t>
            </a:r>
            <a:endParaRPr lang="en-US" sz="2000" b="1" dirty="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 – </a:t>
            </a:r>
            <a:r>
              <a:rPr lang="en-US" sz="2000" b="1" dirty="0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ta;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0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Cao – </a:t>
            </a:r>
            <a:r>
              <a:rPr lang="en-US" sz="20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Thấp</a:t>
            </a:r>
            <a:endParaRPr lang="en-US" sz="2000" b="1" dirty="0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397391"/>
            <a:ext cx="4909625" cy="36481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60123" y="1955410"/>
            <a:ext cx="4803467" cy="1947874"/>
            <a:chOff x="5834647" y="1807057"/>
            <a:chExt cx="5182323" cy="201323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47" y="1807057"/>
              <a:ext cx="5182323" cy="192431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350271" y="3420180"/>
              <a:ext cx="27921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Đô       Son</a:t>
              </a:r>
              <a:endParaRPr lang="en-US" sz="2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59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3" y="0"/>
            <a:ext cx="6908413" cy="513339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067246" y="585567"/>
            <a:ext cx="5077020" cy="1519005"/>
            <a:chOff x="199520" y="5846"/>
            <a:chExt cx="11444909" cy="1519005"/>
          </a:xfrm>
        </p:grpSpPr>
        <p:sp>
          <p:nvSpPr>
            <p:cNvPr id="20" name="TextBox 19"/>
            <p:cNvSpPr txBox="1"/>
            <p:nvPr/>
          </p:nvSpPr>
          <p:spPr>
            <a:xfrm>
              <a:off x="199520" y="5846"/>
              <a:ext cx="11444909" cy="1519005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sz="6600" smtClean="0">
                  <a:solidFill>
                    <a:srgbClr val="0070C0"/>
                  </a:solidFill>
                  <a:latin typeface="MusiQwik" panose="02000000000000000000" pitchFamily="2" charset="0"/>
                </a:rPr>
                <a:t>&amp;===================!</a:t>
              </a:r>
              <a:endParaRPr lang="en-US" sz="6600">
                <a:solidFill>
                  <a:srgbClr val="0070C0"/>
                </a:solidFill>
                <a:latin typeface="MusiQwik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4997" y="460202"/>
              <a:ext cx="9327627" cy="463692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pPr algn="ctr"/>
              <a:r>
                <a:rPr lang="en-US" sz="24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Hát: Tổ quốc ta</a:t>
              </a:r>
              <a:endParaRPr lang="en-US" sz="24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7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0102" y="-58056"/>
            <a:ext cx="5077020" cy="1519005"/>
            <a:chOff x="199520" y="5846"/>
            <a:chExt cx="11444909" cy="1519005"/>
          </a:xfrm>
        </p:grpSpPr>
        <p:sp>
          <p:nvSpPr>
            <p:cNvPr id="3" name="TextBox 2"/>
            <p:cNvSpPr txBox="1"/>
            <p:nvPr/>
          </p:nvSpPr>
          <p:spPr>
            <a:xfrm>
              <a:off x="199520" y="5846"/>
              <a:ext cx="11444909" cy="1519005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sz="6600" smtClean="0">
                  <a:solidFill>
                    <a:srgbClr val="0070C0"/>
                  </a:solidFill>
                  <a:latin typeface="MusiQwik" panose="02000000000000000000" pitchFamily="2" charset="0"/>
                </a:rPr>
                <a:t>&amp;===================!</a:t>
              </a:r>
              <a:endParaRPr lang="en-US" sz="6600">
                <a:solidFill>
                  <a:srgbClr val="0070C0"/>
                </a:solidFill>
                <a:latin typeface="MusiQwik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4997" y="460202"/>
              <a:ext cx="9327627" cy="463692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pPr algn="ctr"/>
              <a:r>
                <a:rPr lang="en-US" sz="24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 thiệu bài</a:t>
              </a:r>
              <a:endParaRPr lang="en-US" sz="24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37"/>
            <a:ext cx="6430102" cy="477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56299" y="1460949"/>
            <a:ext cx="4350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hát “Tổ quốc ta” nhạc và lời của nhạc sỹ Mộng Lân. Bài hát </a:t>
            </a:r>
            <a:r>
              <a:rPr lang="en-US" sz="240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giai điệu trong sáng, khoan thai. Lời bài hát miêu tả và thể hiện niềm tự hào, ca ngợi về những cảnh đẹp của quê hương, đất nước.</a:t>
            </a:r>
            <a:endParaRPr lang="en-US" sz="240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3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92570" y="141172"/>
            <a:ext cx="4367533" cy="1749010"/>
            <a:chOff x="7707085" y="1177340"/>
            <a:chExt cx="4367533" cy="17490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48095" y="1177340"/>
              <a:ext cx="1326523" cy="174901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7707085" y="1214977"/>
              <a:ext cx="2792177" cy="1133025"/>
              <a:chOff x="7209712" y="1187777"/>
              <a:chExt cx="2998355" cy="1282523"/>
            </a:xfrm>
          </p:grpSpPr>
          <p:sp>
            <p:nvSpPr>
              <p:cNvPr id="5" name="Rectangular Callout 4"/>
              <p:cNvSpPr/>
              <p:nvPr/>
            </p:nvSpPr>
            <p:spPr>
              <a:xfrm rot="5400000" flipV="1">
                <a:off x="8067157" y="330333"/>
                <a:ext cx="1282523" cy="2997412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209712" y="1220634"/>
                <a:ext cx="2998355" cy="104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em hãy đọc rõ lời ca, đọc với âm lượng vừa phải kẻo rát họng nhé!</a:t>
                </a:r>
                <a:endParaRPr lang="en-US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34194" y="178810"/>
            <a:ext cx="7009227" cy="3162970"/>
            <a:chOff x="45508" y="191253"/>
            <a:chExt cx="7009227" cy="3162970"/>
          </a:xfrm>
        </p:grpSpPr>
        <p:sp>
          <p:nvSpPr>
            <p:cNvPr id="7" name="Rectangle 6"/>
            <p:cNvSpPr/>
            <p:nvPr/>
          </p:nvSpPr>
          <p:spPr>
            <a:xfrm>
              <a:off x="1659239" y="1388994"/>
              <a:ext cx="3926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 quốc ta, rộng bao la.</a:t>
              </a:r>
              <a:endPara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508" y="1890182"/>
              <a:ext cx="66257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Ngàn đất đai phì nhiêu đồng lúa xanh mởn mơ.</a:t>
              </a:r>
              <a:endPara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1437" y="2391370"/>
              <a:ext cx="44539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Rừng núi cao, biển xanh xanh.</a:t>
              </a:r>
              <a:endPara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509" y="2892558"/>
              <a:ext cx="66257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 quốc ta đẹp sao dải đất Bắc Nam nối liền.</a:t>
              </a:r>
              <a:endPara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9239" y="191253"/>
              <a:ext cx="53954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Tổ quốc ta</a:t>
              </a:r>
            </a:p>
            <a:p>
              <a:pPr algn="just"/>
              <a:r>
                <a:rPr lang="en-US" sz="2400" i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Nhạc và lời: </a:t>
              </a:r>
              <a:r>
                <a:rPr lang="en-US" sz="240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Mộng Lân</a:t>
              </a:r>
              <a:endParaRPr lang="en-US" sz="2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62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5702" y="4996"/>
            <a:ext cx="5077020" cy="1519005"/>
            <a:chOff x="199520" y="5846"/>
            <a:chExt cx="11444909" cy="1519005"/>
          </a:xfrm>
        </p:grpSpPr>
        <p:sp>
          <p:nvSpPr>
            <p:cNvPr id="3" name="TextBox 2"/>
            <p:cNvSpPr txBox="1"/>
            <p:nvPr/>
          </p:nvSpPr>
          <p:spPr>
            <a:xfrm>
              <a:off x="199520" y="5846"/>
              <a:ext cx="11444909" cy="1519005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sz="6600" smtClean="0">
                  <a:solidFill>
                    <a:srgbClr val="0070C0"/>
                  </a:solidFill>
                  <a:latin typeface="MusiQwik" panose="02000000000000000000" pitchFamily="2" charset="0"/>
                </a:rPr>
                <a:t>&amp;===================!</a:t>
              </a:r>
              <a:endParaRPr lang="en-US" sz="6600">
                <a:solidFill>
                  <a:srgbClr val="0070C0"/>
                </a:solidFill>
                <a:latin typeface="MusiQwik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24997" y="460202"/>
              <a:ext cx="9327627" cy="463692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pPr algn="ctr"/>
              <a:r>
                <a:rPr lang="en-US" sz="24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hát</a:t>
              </a:r>
              <a:endParaRPr lang="en-US" sz="24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2" y="1377400"/>
            <a:ext cx="10860016" cy="25911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00571" y="0"/>
            <a:ext cx="3880940" cy="1719072"/>
            <a:chOff x="8200571" y="0"/>
            <a:chExt cx="3880940" cy="17190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 rot="16200000" flipH="1">
              <a:off x="8637296" y="-184543"/>
              <a:ext cx="1112162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73141" y="459352"/>
              <a:ext cx="1903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Mời các em cùng học hát câu 1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35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6" y="1648425"/>
            <a:ext cx="10840963" cy="14956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20456" y="0"/>
            <a:ext cx="3880940" cy="1719072"/>
            <a:chOff x="8200571" y="0"/>
            <a:chExt cx="3880940" cy="17190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7" name="Rounded Rectangular Callout 6"/>
            <p:cNvSpPr/>
            <p:nvPr/>
          </p:nvSpPr>
          <p:spPr>
            <a:xfrm rot="16200000" flipH="1">
              <a:off x="8637296" y="-184543"/>
              <a:ext cx="1112162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73141" y="459352"/>
              <a:ext cx="1903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Mời các em cùng học hát câu 2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40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11061" y="0"/>
            <a:ext cx="3880939" cy="1719072"/>
            <a:chOff x="8200572" y="0"/>
            <a:chExt cx="3880939" cy="17190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 rot="16200000" flipH="1">
              <a:off x="8684504" y="-231750"/>
              <a:ext cx="1017747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3138" y="303055"/>
              <a:ext cx="190304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Mời các em cùng ghép lại câu 1 và câu 2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40"/>
            <a:ext cx="10860016" cy="259116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" y="3005441"/>
            <a:ext cx="10840963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9" y="1604690"/>
            <a:ext cx="10879068" cy="15623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23542" y="0"/>
            <a:ext cx="3880940" cy="1719072"/>
            <a:chOff x="8200571" y="0"/>
            <a:chExt cx="3880940" cy="17190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439" y="0"/>
              <a:ext cx="1719072" cy="1719072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 rot="16200000" flipH="1">
              <a:off x="8637296" y="-184543"/>
              <a:ext cx="1112162" cy="1985611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73141" y="459352"/>
              <a:ext cx="1903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Mời các em cùng học hát câu 3</a:t>
              </a:r>
              <a:endParaRPr lang="en-US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06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398</Words>
  <Application>Microsoft Office PowerPoint</Application>
  <PresentationFormat>Widescreen</PresentationFormat>
  <Paragraphs>55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MusiQwik</vt:lpstr>
      <vt:lpstr>MusiSync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53</cp:revision>
  <dcterms:created xsi:type="dcterms:W3CDTF">2021-09-14T00:23:40Z</dcterms:created>
  <dcterms:modified xsi:type="dcterms:W3CDTF">2025-10-18T10:54:26Z</dcterms:modified>
</cp:coreProperties>
</file>