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82" r:id="rId7"/>
    <p:sldId id="280" r:id="rId8"/>
    <p:sldId id="281" r:id="rId9"/>
    <p:sldId id="283" r:id="rId10"/>
    <p:sldId id="285" r:id="rId11"/>
    <p:sldId id="286" r:id="rId12"/>
    <p:sldId id="28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CB5D-C515-45E6-AB82-ACC3BA2F6FE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838-7CFD-4DB6-AFCA-054CEE16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9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CB5D-C515-45E6-AB82-ACC3BA2F6FE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838-7CFD-4DB6-AFCA-054CEE16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CB5D-C515-45E6-AB82-ACC3BA2F6FE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838-7CFD-4DB6-AFCA-054CEE16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CB5D-C515-45E6-AB82-ACC3BA2F6FE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838-7CFD-4DB6-AFCA-054CEE16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CB5D-C515-45E6-AB82-ACC3BA2F6FE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838-7CFD-4DB6-AFCA-054CEE16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8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CB5D-C515-45E6-AB82-ACC3BA2F6FE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838-7CFD-4DB6-AFCA-054CEE16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CB5D-C515-45E6-AB82-ACC3BA2F6FE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838-7CFD-4DB6-AFCA-054CEE16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CB5D-C515-45E6-AB82-ACC3BA2F6FE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838-7CFD-4DB6-AFCA-054CEE16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CB5D-C515-45E6-AB82-ACC3BA2F6FE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838-7CFD-4DB6-AFCA-054CEE16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1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CB5D-C515-45E6-AB82-ACC3BA2F6FE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838-7CFD-4DB6-AFCA-054CEE16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2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CB5D-C515-45E6-AB82-ACC3BA2F6FE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0838-7CFD-4DB6-AFCA-054CEE16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6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CB5D-C515-45E6-AB82-ACC3BA2F6FE3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0838-7CFD-4DB6-AFCA-054CEE162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043238"/>
            <a:ext cx="60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Pict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094038"/>
            <a:ext cx="533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mus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72" y="5680905"/>
            <a:ext cx="990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mus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763" y="5686698"/>
            <a:ext cx="990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0"/>
            <a:ext cx="581025" cy="58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1" y="288113"/>
            <a:ext cx="3048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5293"/>
            <a:ext cx="581025" cy="581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3" y="6204753"/>
            <a:ext cx="3048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177" y="6276975"/>
            <a:ext cx="581025" cy="581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471" y="6246957"/>
            <a:ext cx="304800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975" y="-18155"/>
            <a:ext cx="581025" cy="581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263" y="236912"/>
            <a:ext cx="3048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96" y="729120"/>
            <a:ext cx="3790950" cy="1885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1" y="645615"/>
            <a:ext cx="3790950" cy="1885950"/>
          </a:xfrm>
          <a:prstGeom prst="rect">
            <a:avLst/>
          </a:prstGeom>
        </p:spPr>
      </p:pic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991945" y="866271"/>
            <a:ext cx="10127673" cy="678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400" b="1" kern="1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</a:t>
            </a:r>
            <a:r>
              <a:rPr lang="en-US" sz="2400" b="1" kern="1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 ĐẾN VỚI GIỜ ÂM NHẠC</a:t>
            </a:r>
            <a:endParaRPr lang="vi-VN" sz="2400" b="1" kern="10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VO TAY.wav"/>
          </p:stSnd>
        </p:sndAc>
      </p:transition>
    </mc:Choice>
    <mc:Fallback xmlns="">
      <p:transition spd="slow">
        <p:blinds dir="vert"/>
        <p:sndAc>
          <p:stSnd>
            <p:snd r:embed="rId9" name="VO TAY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38724" y="-307384"/>
            <a:ext cx="3822285" cy="3854144"/>
            <a:chOff x="155412" y="1"/>
            <a:chExt cx="3822285" cy="38541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12" y="1"/>
              <a:ext cx="3822285" cy="38541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43695" y="2047386"/>
              <a:ext cx="22044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và thể hiện</a:t>
              </a:r>
              <a:endParaRPr lang="en-US" sz="2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43374" y="0"/>
            <a:ext cx="4660906" cy="1915762"/>
            <a:chOff x="5993239" y="2247743"/>
            <a:chExt cx="4660906" cy="1915762"/>
          </a:xfrm>
        </p:grpSpPr>
        <p:sp>
          <p:nvSpPr>
            <p:cNvPr id="6" name="Rounded Rectangular Callout 5"/>
            <p:cNvSpPr/>
            <p:nvPr/>
          </p:nvSpPr>
          <p:spPr>
            <a:xfrm rot="16200000" flipH="1">
              <a:off x="6789869" y="1506533"/>
              <a:ext cx="1220224" cy="2813484"/>
            </a:xfrm>
            <a:prstGeom prst="wedgeRoundRectCallout">
              <a:avLst/>
            </a:prstGeom>
            <a:solidFill>
              <a:schemeClr val="bg1"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0242" y="2448878"/>
              <a:ext cx="26964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 ta hãy tập gõ thể hiện to – nhỏ các em nhé!</a:t>
              </a:r>
              <a:endParaRPr lang="en-US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621" y="2247743"/>
              <a:ext cx="1379524" cy="191576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144982" y="1620982"/>
            <a:ext cx="7934561" cy="5112327"/>
            <a:chOff x="3812147" y="667161"/>
            <a:chExt cx="8242478" cy="5709722"/>
          </a:xfrm>
        </p:grpSpPr>
        <p:sp>
          <p:nvSpPr>
            <p:cNvPr id="10" name="Flowchart: Merge 9"/>
            <p:cNvSpPr/>
            <p:nvPr/>
          </p:nvSpPr>
          <p:spPr>
            <a:xfrm rot="10800000">
              <a:off x="6904251" y="5410968"/>
              <a:ext cx="2382592" cy="965915"/>
            </a:xfrm>
            <a:prstGeom prst="flowChartMerge">
              <a:avLst/>
            </a:prstGeom>
            <a:solidFill>
              <a:srgbClr val="00B05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147" y="667161"/>
              <a:ext cx="8242478" cy="521204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6" y="3546760"/>
            <a:ext cx="1908213" cy="1316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1" y="4826565"/>
            <a:ext cx="1414395" cy="12132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7548" y="2001444"/>
            <a:ext cx="6773220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14122" y="-173795"/>
            <a:ext cx="7852634" cy="1628383"/>
            <a:chOff x="2429348" y="-106173"/>
            <a:chExt cx="7852634" cy="1628383"/>
          </a:xfrm>
        </p:grpSpPr>
        <p:grpSp>
          <p:nvGrpSpPr>
            <p:cNvPr id="3" name="Group 2"/>
            <p:cNvGrpSpPr/>
            <p:nvPr/>
          </p:nvGrpSpPr>
          <p:grpSpPr>
            <a:xfrm>
              <a:off x="2429348" y="-106173"/>
              <a:ext cx="7751827" cy="1628383"/>
              <a:chOff x="428552" y="49119"/>
              <a:chExt cx="11444909" cy="121328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28552" y="49119"/>
                <a:ext cx="11444909" cy="121328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2">
                  <a:avLst/>
                </a:prstTxWarp>
                <a:spAutoFit/>
              </a:bodyPr>
              <a:lstStyle/>
              <a:p>
                <a:r>
                  <a:rPr lang="en-US" sz="6600" smtClean="0">
                    <a:solidFill>
                      <a:srgbClr val="0070C0"/>
                    </a:solidFill>
                    <a:latin typeface="MusiQwik" panose="02000000000000000000" pitchFamily="2" charset="0"/>
                  </a:rPr>
                  <a:t>&amp;=============================!</a:t>
                </a:r>
                <a:endParaRPr lang="en-US" sz="6600">
                  <a:solidFill>
                    <a:srgbClr val="0070C0"/>
                  </a:solidFill>
                  <a:latin typeface="MusiQwik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21438841">
                <a:off x="1590418" y="431771"/>
                <a:ext cx="8987894" cy="38511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2">
                  <a:avLst/>
                </a:prstTxWarp>
                <a:spAutoFit/>
              </a:bodyPr>
              <a:lstStyle/>
              <a:p>
                <a:pPr algn="ctr"/>
                <a:r>
                  <a:rPr lang="en-US" b="1" smtClean="0">
                    <a:ln w="660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  <a:outerShdw dist="38100" dir="2700000" algn="tl" rotWithShape="0">
                        <a:schemeClr val="accent2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dụng – Sáng tạo</a:t>
                </a:r>
                <a:endParaRPr lang="en-US" b="1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716" y="69921"/>
              <a:ext cx="969266" cy="99669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338724" y="-307384"/>
            <a:ext cx="3822285" cy="3854144"/>
            <a:chOff x="155412" y="1"/>
            <a:chExt cx="3822285" cy="38541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12" y="1"/>
              <a:ext cx="3822285" cy="38541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37183" y="2123586"/>
              <a:ext cx="23857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 và thể hiện to nhỏ </a:t>
              </a:r>
              <a:endParaRPr lang="en-US" sz="2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89945" y="1043859"/>
            <a:ext cx="3567595" cy="1749010"/>
            <a:chOff x="8433893" y="2583654"/>
            <a:chExt cx="3567595" cy="17490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74965" y="2583654"/>
              <a:ext cx="1326523" cy="1749010"/>
            </a:xfrm>
            <a:prstGeom prst="rect">
              <a:avLst/>
            </a:prstGeom>
          </p:spPr>
        </p:pic>
        <p:sp>
          <p:nvSpPr>
            <p:cNvPr id="12" name="Rounded Rectangular Callout 11"/>
            <p:cNvSpPr/>
            <p:nvPr/>
          </p:nvSpPr>
          <p:spPr>
            <a:xfrm rot="5400000" flipV="1">
              <a:off x="8995976" y="2070693"/>
              <a:ext cx="1093350" cy="2217516"/>
            </a:xfrm>
            <a:prstGeom prst="wedgeRoundRectCallout">
              <a:avLst/>
            </a:prstGeom>
            <a:solidFill>
              <a:schemeClr val="bg1"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33893" y="2697954"/>
              <a:ext cx="221751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em luyện đọc to nhỏ theo ý thích của mình nhé!</a:t>
              </a:r>
              <a:endParaRPr lang="en-US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49598" y="2002047"/>
            <a:ext cx="7876452" cy="4653530"/>
            <a:chOff x="3149598" y="1842390"/>
            <a:chExt cx="7876452" cy="46535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598" y="1842390"/>
              <a:ext cx="7876452" cy="465353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4359650" y="4096585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427575" y="4009499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455950" y="4009498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514824" y="3984025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373442" y="5489956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68796" y="5613237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437907" y="5565903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433261" y="5565903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34975" y="3699746"/>
            <a:ext cx="2544931" cy="3158254"/>
            <a:chOff x="7874728" y="1005251"/>
            <a:chExt cx="2779417" cy="3158254"/>
          </a:xfrm>
        </p:grpSpPr>
        <p:sp>
          <p:nvSpPr>
            <p:cNvPr id="25" name="Rounded Rectangular Callout 24"/>
            <p:cNvSpPr/>
            <p:nvPr/>
          </p:nvSpPr>
          <p:spPr>
            <a:xfrm flipH="1">
              <a:off x="7874728" y="1005251"/>
              <a:ext cx="2460111" cy="1084546"/>
            </a:xfrm>
            <a:prstGeom prst="wedgeRoundRectCallout">
              <a:avLst/>
            </a:prstGeom>
            <a:solidFill>
              <a:schemeClr val="bg1"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20456" y="1099417"/>
              <a:ext cx="239571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Gợi ý: Đọc to các nốt 1,3,4,6 </a:t>
              </a:r>
            </a:p>
            <a:p>
              <a:pPr algn="ctr"/>
              <a:r>
                <a:rPr lang="en-US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(khoanh tròn)</a:t>
              </a:r>
              <a:endParaRPr lang="en-US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0964" y="2247743"/>
              <a:ext cx="1363181" cy="1915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00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8724" y="-307384"/>
            <a:ext cx="3822285" cy="3854144"/>
            <a:chOff x="155412" y="1"/>
            <a:chExt cx="3822285" cy="38541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12" y="1"/>
              <a:ext cx="3822285" cy="38541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37183" y="2123586"/>
              <a:ext cx="23857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 và thể hiện to nhỏ </a:t>
              </a:r>
              <a:endParaRPr lang="en-US" sz="2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32832" y="1482250"/>
            <a:ext cx="7876452" cy="4653530"/>
            <a:chOff x="3149598" y="1842390"/>
            <a:chExt cx="7876452" cy="46535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598" y="1842390"/>
              <a:ext cx="7876452" cy="4653530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4359650" y="4096585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427575" y="4009499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455950" y="4009498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514824" y="3984025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373442" y="5489956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68796" y="5613237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437907" y="5565903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433261" y="5565903"/>
              <a:ext cx="473800" cy="4716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>
                    <a:schemeClr val="accent1"/>
                  </a:glo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18399" y="180318"/>
            <a:ext cx="4396055" cy="1915762"/>
            <a:chOff x="7373256" y="70318"/>
            <a:chExt cx="4396055" cy="191576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4141" y="70318"/>
              <a:ext cx="1505170" cy="1915762"/>
            </a:xfrm>
            <a:prstGeom prst="rect">
              <a:avLst/>
            </a:prstGeom>
          </p:spPr>
        </p:pic>
        <p:sp>
          <p:nvSpPr>
            <p:cNvPr id="28" name="Rounded Rectangular Callout 27"/>
            <p:cNvSpPr/>
            <p:nvPr/>
          </p:nvSpPr>
          <p:spPr>
            <a:xfrm rot="16200000" flipH="1">
              <a:off x="8130865" y="-687291"/>
              <a:ext cx="1221453" cy="2736671"/>
            </a:xfrm>
            <a:prstGeom prst="wedgeRoundRectCallout">
              <a:avLst/>
            </a:prstGeom>
            <a:solidFill>
              <a:schemeClr val="bg1"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527469" y="238018"/>
              <a:ext cx="25824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 ta hãy tự phân công, thỏa thuận với nhau để đọc nhé!</a:t>
              </a:r>
              <a:endParaRPr lang="en-US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4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0"/>
            <a:ext cx="581025" cy="58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1" y="288113"/>
            <a:ext cx="304800" cy="30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5293"/>
            <a:ext cx="58102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3" y="6204753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177" y="6276975"/>
            <a:ext cx="581025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471" y="6246957"/>
            <a:ext cx="3048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975" y="-18155"/>
            <a:ext cx="581025" cy="58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263" y="236912"/>
            <a:ext cx="3048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06" y="928918"/>
            <a:ext cx="3790950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01" y="885379"/>
            <a:ext cx="3790950" cy="18859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330984" y="609808"/>
            <a:ext cx="8342140" cy="6081494"/>
            <a:chOff x="1946031" y="776506"/>
            <a:chExt cx="8342140" cy="6081494"/>
          </a:xfrm>
        </p:grpSpPr>
        <p:sp>
          <p:nvSpPr>
            <p:cNvPr id="15" name="Rectangle 14"/>
            <p:cNvSpPr/>
            <p:nvPr/>
          </p:nvSpPr>
          <p:spPr>
            <a:xfrm>
              <a:off x="1946031" y="776506"/>
              <a:ext cx="8342140" cy="60814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ArchUp">
                <a:avLst>
                  <a:gd name="adj" fmla="val 10800000"/>
                </a:avLst>
              </a:prstTxWarp>
              <a:noAutofit/>
            </a:bodyPr>
            <a:lstStyle/>
            <a:p>
              <a:pPr algn="ctr"/>
              <a:r>
                <a:rPr lang="en-US" sz="4400" b="1" smtClean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CẢM ƠN VÀ HẸN GẶP LẠI CÁC EM</a:t>
              </a:r>
              <a:endParaRPr lang="en-US" sz="4400" b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36408" y="2350634"/>
              <a:ext cx="7561384" cy="9284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các em</a:t>
              </a:r>
            </a:p>
            <a:p>
              <a:pPr algn="ctr"/>
              <a:r>
                <a:rPr lang="en-US" sz="3200" b="1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Vui tươi– Chăm ngoan– Học tốt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59" y="3054660"/>
            <a:ext cx="2530034" cy="25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nhac ket thuc bai hoc.wav"/>
          </p:stSnd>
        </p:sndAc>
      </p:transition>
    </mc:Choice>
    <mc:Fallback xmlns="">
      <p:transition spd="slow">
        <p:fade/>
        <p:sndAc>
          <p:stSnd>
            <p:snd r:embed="rId9" name="nhac ket thuc bai hoc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3855" y="44837"/>
            <a:ext cx="121920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abia" panose="020B7200000000000000" pitchFamily="34" charset="0"/>
              </a:defRPr>
            </a:lvl9pPr>
          </a:lstStyle>
          <a:p>
            <a:pPr algn="ctr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err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000" b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2000" b="1" err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2000" b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2000" b="1" err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000" b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b="1" err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000" b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2021</a:t>
            </a:r>
            <a:endParaRPr lang="en-US" sz="2400" b="1" smtClean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2000" b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nhạc</a:t>
            </a:r>
            <a:endParaRPr lang="en-US" sz="2000" b="1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Chủ đề 1 – Tiết 4</a:t>
            </a:r>
            <a:endParaRPr lang="en-US" sz="20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Hát: Vào rừng hoa – Đọc nhạc: Bậc thang Đô – Rê – Mi </a:t>
            </a:r>
          </a:p>
          <a:p>
            <a:pPr algn="ctr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Vận dụng – Sáng tạo: To – Nhỏ</a:t>
            </a:r>
            <a:endParaRPr lang="en-US" sz="2000" b="1" smtClean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2" y="1665819"/>
            <a:ext cx="4269232" cy="2259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18" y="1568837"/>
            <a:ext cx="5974175" cy="35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66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" y="4739394"/>
            <a:ext cx="3759913" cy="211995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0611" y="1355999"/>
            <a:ext cx="3120784" cy="2935085"/>
            <a:chOff x="211319" y="811370"/>
            <a:chExt cx="3120784" cy="2935085"/>
          </a:xfrm>
        </p:grpSpPr>
        <p:sp>
          <p:nvSpPr>
            <p:cNvPr id="10" name="Rectangle 9"/>
            <p:cNvSpPr/>
            <p:nvPr/>
          </p:nvSpPr>
          <p:spPr>
            <a:xfrm>
              <a:off x="211319" y="3069347"/>
              <a:ext cx="3120784" cy="6771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endPara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2000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Hát và vỗ (gõ) lại tiết tấu</a:t>
              </a:r>
              <a:endParaRPr lang="en-US" sz="20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72023" y="2215168"/>
              <a:ext cx="199376" cy="1000379"/>
              <a:chOff x="1651839" y="2215167"/>
              <a:chExt cx="199376" cy="100037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743040" y="2215167"/>
                <a:ext cx="8487" cy="92727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1651839" y="3069346"/>
                <a:ext cx="199376" cy="1462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17876" y="811370"/>
              <a:ext cx="2850328" cy="1403797"/>
              <a:chOff x="317876" y="811370"/>
              <a:chExt cx="2850328" cy="1403797"/>
            </a:xfrm>
          </p:grpSpPr>
          <p:sp>
            <p:nvSpPr>
              <p:cNvPr id="20" name="Moon 19"/>
              <p:cNvSpPr/>
              <p:nvPr/>
            </p:nvSpPr>
            <p:spPr>
              <a:xfrm rot="16200000">
                <a:off x="1041141" y="88105"/>
                <a:ext cx="1403797" cy="2850328"/>
              </a:xfrm>
              <a:prstGeom prst="moon">
                <a:avLst/>
              </a:prstGeom>
              <a:solidFill>
                <a:srgbClr val="FFFF00"/>
              </a:solidFill>
              <a:ln>
                <a:solidFill>
                  <a:srgbClr val="92D05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48478" y="1479414"/>
                <a:ext cx="2107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 động</a:t>
                </a:r>
                <a:endParaRPr lang="en-US" sz="2400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132556" y="1488333"/>
            <a:ext cx="7986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 tay nhau cùng đi chơi, đi khắp nơi hái bông hoa tươi</a:t>
            </a:r>
            <a:endParaRPr lang="en-US" sz="240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32556" y="2126554"/>
            <a:ext cx="8049906" cy="353541"/>
            <a:chOff x="2977860" y="3939590"/>
            <a:chExt cx="8541506" cy="52078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7860" y="3968689"/>
              <a:ext cx="712490" cy="49168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1824" y="3968689"/>
              <a:ext cx="712490" cy="49168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400" y="3968689"/>
              <a:ext cx="712490" cy="49168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263" y="3968689"/>
              <a:ext cx="712490" cy="49168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05" y="3950984"/>
              <a:ext cx="712490" cy="49168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472" y="3968689"/>
              <a:ext cx="712490" cy="4916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315" y="3968689"/>
              <a:ext cx="712490" cy="49168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31" y="3968689"/>
              <a:ext cx="712490" cy="49168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6196" y="3939590"/>
              <a:ext cx="712490" cy="49168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2546" y="3959999"/>
              <a:ext cx="712490" cy="49168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78" y="3939590"/>
              <a:ext cx="712490" cy="49168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676" y="3939590"/>
              <a:ext cx="712490" cy="4916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876" y="3948718"/>
              <a:ext cx="712490" cy="491687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7267936" y="2891391"/>
            <a:ext cx="4775117" cy="1801491"/>
            <a:chOff x="7226371" y="2531173"/>
            <a:chExt cx="4775117" cy="180149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74965" y="2583654"/>
              <a:ext cx="1326523" cy="1749010"/>
            </a:xfrm>
            <a:prstGeom prst="rect">
              <a:avLst/>
            </a:prstGeom>
          </p:spPr>
        </p:pic>
        <p:sp>
          <p:nvSpPr>
            <p:cNvPr id="52" name="Rounded Rectangular Callout 51"/>
            <p:cNvSpPr/>
            <p:nvPr/>
          </p:nvSpPr>
          <p:spPr>
            <a:xfrm rot="5400000" flipV="1">
              <a:off x="8050411" y="1707133"/>
              <a:ext cx="1421357" cy="3069438"/>
            </a:xfrm>
            <a:prstGeom prst="wedgeRoundRectCallout">
              <a:avLst/>
            </a:prstGeom>
            <a:solidFill>
              <a:schemeClr val="bg1"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331398" y="2673473"/>
              <a:ext cx="285938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em hãy lắng nghe xem tiết tấu dưới đây có giống với tiết tấu câu vừa rồi không nhé!</a:t>
              </a:r>
              <a:endParaRPr lang="en-US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94912" y="4891797"/>
            <a:ext cx="5173122" cy="1915762"/>
            <a:chOff x="5194912" y="4739394"/>
            <a:chExt cx="5173122" cy="1915762"/>
          </a:xfrm>
        </p:grpSpPr>
        <p:sp>
          <p:nvSpPr>
            <p:cNvPr id="50" name="Rounded Rectangular Callout 49"/>
            <p:cNvSpPr/>
            <p:nvPr/>
          </p:nvSpPr>
          <p:spPr>
            <a:xfrm rot="5400000">
              <a:off x="8050411" y="3927395"/>
              <a:ext cx="1421357" cy="3213889"/>
            </a:xfrm>
            <a:prstGeom prst="wedgeRoundRectCallout">
              <a:avLst/>
            </a:prstGeom>
            <a:solidFill>
              <a:schemeClr val="bg1"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412848" y="5211173"/>
              <a:ext cx="26964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em hãy nói theo cảm nhận của mình nhé!</a:t>
              </a:r>
              <a:endParaRPr lang="en-US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94912" y="4739394"/>
              <a:ext cx="1505283" cy="1915762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2429348" y="-106660"/>
            <a:ext cx="8096115" cy="1628870"/>
            <a:chOff x="1768359" y="-96201"/>
            <a:chExt cx="8096115" cy="1628870"/>
          </a:xfrm>
        </p:grpSpPr>
        <p:grpSp>
          <p:nvGrpSpPr>
            <p:cNvPr id="56" name="Group 55"/>
            <p:cNvGrpSpPr/>
            <p:nvPr/>
          </p:nvGrpSpPr>
          <p:grpSpPr>
            <a:xfrm>
              <a:off x="1768359" y="-95714"/>
              <a:ext cx="7751827" cy="1628383"/>
              <a:chOff x="428552" y="49119"/>
              <a:chExt cx="11444909" cy="1213288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428552" y="49119"/>
                <a:ext cx="11444909" cy="121328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2">
                  <a:avLst/>
                </a:prstTxWarp>
                <a:spAutoFit/>
              </a:bodyPr>
              <a:lstStyle/>
              <a:p>
                <a:r>
                  <a:rPr lang="en-US" sz="6600" smtClean="0">
                    <a:solidFill>
                      <a:srgbClr val="0070C0"/>
                    </a:solidFill>
                    <a:latin typeface="MusiQwik" panose="02000000000000000000" pitchFamily="2" charset="0"/>
                  </a:rPr>
                  <a:t>&amp;=============================!</a:t>
                </a:r>
                <a:endParaRPr lang="en-US" sz="6600">
                  <a:solidFill>
                    <a:srgbClr val="0070C0"/>
                  </a:solidFill>
                  <a:latin typeface="MusiQwik" panose="02000000000000000000" pitchFamily="2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21438841">
                <a:off x="1590418" y="431771"/>
                <a:ext cx="8987894" cy="38511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2">
                  <a:avLst/>
                </a:prstTxWarp>
                <a:spAutoFit/>
              </a:bodyPr>
              <a:lstStyle/>
              <a:p>
                <a:pPr algn="ctr"/>
                <a:r>
                  <a:rPr lang="en-US" b="1" smtClean="0">
                    <a:ln w="660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  <a:outerShdw dist="38100" dir="2700000" algn="tl" rotWithShape="0">
                        <a:schemeClr val="accent2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Hát: Vào rừng hoa</a:t>
                </a:r>
                <a:endParaRPr lang="en-US" b="1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57" name="Picture 56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314" y="-96201"/>
              <a:ext cx="1417160" cy="1245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31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par>
              <p:cTn/>
            </p:par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" y="4565249"/>
            <a:ext cx="3469095" cy="24418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0584" y="17944"/>
            <a:ext cx="1553605" cy="1659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4234" y="172243"/>
            <a:ext cx="3420523" cy="3881989"/>
            <a:chOff x="84234" y="172243"/>
            <a:chExt cx="3420523" cy="3881989"/>
          </a:xfrm>
        </p:grpSpPr>
        <p:sp>
          <p:nvSpPr>
            <p:cNvPr id="10" name="Rectangle 9"/>
            <p:cNvSpPr/>
            <p:nvPr/>
          </p:nvSpPr>
          <p:spPr>
            <a:xfrm>
              <a:off x="84234" y="3069347"/>
              <a:ext cx="3420523" cy="98488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>
              <a:spAutoFit/>
            </a:bodyPr>
            <a:lstStyle/>
            <a:p>
              <a:endPara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2000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GV chỉ huy hát kết hợp gõ đệm theo phách – nhịp</a:t>
              </a:r>
              <a:endParaRPr lang="en-US" sz="20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72023" y="2215168"/>
              <a:ext cx="199376" cy="1000379"/>
              <a:chOff x="1651839" y="2215167"/>
              <a:chExt cx="199376" cy="100037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743040" y="2215167"/>
                <a:ext cx="8487" cy="92727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1651839" y="3069346"/>
                <a:ext cx="199376" cy="1462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7-Point Star 3"/>
            <p:cNvSpPr/>
            <p:nvPr/>
          </p:nvSpPr>
          <p:spPr>
            <a:xfrm>
              <a:off x="225860" y="172243"/>
              <a:ext cx="3074725" cy="2307841"/>
            </a:xfrm>
            <a:prstGeom prst="star7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40622" y="873154"/>
            <a:ext cx="210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và thể hiện</a:t>
            </a:r>
            <a:endParaRPr lang="en-US" sz="2400" b="1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38" y="1040926"/>
            <a:ext cx="7160102" cy="5117409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 rot="5400000">
            <a:off x="8071802" y="-2362471"/>
            <a:ext cx="1045162" cy="6003750"/>
          </a:xfrm>
          <a:prstGeom prst="wedgeRoundRectCallou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47928" y="231424"/>
            <a:ext cx="5837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 thể hiện sắc thái to nhỏ khi hát! Nhóm 1 sẽ hát. Nhóm 2 gõ đệm theo phách (bông hoa màu vàng) Nhóm 3 gõ đệm theo nhịp (Bông hoa màu đỏ)</a:t>
            </a:r>
            <a:endParaRPr lang="en-US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9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7" y="5605103"/>
            <a:ext cx="2148985" cy="9906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33616" y="172243"/>
            <a:ext cx="3420523" cy="3881989"/>
            <a:chOff x="84234" y="172243"/>
            <a:chExt cx="3420523" cy="3881989"/>
          </a:xfrm>
        </p:grpSpPr>
        <p:grpSp>
          <p:nvGrpSpPr>
            <p:cNvPr id="22" name="Group 21"/>
            <p:cNvGrpSpPr/>
            <p:nvPr/>
          </p:nvGrpSpPr>
          <p:grpSpPr>
            <a:xfrm>
              <a:off x="84234" y="172243"/>
              <a:ext cx="3420523" cy="3881989"/>
              <a:chOff x="84234" y="172243"/>
              <a:chExt cx="3420523" cy="388198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84234" y="3069347"/>
                <a:ext cx="3420523" cy="98488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>
                <a:spAutoFit/>
              </a:bodyPr>
              <a:lstStyle/>
              <a:p>
                <a:endPara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200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nhóm hát -  1 nhóm vận động minh họa</a:t>
                </a:r>
                <a:endParaRPr lang="en-US" sz="200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672023" y="2215168"/>
                <a:ext cx="199376" cy="1000379"/>
                <a:chOff x="1651839" y="2215167"/>
                <a:chExt cx="199376" cy="100037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743040" y="2215167"/>
                  <a:ext cx="8487" cy="92727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 26"/>
                <p:cNvSpPr/>
                <p:nvPr/>
              </p:nvSpPr>
              <p:spPr>
                <a:xfrm>
                  <a:off x="1651839" y="3069346"/>
                  <a:ext cx="199376" cy="1462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7-Point Star 24"/>
              <p:cNvSpPr/>
              <p:nvPr/>
            </p:nvSpPr>
            <p:spPr>
              <a:xfrm>
                <a:off x="225860" y="172243"/>
                <a:ext cx="3074725" cy="2307841"/>
              </a:xfrm>
              <a:prstGeom prst="star7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40622" y="873154"/>
              <a:ext cx="21077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Hát theo nhạc đệm</a:t>
              </a:r>
              <a:endParaRPr lang="en-US" sz="24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85" y="-166254"/>
            <a:ext cx="8300415" cy="5932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07" y="4448865"/>
            <a:ext cx="1932795" cy="10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2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23622" y="-133892"/>
            <a:ext cx="7852634" cy="1628383"/>
            <a:chOff x="2429348" y="-106173"/>
            <a:chExt cx="7852634" cy="1628383"/>
          </a:xfrm>
        </p:grpSpPr>
        <p:grpSp>
          <p:nvGrpSpPr>
            <p:cNvPr id="6" name="Group 5"/>
            <p:cNvGrpSpPr/>
            <p:nvPr/>
          </p:nvGrpSpPr>
          <p:grpSpPr>
            <a:xfrm>
              <a:off x="2429348" y="-106173"/>
              <a:ext cx="7751827" cy="1628383"/>
              <a:chOff x="428552" y="49119"/>
              <a:chExt cx="11444909" cy="121328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28552" y="49119"/>
                <a:ext cx="11444909" cy="121328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2">
                  <a:avLst/>
                </a:prstTxWarp>
                <a:spAutoFit/>
              </a:bodyPr>
              <a:lstStyle/>
              <a:p>
                <a:r>
                  <a:rPr lang="en-US" sz="6600" smtClean="0">
                    <a:solidFill>
                      <a:srgbClr val="0070C0"/>
                    </a:solidFill>
                    <a:latin typeface="MusiQwik" panose="02000000000000000000" pitchFamily="2" charset="0"/>
                  </a:rPr>
                  <a:t>&amp;=============================!</a:t>
                </a:r>
                <a:endParaRPr lang="en-US" sz="6600">
                  <a:solidFill>
                    <a:srgbClr val="0070C0"/>
                  </a:solidFill>
                  <a:latin typeface="MusiQwik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21438841">
                <a:off x="1590418" y="431771"/>
                <a:ext cx="8987894" cy="38511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2">
                  <a:avLst/>
                </a:prstTxWarp>
                <a:spAutoFit/>
              </a:bodyPr>
              <a:lstStyle/>
              <a:p>
                <a:pPr algn="ctr"/>
                <a:r>
                  <a:rPr lang="en-US" b="1" smtClean="0">
                    <a:ln w="6600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  <a:outerShdw dist="38100" dir="2700000" algn="tl" rotWithShape="0">
                        <a:schemeClr val="accent2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 nhạc: Bậc thang Đô – Rê - Mi</a:t>
                </a:r>
                <a:endParaRPr lang="en-US" b="1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716" y="69921"/>
              <a:ext cx="969266" cy="99669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2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3331" y="910317"/>
            <a:ext cx="3910005" cy="2317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48" y="1317689"/>
            <a:ext cx="8894835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38724" y="-307384"/>
            <a:ext cx="3822285" cy="3854144"/>
            <a:chOff x="155412" y="1"/>
            <a:chExt cx="3822285" cy="38541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12" y="1"/>
              <a:ext cx="3822285" cy="38541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43695" y="2047386"/>
              <a:ext cx="22044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và thể hiện</a:t>
              </a:r>
              <a:endParaRPr lang="en-US" sz="2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43374" y="0"/>
            <a:ext cx="4660906" cy="1915762"/>
            <a:chOff x="5993239" y="2247743"/>
            <a:chExt cx="4660906" cy="1915762"/>
          </a:xfrm>
        </p:grpSpPr>
        <p:sp>
          <p:nvSpPr>
            <p:cNvPr id="6" name="Rounded Rectangular Callout 5"/>
            <p:cNvSpPr/>
            <p:nvPr/>
          </p:nvSpPr>
          <p:spPr>
            <a:xfrm rot="16200000" flipH="1">
              <a:off x="6789869" y="1506533"/>
              <a:ext cx="1220224" cy="2813484"/>
            </a:xfrm>
            <a:prstGeom prst="wedgeRoundRectCallout">
              <a:avLst/>
            </a:prstGeom>
            <a:solidFill>
              <a:schemeClr val="bg1"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51740" y="2323058"/>
              <a:ext cx="269648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em hãy đọc bài theo nhiều hình thức nhé! Lần 1 chúng ta hãy đọc to và gõ theo nhịp.</a:t>
              </a:r>
              <a:endParaRPr lang="en-US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621" y="2247743"/>
              <a:ext cx="1379524" cy="191576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144982" y="1620982"/>
            <a:ext cx="7934561" cy="5112327"/>
            <a:chOff x="3812147" y="667161"/>
            <a:chExt cx="8242478" cy="5709722"/>
          </a:xfrm>
        </p:grpSpPr>
        <p:sp>
          <p:nvSpPr>
            <p:cNvPr id="11" name="Flowchart: Merge 10"/>
            <p:cNvSpPr/>
            <p:nvPr/>
          </p:nvSpPr>
          <p:spPr>
            <a:xfrm rot="10800000">
              <a:off x="6904251" y="5410968"/>
              <a:ext cx="2382592" cy="965915"/>
            </a:xfrm>
            <a:prstGeom prst="flowChartMerge">
              <a:avLst/>
            </a:prstGeom>
            <a:solidFill>
              <a:srgbClr val="00B05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147" y="667161"/>
              <a:ext cx="8242478" cy="521204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657" y="1970983"/>
            <a:ext cx="6773220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5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38724" y="-307384"/>
            <a:ext cx="3822285" cy="3854144"/>
            <a:chOff x="155412" y="1"/>
            <a:chExt cx="3822285" cy="38541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12" y="1"/>
              <a:ext cx="3822285" cy="38541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43695" y="2047386"/>
              <a:ext cx="22044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và thể hiện</a:t>
              </a:r>
              <a:endParaRPr lang="en-US" sz="2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43374" y="0"/>
            <a:ext cx="4660906" cy="1915762"/>
            <a:chOff x="5993239" y="2247743"/>
            <a:chExt cx="4660906" cy="1915762"/>
          </a:xfrm>
        </p:grpSpPr>
        <p:sp>
          <p:nvSpPr>
            <p:cNvPr id="6" name="Rounded Rectangular Callout 5"/>
            <p:cNvSpPr/>
            <p:nvPr/>
          </p:nvSpPr>
          <p:spPr>
            <a:xfrm rot="16200000" flipH="1">
              <a:off x="6789869" y="1506533"/>
              <a:ext cx="1220224" cy="2813484"/>
            </a:xfrm>
            <a:prstGeom prst="wedgeRoundRectCallout">
              <a:avLst/>
            </a:prstGeom>
            <a:solidFill>
              <a:schemeClr val="bg1"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0242" y="2448878"/>
              <a:ext cx="26964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 lần 2 này, các em hãy đọc nhỏ và gõ theo phách</a:t>
              </a:r>
              <a:r>
                <a:rPr lang="en-US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nhé!</a:t>
              </a:r>
              <a:endParaRPr lang="en-US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621" y="2247743"/>
              <a:ext cx="1379524" cy="191576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144982" y="1620982"/>
            <a:ext cx="7934561" cy="5112327"/>
            <a:chOff x="3812147" y="667161"/>
            <a:chExt cx="8242478" cy="5709722"/>
          </a:xfrm>
        </p:grpSpPr>
        <p:sp>
          <p:nvSpPr>
            <p:cNvPr id="10" name="Flowchart: Merge 9"/>
            <p:cNvSpPr/>
            <p:nvPr/>
          </p:nvSpPr>
          <p:spPr>
            <a:xfrm rot="10800000">
              <a:off x="6904251" y="5410968"/>
              <a:ext cx="2382592" cy="965915"/>
            </a:xfrm>
            <a:prstGeom prst="flowChartMerge">
              <a:avLst/>
            </a:prstGeom>
            <a:solidFill>
              <a:srgbClr val="00B05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147" y="667161"/>
              <a:ext cx="8242478" cy="521204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507" y="2001444"/>
            <a:ext cx="6773220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3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38724" y="-307384"/>
            <a:ext cx="3822285" cy="3854144"/>
            <a:chOff x="155412" y="1"/>
            <a:chExt cx="3822285" cy="38541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12" y="1"/>
              <a:ext cx="3822285" cy="38541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43695" y="2047386"/>
              <a:ext cx="22044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và thể hiện</a:t>
              </a:r>
              <a:endParaRPr lang="en-US" sz="2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43374" y="0"/>
            <a:ext cx="4660906" cy="1915762"/>
            <a:chOff x="5993239" y="2247743"/>
            <a:chExt cx="4660906" cy="1915762"/>
          </a:xfrm>
        </p:grpSpPr>
        <p:sp>
          <p:nvSpPr>
            <p:cNvPr id="6" name="Rounded Rectangular Callout 5"/>
            <p:cNvSpPr/>
            <p:nvPr/>
          </p:nvSpPr>
          <p:spPr>
            <a:xfrm rot="16200000" flipH="1">
              <a:off x="6789869" y="1506533"/>
              <a:ext cx="1220224" cy="2813484"/>
            </a:xfrm>
            <a:prstGeom prst="wedgeRoundRectCallout">
              <a:avLst/>
            </a:prstGeom>
            <a:solidFill>
              <a:schemeClr val="bg1"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0242" y="2448878"/>
              <a:ext cx="26964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mtClean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 này chúng ta hãy luyện theo nhóm: Nhóm đọc, nhóm gõ đệm nhé!</a:t>
              </a:r>
              <a:endParaRPr lang="en-US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621" y="2247743"/>
              <a:ext cx="1379524" cy="191576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144982" y="1620982"/>
            <a:ext cx="7934561" cy="5112327"/>
            <a:chOff x="3812147" y="667161"/>
            <a:chExt cx="8242478" cy="5709722"/>
          </a:xfrm>
        </p:grpSpPr>
        <p:sp>
          <p:nvSpPr>
            <p:cNvPr id="10" name="Flowchart: Merge 9"/>
            <p:cNvSpPr/>
            <p:nvPr/>
          </p:nvSpPr>
          <p:spPr>
            <a:xfrm rot="10800000">
              <a:off x="6904251" y="5410968"/>
              <a:ext cx="2382592" cy="965915"/>
            </a:xfrm>
            <a:prstGeom prst="flowChartMerge">
              <a:avLst/>
            </a:prstGeom>
            <a:solidFill>
              <a:srgbClr val="00B05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147" y="667161"/>
              <a:ext cx="8242478" cy="521204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652" y="2001444"/>
            <a:ext cx="6773220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1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360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MusiQwik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55</cp:revision>
  <dcterms:created xsi:type="dcterms:W3CDTF">2021-07-14T04:43:16Z</dcterms:created>
  <dcterms:modified xsi:type="dcterms:W3CDTF">2025-10-18T10:50:17Z</dcterms:modified>
</cp:coreProperties>
</file>