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8" r:id="rId6"/>
    <p:sldId id="261" r:id="rId7"/>
    <p:sldId id="262" r:id="rId8"/>
    <p:sldId id="263" r:id="rId9"/>
    <p:sldId id="265" r:id="rId10"/>
    <p:sldId id="276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ncois One" panose="020B0604020202020204" charset="0"/>
      <p:regular r:id="rId18"/>
    </p:embeddedFont>
    <p:embeddedFont>
      <p:font typeface="Rowdies Bold" panose="020B0604020202020204" charset="0"/>
      <p:regular r:id="rId19"/>
    </p:embeddedFont>
    <p:embeddedFont>
      <p:font typeface="Open Sans Bold" panose="020B0604020202020204" charset="0"/>
      <p:regular r:id="rId20"/>
      <p:bold r:id="rId21"/>
    </p:embeddedFont>
    <p:embeddedFont>
      <p:font typeface="#9Slide03 Bebas Neue Bold" panose="020B0606020202050201" pitchFamily="34" charset="0"/>
      <p:bold r:id="rId22"/>
    </p:embeddedFont>
    <p:embeddedFont>
      <p:font typeface="#9Slide03 Roboto Medium" panose="02000000000000000000" pitchFamily="2" charset="0"/>
      <p:regular r:id="rId23"/>
    </p:embeddedFont>
    <p:embeddedFont>
      <p:font typeface="SVN-Aslang Barry" panose="020B0604020202020204" charset="0"/>
      <p:regular r:id="rId24"/>
    </p:embeddedFont>
    <p:embeddedFont>
      <p:font typeface="#9Slide03 SFU Toledo Bold" panose="00000700000000000000" pitchFamily="2" charset="0"/>
      <p:bold r:id="rId25"/>
    </p:embeddedFont>
    <p:embeddedFont>
      <p:font typeface="#9Slide03 Roboto Bold" panose="02000000000000000000" pitchFamily="2" charset="0"/>
      <p:bold r:id="rId26"/>
    </p:embeddedFont>
    <p:embeddedFont>
      <p:font typeface="1FTV Naserra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18432" units="cm"/>
          <inkml:channel name="F" type="integer" max="4095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369.89764" units="1/cm"/>
          <inkml:channelProperty channel="F" name="resolution" value="82.17941" units="1/cm"/>
          <inkml:channelProperty channel="T" name="resolution" value="1" units="1/dev"/>
        </inkml:channelProperties>
      </inkml:inkSource>
      <inkml:timestamp xml:id="ts0" timeString="2025-03-12T01:25:11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6493 20806 255 0,'-30'5'0'0,"119"-22"0"0,-61 9 0 0,6 2 0 0,1-2 0 0,-2 5 0 0,-2-6 0 0,0 6 0 0,0-5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5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5.sv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8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5.svg"/><Relationship Id="rId18" Type="http://schemas.openxmlformats.org/officeDocument/2006/relationships/image" Target="../media/image57.png"/><Relationship Id="rId3" Type="http://schemas.openxmlformats.org/officeDocument/2006/relationships/image" Target="../media/image85.svg"/><Relationship Id="rId21" Type="http://schemas.openxmlformats.org/officeDocument/2006/relationships/image" Target="../media/image103.svg"/><Relationship Id="rId7" Type="http://schemas.openxmlformats.org/officeDocument/2006/relationships/image" Target="../media/image89.svg"/><Relationship Id="rId12" Type="http://schemas.openxmlformats.org/officeDocument/2006/relationships/image" Target="../media/image54.png"/><Relationship Id="rId17" Type="http://schemas.openxmlformats.org/officeDocument/2006/relationships/image" Target="../media/image99.svg"/><Relationship Id="rId2" Type="http://schemas.openxmlformats.org/officeDocument/2006/relationships/image" Target="../media/image49.pn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53.png"/><Relationship Id="rId19" Type="http://schemas.openxmlformats.org/officeDocument/2006/relationships/image" Target="../media/image101.svg"/><Relationship Id="rId4" Type="http://schemas.openxmlformats.org/officeDocument/2006/relationships/image" Target="../media/image50.png"/><Relationship Id="rId9" Type="http://schemas.openxmlformats.org/officeDocument/2006/relationships/image" Target="../media/image91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16.png"/><Relationship Id="rId10" Type="http://schemas.openxmlformats.org/officeDocument/2006/relationships/image" Target="../media/image43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5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5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emf"/><Relationship Id="rId5" Type="http://schemas.openxmlformats.org/officeDocument/2006/relationships/customXml" Target="../ink/ink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8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image" Target="../media/image38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8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34.svg"/><Relationship Id="rId9" Type="http://schemas.openxmlformats.org/officeDocument/2006/relationships/image" Target="../media/image4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5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5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0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89" y="4458820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19925" y="73638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457">
            <a:off x="2710576" y="1863176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3946208" y="6499459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88370" y="2900151"/>
            <a:ext cx="11254051" cy="81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82"/>
              </a:lnSpc>
            </a:pP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Nhiệt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liệt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chào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mừng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các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thầy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cô</a:t>
            </a:r>
            <a:r>
              <a:rPr lang="en-US" sz="5944" dirty="0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5944" dirty="0" err="1" smtClean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rPr>
              <a:t>gi</a:t>
            </a:r>
            <a:endParaRPr lang="en-US" sz="5944" dirty="0">
              <a:solidFill>
                <a:srgbClr val="FFFFFF"/>
              </a:solidFill>
              <a:latin typeface="1FTV Naserra"/>
              <a:ea typeface="1FTV Naserra"/>
              <a:cs typeface="1FTV Naserra"/>
              <a:sym typeface="1FTV Naserra"/>
            </a:endParaRPr>
          </a:p>
        </p:txBody>
      </p:sp>
      <p:sp>
        <p:nvSpPr>
          <p:cNvPr id="12" name="Freeform 12"/>
          <p:cNvSpPr/>
          <p:nvPr/>
        </p:nvSpPr>
        <p:spPr>
          <a:xfrm rot="-1218449">
            <a:off x="3109315" y="4350950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7018">
            <a:off x="15126725" y="4264303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101301" y="708910"/>
            <a:ext cx="1253345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Trường</a:t>
            </a:r>
            <a:r>
              <a:rPr lang="en-US" sz="4800" dirty="0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800" dirty="0" err="1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Tiểu</a:t>
            </a:r>
            <a:r>
              <a:rPr lang="en-US" sz="4800" dirty="0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800" dirty="0" err="1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học</a:t>
            </a:r>
            <a:r>
              <a:rPr lang="en-US" sz="4800" dirty="0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800" dirty="0" err="1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Đoàn</a:t>
            </a:r>
            <a:r>
              <a:rPr lang="en-US" sz="4800" dirty="0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800" dirty="0" err="1">
                <a:solidFill>
                  <a:srgbClr val="202F5A"/>
                </a:solidFill>
                <a:latin typeface="#9Slide03 Bebas Neue Bold" panose="020B0606020202050201" pitchFamily="34" charset="0"/>
                <a:ea typeface="Francois One"/>
                <a:cs typeface="Francois One"/>
                <a:sym typeface="Francois One"/>
              </a:rPr>
              <a:t>Khuê</a:t>
            </a:r>
            <a:endParaRPr lang="en-US" sz="4800" dirty="0">
              <a:solidFill>
                <a:srgbClr val="202F5A"/>
              </a:solidFill>
              <a:latin typeface="#9Slide03 Bebas Neue Bold" panose="020B0606020202050201" pitchFamily="34" charset="0"/>
              <a:ea typeface="Francois One"/>
              <a:cs typeface="Francois One"/>
              <a:sym typeface="Francois One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3407340" y="4372952"/>
            <a:ext cx="14880660" cy="864176"/>
            <a:chOff x="-900298" y="-28575"/>
            <a:chExt cx="19840880" cy="1152234"/>
          </a:xfrm>
        </p:grpSpPr>
        <p:sp>
          <p:nvSpPr>
            <p:cNvPr id="23" name="TextBox 23"/>
            <p:cNvSpPr txBox="1"/>
            <p:nvPr/>
          </p:nvSpPr>
          <p:spPr>
            <a:xfrm>
              <a:off x="-900298" y="-28575"/>
              <a:ext cx="15604856" cy="9062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Về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dự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giờ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tiết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học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Hoạt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động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trải</a:t>
              </a:r>
              <a:r>
                <a:rPr lang="en-US" sz="5800" dirty="0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 </a:t>
              </a:r>
              <a:r>
                <a:rPr lang="en-US" sz="5800" dirty="0" err="1" smtClean="0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nghiệm</a:t>
              </a:r>
              <a:endParaRPr lang="en-US" sz="5800" dirty="0">
                <a:solidFill>
                  <a:srgbClr val="FFFFFF"/>
                </a:solidFill>
                <a:latin typeface="1FTV Naserra"/>
                <a:ea typeface="1FTV Naserra"/>
                <a:cs typeface="1FTV Naserra"/>
                <a:sym typeface="1FTV Naserra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253028" y="156450"/>
              <a:ext cx="13687554" cy="96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</a:pPr>
              <a:r>
                <a:rPr lang="en-US" sz="4644">
                  <a:solidFill>
                    <a:srgbClr val="FFFFFF"/>
                  </a:solidFill>
                  <a:latin typeface="1FTV Naserra"/>
                  <a:ea typeface="1FTV Naserra"/>
                  <a:cs typeface="1FTV Naserra"/>
                  <a:sym typeface="1FTV Naserra"/>
                </a:rPr>
                <a:t>.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165089" y="5443656"/>
            <a:ext cx="10265665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8"/>
              </a:lnSpc>
            </a:pPr>
            <a:r>
              <a:rPr lang="en-US" sz="4400" dirty="0" err="1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Giáo</a:t>
            </a:r>
            <a:r>
              <a:rPr lang="en-US" sz="4400" dirty="0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viên</a:t>
            </a:r>
            <a:r>
              <a:rPr lang="en-US" sz="4400" dirty="0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: </a:t>
            </a:r>
            <a:r>
              <a:rPr lang="en-US" sz="4400" dirty="0" err="1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Ngô</a:t>
            </a:r>
            <a:r>
              <a:rPr lang="en-US" sz="4400" dirty="0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Hà</a:t>
            </a:r>
            <a:r>
              <a:rPr lang="en-US" sz="4400" dirty="0" smtClean="0">
                <a:solidFill>
                  <a:schemeClr val="bg1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 My</a:t>
            </a:r>
            <a:endParaRPr lang="en-US" sz="4400" dirty="0">
              <a:solidFill>
                <a:schemeClr val="bg1"/>
              </a:solidFill>
              <a:latin typeface="SVN-Aslang Barry"/>
              <a:ea typeface="SVN-Aslang Barry"/>
              <a:cs typeface="SVN-Aslang Barry"/>
              <a:sym typeface="SVN-Aslang Bar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3845" y="6379375"/>
            <a:ext cx="21585882" cy="9672935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3" r="-2043" b="-260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80492" y="1028700"/>
            <a:ext cx="13927015" cy="82296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129" y="6846228"/>
            <a:ext cx="2044128" cy="3225448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396">
            <a:off x="1846668" y="1728841"/>
            <a:ext cx="2394038" cy="1649710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7508" y="799926"/>
            <a:ext cx="1688004" cy="175377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29840" y="5701740"/>
            <a:ext cx="3375897" cy="4585260"/>
          </a:xfrm>
          <a:custGeom>
            <a:avLst/>
            <a:gdLst/>
            <a:ahLst/>
            <a:cxnLst/>
            <a:rect l="l" t="t" r="r" b="b"/>
            <a:pathLst>
              <a:path w="3375897" h="4585260">
                <a:moveTo>
                  <a:pt x="0" y="0"/>
                </a:moveTo>
                <a:lnTo>
                  <a:pt x="3375897" y="0"/>
                </a:lnTo>
                <a:lnTo>
                  <a:pt x="3375897" y="4585260"/>
                </a:lnTo>
                <a:lnTo>
                  <a:pt x="0" y="4585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9"/>
          <p:cNvSpPr txBox="1"/>
          <p:nvPr/>
        </p:nvSpPr>
        <p:spPr>
          <a:xfrm>
            <a:off x="3872794" y="3901848"/>
            <a:ext cx="1054240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-87" dirty="0" err="1" smtClean="0">
                <a:solidFill>
                  <a:srgbClr val="FF0000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Hoạt</a:t>
            </a:r>
            <a:r>
              <a:rPr lang="en-US" sz="7200" spc="-87" dirty="0" smtClean="0">
                <a:solidFill>
                  <a:srgbClr val="FF0000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7200" spc="-87" dirty="0" err="1" smtClean="0">
                <a:solidFill>
                  <a:srgbClr val="FF0000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động</a:t>
            </a:r>
            <a:endParaRPr lang="en-US" sz="7200" spc="-87" dirty="0">
              <a:solidFill>
                <a:srgbClr val="FF0000"/>
              </a:solidFill>
              <a:latin typeface="#9Slide03 SFU Toledo Bold" panose="00000700000000000000" pitchFamily="2" charset="0"/>
              <a:ea typeface="Francois One"/>
              <a:cs typeface="Francois One"/>
              <a:sym typeface="Francois One"/>
            </a:endParaRPr>
          </a:p>
          <a:p>
            <a:pPr algn="ctr"/>
            <a:r>
              <a:rPr lang="en-US" sz="7200" spc="-87" dirty="0" smtClean="0">
                <a:solidFill>
                  <a:srgbClr val="FF0000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Chia </a:t>
            </a:r>
            <a:r>
              <a:rPr lang="en-US" sz="7200" spc="-87" dirty="0" err="1" smtClean="0">
                <a:solidFill>
                  <a:srgbClr val="FF0000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sẻ</a:t>
            </a:r>
            <a:endParaRPr lang="en-US" sz="7200" spc="-87" dirty="0">
              <a:solidFill>
                <a:srgbClr val="FF0000"/>
              </a:solidFill>
              <a:latin typeface="#9Slide03 SFU Toledo Bold" panose="00000700000000000000" pitchFamily="2" charset="0"/>
              <a:ea typeface="Francois One"/>
              <a:cs typeface="Francois One"/>
              <a:sym typeface="Francois One"/>
            </a:endParaRPr>
          </a:p>
        </p:txBody>
      </p:sp>
    </p:spTree>
    <p:extLst>
      <p:ext uri="{BB962C8B-B14F-4D97-AF65-F5344CB8AC3E}">
        <p14:creationId xmlns:p14="http://schemas.microsoft.com/office/powerpoint/2010/main" val="8412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24225" y="7103781"/>
            <a:ext cx="21585882" cy="9672935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415337"/>
            <a:ext cx="9299272" cy="7456325"/>
          </a:xfrm>
          <a:custGeom>
            <a:avLst/>
            <a:gdLst/>
            <a:ahLst/>
            <a:cxnLst/>
            <a:rect l="l" t="t" r="r" b="b"/>
            <a:pathLst>
              <a:path w="9299272" h="7456325">
                <a:moveTo>
                  <a:pt x="0" y="0"/>
                </a:moveTo>
                <a:lnTo>
                  <a:pt x="9299272" y="0"/>
                </a:lnTo>
                <a:lnTo>
                  <a:pt x="9299272" y="7456326"/>
                </a:lnTo>
                <a:lnTo>
                  <a:pt x="0" y="745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429" y="7022547"/>
            <a:ext cx="2068847" cy="3264453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8" y="0"/>
                </a:lnTo>
                <a:lnTo>
                  <a:pt x="2068848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99996" y="530071"/>
            <a:ext cx="1688004" cy="175377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111076" y="1306389"/>
            <a:ext cx="5934054" cy="5945922"/>
            <a:chOff x="0" y="0"/>
            <a:chExt cx="6350000" cy="6362700"/>
          </a:xfrm>
        </p:grpSpPr>
        <p:sp>
          <p:nvSpPr>
            <p:cNvPr id="8" name="Freeform 8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8"/>
              <a:stretch>
                <a:fillRect l="-4794" r="-479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557459" y="2544386"/>
            <a:ext cx="6708366" cy="84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 dirty="0" err="1" smtClean="0">
                <a:solidFill>
                  <a:srgbClr val="202F5A"/>
                </a:solidFill>
                <a:latin typeface="Francois One"/>
                <a:ea typeface="Francois One"/>
                <a:cs typeface="Francois One"/>
                <a:sym typeface="Francois One"/>
              </a:rPr>
              <a:t>Kết</a:t>
            </a:r>
            <a:r>
              <a:rPr lang="en-US" sz="6300" dirty="0" smtClean="0">
                <a:solidFill>
                  <a:srgbClr val="202F5A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300" dirty="0" err="1" smtClean="0">
                <a:solidFill>
                  <a:srgbClr val="202F5A"/>
                </a:solidFill>
                <a:latin typeface="Francois One"/>
                <a:ea typeface="Francois One"/>
                <a:cs typeface="Francois One"/>
                <a:sym typeface="Francois One"/>
              </a:rPr>
              <a:t>luận</a:t>
            </a:r>
            <a:endParaRPr lang="en-US" sz="6300" dirty="0">
              <a:solidFill>
                <a:srgbClr val="202F5A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95828" y="3370315"/>
            <a:ext cx="7809204" cy="528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59"/>
              </a:lnSpc>
            </a:pP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Cần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dùng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lời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nói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hành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động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việc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làm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cụ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thê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̉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đê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̉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góp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phần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thiết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thực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va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̀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hiệu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quả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trong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việc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bảo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vê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̣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cảnh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quan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thiên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nhiên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ở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gia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đình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địa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phương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va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̀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những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nơi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em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đi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đến</a:t>
            </a:r>
            <a:r>
              <a:rPr lang="en-US" sz="4400" dirty="0">
                <a:solidFill>
                  <a:srgbClr val="202F5A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6919" y="6620789"/>
            <a:ext cx="1941065" cy="2300522"/>
          </a:xfrm>
          <a:custGeom>
            <a:avLst/>
            <a:gdLst/>
            <a:ahLst/>
            <a:cxnLst/>
            <a:rect l="l" t="t" r="r" b="b"/>
            <a:pathLst>
              <a:path w="1941065" h="2300522">
                <a:moveTo>
                  <a:pt x="0" y="0"/>
                </a:moveTo>
                <a:lnTo>
                  <a:pt x="1941066" y="0"/>
                </a:lnTo>
                <a:lnTo>
                  <a:pt x="1941066" y="2300522"/>
                </a:lnTo>
                <a:lnTo>
                  <a:pt x="0" y="230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99196" y="6440425"/>
            <a:ext cx="2032924" cy="2293849"/>
          </a:xfrm>
          <a:custGeom>
            <a:avLst/>
            <a:gdLst/>
            <a:ahLst/>
            <a:cxnLst/>
            <a:rect l="l" t="t" r="r" b="b"/>
            <a:pathLst>
              <a:path w="2032924" h="2293849">
                <a:moveTo>
                  <a:pt x="0" y="0"/>
                </a:moveTo>
                <a:lnTo>
                  <a:pt x="2032923" y="0"/>
                </a:lnTo>
                <a:lnTo>
                  <a:pt x="2032923" y="2293848"/>
                </a:lnTo>
                <a:lnTo>
                  <a:pt x="0" y="229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9404" y="6283800"/>
            <a:ext cx="2764992" cy="2450474"/>
          </a:xfrm>
          <a:custGeom>
            <a:avLst/>
            <a:gdLst/>
            <a:ahLst/>
            <a:cxnLst/>
            <a:rect l="l" t="t" r="r" b="b"/>
            <a:pathLst>
              <a:path w="2764992" h="2450474">
                <a:moveTo>
                  <a:pt x="0" y="0"/>
                </a:moveTo>
                <a:lnTo>
                  <a:pt x="2764992" y="0"/>
                </a:lnTo>
                <a:lnTo>
                  <a:pt x="2764992" y="2450473"/>
                </a:lnTo>
                <a:lnTo>
                  <a:pt x="0" y="2450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8530" y="6283800"/>
            <a:ext cx="3120105" cy="2974500"/>
          </a:xfrm>
          <a:custGeom>
            <a:avLst/>
            <a:gdLst/>
            <a:ahLst/>
            <a:cxnLst/>
            <a:rect l="l" t="t" r="r" b="b"/>
            <a:pathLst>
              <a:path w="3120105" h="2974500">
                <a:moveTo>
                  <a:pt x="0" y="0"/>
                </a:moveTo>
                <a:lnTo>
                  <a:pt x="3120106" y="0"/>
                </a:lnTo>
                <a:lnTo>
                  <a:pt x="3120106" y="2974500"/>
                </a:lnTo>
                <a:lnTo>
                  <a:pt x="0" y="2974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62846" y="6807826"/>
            <a:ext cx="2661758" cy="1926447"/>
          </a:xfrm>
          <a:custGeom>
            <a:avLst/>
            <a:gdLst/>
            <a:ahLst/>
            <a:cxnLst/>
            <a:rect l="l" t="t" r="r" b="b"/>
            <a:pathLst>
              <a:path w="2661758" h="1926447">
                <a:moveTo>
                  <a:pt x="0" y="0"/>
                </a:moveTo>
                <a:lnTo>
                  <a:pt x="2661758" y="0"/>
                </a:lnTo>
                <a:lnTo>
                  <a:pt x="2661758" y="1926447"/>
                </a:lnTo>
                <a:lnTo>
                  <a:pt x="0" y="192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82785" y="6440425"/>
            <a:ext cx="2213196" cy="2335827"/>
          </a:xfrm>
          <a:custGeom>
            <a:avLst/>
            <a:gdLst/>
            <a:ahLst/>
            <a:cxnLst/>
            <a:rect l="l" t="t" r="r" b="b"/>
            <a:pathLst>
              <a:path w="2213196" h="2335827">
                <a:moveTo>
                  <a:pt x="0" y="0"/>
                </a:moveTo>
                <a:lnTo>
                  <a:pt x="2213196" y="0"/>
                </a:lnTo>
                <a:lnTo>
                  <a:pt x="2213196" y="2335827"/>
                </a:lnTo>
                <a:lnTo>
                  <a:pt x="0" y="2335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201803"/>
            <a:ext cx="2408136" cy="2854087"/>
          </a:xfrm>
          <a:custGeom>
            <a:avLst/>
            <a:gdLst/>
            <a:ahLst/>
            <a:cxnLst/>
            <a:rect l="l" t="t" r="r" b="b"/>
            <a:pathLst>
              <a:path w="2408136" h="2854087">
                <a:moveTo>
                  <a:pt x="0" y="0"/>
                </a:moveTo>
                <a:lnTo>
                  <a:pt x="2408136" y="0"/>
                </a:lnTo>
                <a:lnTo>
                  <a:pt x="2408136" y="2854087"/>
                </a:lnTo>
                <a:lnTo>
                  <a:pt x="0" y="28540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62846" y="3330580"/>
            <a:ext cx="2343767" cy="2725310"/>
          </a:xfrm>
          <a:custGeom>
            <a:avLst/>
            <a:gdLst/>
            <a:ahLst/>
            <a:cxnLst/>
            <a:rect l="l" t="t" r="r" b="b"/>
            <a:pathLst>
              <a:path w="2343767" h="2725310">
                <a:moveTo>
                  <a:pt x="0" y="0"/>
                </a:moveTo>
                <a:lnTo>
                  <a:pt x="2343767" y="0"/>
                </a:lnTo>
                <a:lnTo>
                  <a:pt x="2343767" y="2725310"/>
                </a:lnTo>
                <a:lnTo>
                  <a:pt x="0" y="27253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49937" y="3550804"/>
            <a:ext cx="3349258" cy="2156085"/>
          </a:xfrm>
          <a:custGeom>
            <a:avLst/>
            <a:gdLst/>
            <a:ahLst/>
            <a:cxnLst/>
            <a:rect l="l" t="t" r="r" b="b"/>
            <a:pathLst>
              <a:path w="3349258" h="2156085">
                <a:moveTo>
                  <a:pt x="0" y="0"/>
                </a:moveTo>
                <a:lnTo>
                  <a:pt x="3349259" y="0"/>
                </a:lnTo>
                <a:lnTo>
                  <a:pt x="3349259" y="2156085"/>
                </a:lnTo>
                <a:lnTo>
                  <a:pt x="0" y="21560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42096" y="3141596"/>
            <a:ext cx="3118742" cy="2974500"/>
          </a:xfrm>
          <a:custGeom>
            <a:avLst/>
            <a:gdLst/>
            <a:ahLst/>
            <a:cxnLst/>
            <a:rect l="l" t="t" r="r" b="b"/>
            <a:pathLst>
              <a:path w="3118742" h="2974500">
                <a:moveTo>
                  <a:pt x="0" y="0"/>
                </a:moveTo>
                <a:lnTo>
                  <a:pt x="3118742" y="0"/>
                </a:lnTo>
                <a:lnTo>
                  <a:pt x="3118742" y="2974501"/>
                </a:lnTo>
                <a:lnTo>
                  <a:pt x="0" y="2974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55017" y="3463374"/>
            <a:ext cx="2297617" cy="2592516"/>
          </a:xfrm>
          <a:custGeom>
            <a:avLst/>
            <a:gdLst/>
            <a:ahLst/>
            <a:cxnLst/>
            <a:rect l="l" t="t" r="r" b="b"/>
            <a:pathLst>
              <a:path w="2297617" h="2592516">
                <a:moveTo>
                  <a:pt x="0" y="0"/>
                </a:moveTo>
                <a:lnTo>
                  <a:pt x="2297617" y="0"/>
                </a:lnTo>
                <a:lnTo>
                  <a:pt x="2297617" y="2592516"/>
                </a:lnTo>
                <a:lnTo>
                  <a:pt x="0" y="25925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14375"/>
            <a:ext cx="16230600" cy="13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Cảm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ơn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các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cô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giáo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đã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về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dự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giờ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tiết</a:t>
            </a:r>
            <a:r>
              <a:rPr lang="en-US" sz="8100" dirty="0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 </a:t>
            </a:r>
            <a:r>
              <a:rPr lang="en-US" sz="8100" dirty="0" err="1" smtClean="0">
                <a:solidFill>
                  <a:srgbClr val="008594"/>
                </a:solidFill>
                <a:latin typeface="1FTV Naserra"/>
                <a:ea typeface="1FTV Naserra"/>
                <a:cs typeface="1FTV Naserra"/>
                <a:sym typeface="1FTV Naserra"/>
              </a:rPr>
              <a:t>học</a:t>
            </a:r>
            <a:endParaRPr lang="en-US" sz="8100" dirty="0">
              <a:solidFill>
                <a:srgbClr val="008594"/>
              </a:solidFill>
              <a:latin typeface="1FTV Naserra"/>
              <a:ea typeface="1FTV Naserra"/>
              <a:cs typeface="1FTV Naserra"/>
              <a:sym typeface="1FTV Naser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14534" y="3191611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42514">
            <a:off x="-1328186" y="-70427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644821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6983" y="1244897"/>
            <a:ext cx="12733746" cy="11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2"/>
              </a:lnSpc>
            </a:pPr>
            <a:r>
              <a:rPr lang="en-US" sz="7444">
                <a:solidFill>
                  <a:srgbClr val="FF5757"/>
                </a:solidFill>
                <a:latin typeface="1FTV Naserra"/>
                <a:ea typeface="1FTV Naserra"/>
                <a:cs typeface="1FTV Naserra"/>
                <a:sym typeface="1FTV Naserra"/>
              </a:rPr>
              <a:t>Bài 20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77127" y="2658211"/>
            <a:ext cx="12733746" cy="329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53"/>
              </a:lnSpc>
            </a:pPr>
            <a:r>
              <a:rPr lang="en-US" sz="7444" spc="81">
                <a:solidFill>
                  <a:srgbClr val="FF5757"/>
                </a:solidFill>
                <a:latin typeface="1FTV Naserra"/>
                <a:ea typeface="1FTV Naserra"/>
                <a:cs typeface="1FTV Naserra"/>
                <a:sym typeface="1FTV Naserra"/>
              </a:rPr>
              <a:t>Em bảo vê cảnh quan thiên nhiên</a:t>
            </a:r>
          </a:p>
          <a:p>
            <a:pPr marL="0" lvl="0" indent="0" algn="ctr">
              <a:lnSpc>
                <a:spcPts val="12953"/>
              </a:lnSpc>
            </a:pPr>
            <a:r>
              <a:rPr lang="en-US" sz="7444" spc="81">
                <a:solidFill>
                  <a:srgbClr val="FF5757"/>
                </a:solidFill>
                <a:latin typeface="1FTV Naserra"/>
                <a:ea typeface="1FTV Naserra"/>
                <a:cs typeface="1FTV Naserra"/>
                <a:sym typeface="1FTV Naserra"/>
              </a:rPr>
              <a:t>Tiết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34949" y="3347047"/>
            <a:ext cx="12733746" cy="117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2"/>
              </a:lnSpc>
            </a:pPr>
            <a:r>
              <a:rPr lang="en-US" sz="7444">
                <a:solidFill>
                  <a:srgbClr val="FF5757"/>
                </a:solidFill>
                <a:latin typeface="1FTV Naserra"/>
                <a:ea typeface="1FTV Naserra"/>
                <a:cs typeface="1FTV Naserra"/>
                <a:sym typeface="1FTV Naserr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05452" y="-1598360"/>
            <a:ext cx="4983899" cy="2921811"/>
          </a:xfrm>
          <a:custGeom>
            <a:avLst/>
            <a:gdLst/>
            <a:ahLst/>
            <a:cxnLst/>
            <a:rect l="l" t="t" r="r" b="b"/>
            <a:pathLst>
              <a:path w="4983899" h="2921811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29929" y="743063"/>
            <a:ext cx="26645887" cy="9871866"/>
          </a:xfrm>
          <a:custGeom>
            <a:avLst/>
            <a:gdLst/>
            <a:ahLst/>
            <a:cxnLst/>
            <a:rect l="l" t="t" r="r" b="b"/>
            <a:pathLst>
              <a:path w="26645887" h="9871866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59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5789" y="2170541"/>
            <a:ext cx="17727124" cy="9002156"/>
          </a:xfrm>
          <a:custGeom>
            <a:avLst/>
            <a:gdLst/>
            <a:ahLst/>
            <a:cxnLst/>
            <a:rect l="l" t="t" r="r" b="b"/>
            <a:pathLst>
              <a:path w="17727124" h="9002156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r="-6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186783" y="-5152533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409230" y="6685033"/>
            <a:ext cx="5447957" cy="2826128"/>
          </a:xfrm>
          <a:custGeom>
            <a:avLst/>
            <a:gdLst/>
            <a:ahLst/>
            <a:cxnLst/>
            <a:rect l="l" t="t" r="r" b="b"/>
            <a:pathLst>
              <a:path w="5447957" h="2826128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28511" y="1507599"/>
            <a:ext cx="7713871" cy="9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  <a:ea typeface="Francois One"/>
                <a:cs typeface="Francois One"/>
                <a:sym typeface="Francois One"/>
              </a:rPr>
              <a:t>YÊU CẦU CẦN ĐẠT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70722" y="3110990"/>
            <a:ext cx="8567803" cy="2489635"/>
            <a:chOff x="4293433" y="4348401"/>
            <a:chExt cx="8567803" cy="2092337"/>
          </a:xfrm>
        </p:grpSpPr>
        <p:grpSp>
          <p:nvGrpSpPr>
            <p:cNvPr id="9" name="Group 9"/>
            <p:cNvGrpSpPr/>
            <p:nvPr/>
          </p:nvGrpSpPr>
          <p:grpSpPr>
            <a:xfrm>
              <a:off x="4293433" y="4348401"/>
              <a:ext cx="8473971" cy="2092337"/>
              <a:chOff x="0" y="0"/>
              <a:chExt cx="2231828" cy="55106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31828" cy="551068"/>
              </a:xfrm>
              <a:custGeom>
                <a:avLst/>
                <a:gdLst/>
                <a:ahLst/>
                <a:cxnLst/>
                <a:rect l="l" t="t" r="r" b="b"/>
                <a:pathLst>
                  <a:path w="2231828" h="551068">
                    <a:moveTo>
                      <a:pt x="46594" y="0"/>
                    </a:moveTo>
                    <a:lnTo>
                      <a:pt x="2185233" y="0"/>
                    </a:lnTo>
                    <a:cubicBezTo>
                      <a:pt x="2210967" y="0"/>
                      <a:pt x="2231828" y="20861"/>
                      <a:pt x="2231828" y="46594"/>
                    </a:cubicBezTo>
                    <a:lnTo>
                      <a:pt x="2231828" y="504474"/>
                    </a:lnTo>
                    <a:cubicBezTo>
                      <a:pt x="2231828" y="516831"/>
                      <a:pt x="2226919" y="528683"/>
                      <a:pt x="2218181" y="537421"/>
                    </a:cubicBezTo>
                    <a:cubicBezTo>
                      <a:pt x="2209442" y="546159"/>
                      <a:pt x="2197591" y="551068"/>
                      <a:pt x="2185233" y="551068"/>
                    </a:cubicBezTo>
                    <a:lnTo>
                      <a:pt x="46594" y="551068"/>
                    </a:lnTo>
                    <a:cubicBezTo>
                      <a:pt x="20861" y="551068"/>
                      <a:pt x="0" y="530207"/>
                      <a:pt x="0" y="504474"/>
                    </a:cubicBezTo>
                    <a:lnTo>
                      <a:pt x="0" y="46594"/>
                    </a:lnTo>
                    <a:cubicBezTo>
                      <a:pt x="0" y="20861"/>
                      <a:pt x="20861" y="0"/>
                      <a:pt x="46594" y="0"/>
                    </a:cubicBezTo>
                    <a:close/>
                  </a:path>
                </a:pathLst>
              </a:custGeom>
              <a:solidFill>
                <a:srgbClr val="85D27D">
                  <a:alpha val="60000"/>
                </a:srgbClr>
              </a:solidFill>
              <a:ln w="38100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28575"/>
                <a:ext cx="2231828" cy="522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4453" y="4746870"/>
              <a:ext cx="8186783" cy="1077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Nhận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biết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được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các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việc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làm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để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bảo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vệ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cảnh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quan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thiên</a:t>
              </a:r>
              <a:r>
                <a:rPr lang="en-US" sz="44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4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nhiên</a:t>
              </a:r>
              <a:endParaRPr lang="en-US" sz="4400" dirty="0">
                <a:solidFill>
                  <a:srgbClr val="054523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676313" y="-278180"/>
            <a:ext cx="4113599" cy="2133929"/>
          </a:xfrm>
          <a:custGeom>
            <a:avLst/>
            <a:gdLst/>
            <a:ahLst/>
            <a:cxnLst/>
            <a:rect l="l" t="t" r="r" b="b"/>
            <a:pathLst>
              <a:path w="4113599" h="213392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950660" y="472397"/>
            <a:ext cx="2428709" cy="1383352"/>
          </a:xfrm>
          <a:custGeom>
            <a:avLst/>
            <a:gdLst/>
            <a:ahLst/>
            <a:cxnLst/>
            <a:rect l="l" t="t" r="r" b="b"/>
            <a:pathLst>
              <a:path w="2428709" h="1383352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3755" y="5829193"/>
            <a:ext cx="2573809" cy="5252603"/>
          </a:xfrm>
          <a:custGeom>
            <a:avLst/>
            <a:gdLst/>
            <a:ahLst/>
            <a:cxnLst/>
            <a:rect l="l" t="t" r="r" b="b"/>
            <a:pathLst>
              <a:path w="2573809" h="5252603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755867" y="953791"/>
            <a:ext cx="3194092" cy="2433499"/>
          </a:xfrm>
          <a:custGeom>
            <a:avLst/>
            <a:gdLst/>
            <a:ahLst/>
            <a:cxnLst/>
            <a:rect l="l" t="t" r="r" b="b"/>
            <a:pathLst>
              <a:path w="3194092" h="2433499">
                <a:moveTo>
                  <a:pt x="0" y="0"/>
                </a:moveTo>
                <a:lnTo>
                  <a:pt x="3194092" y="0"/>
                </a:lnTo>
                <a:lnTo>
                  <a:pt x="3194092" y="2433499"/>
                </a:lnTo>
                <a:lnTo>
                  <a:pt x="0" y="2433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4811357" y="6158393"/>
            <a:ext cx="8473971" cy="2165552"/>
            <a:chOff x="5766779" y="7652690"/>
            <a:chExt cx="8473971" cy="1605610"/>
          </a:xfrm>
        </p:grpSpPr>
        <p:grpSp>
          <p:nvGrpSpPr>
            <p:cNvPr id="12" name="Group 12"/>
            <p:cNvGrpSpPr/>
            <p:nvPr/>
          </p:nvGrpSpPr>
          <p:grpSpPr>
            <a:xfrm>
              <a:off x="5766779" y="7652690"/>
              <a:ext cx="8473971" cy="1605610"/>
              <a:chOff x="0" y="0"/>
              <a:chExt cx="2231828" cy="42287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31828" cy="422877"/>
              </a:xfrm>
              <a:custGeom>
                <a:avLst/>
                <a:gdLst/>
                <a:ahLst/>
                <a:cxnLst/>
                <a:rect l="l" t="t" r="r" b="b"/>
                <a:pathLst>
                  <a:path w="2231828" h="422877">
                    <a:moveTo>
                      <a:pt x="46594" y="0"/>
                    </a:moveTo>
                    <a:lnTo>
                      <a:pt x="2185233" y="0"/>
                    </a:lnTo>
                    <a:cubicBezTo>
                      <a:pt x="2210967" y="0"/>
                      <a:pt x="2231828" y="20861"/>
                      <a:pt x="2231828" y="46594"/>
                    </a:cubicBezTo>
                    <a:lnTo>
                      <a:pt x="2231828" y="376283"/>
                    </a:lnTo>
                    <a:cubicBezTo>
                      <a:pt x="2231828" y="388640"/>
                      <a:pt x="2226919" y="400492"/>
                      <a:pt x="2218181" y="409230"/>
                    </a:cubicBezTo>
                    <a:cubicBezTo>
                      <a:pt x="2209442" y="417968"/>
                      <a:pt x="2197591" y="422877"/>
                      <a:pt x="2185233" y="422877"/>
                    </a:cubicBezTo>
                    <a:lnTo>
                      <a:pt x="46594" y="422877"/>
                    </a:lnTo>
                    <a:cubicBezTo>
                      <a:pt x="20861" y="422877"/>
                      <a:pt x="0" y="402016"/>
                      <a:pt x="0" y="376283"/>
                    </a:cubicBezTo>
                    <a:lnTo>
                      <a:pt x="0" y="46594"/>
                    </a:lnTo>
                    <a:cubicBezTo>
                      <a:pt x="0" y="20861"/>
                      <a:pt x="20861" y="0"/>
                      <a:pt x="46594" y="0"/>
                    </a:cubicBezTo>
                    <a:close/>
                  </a:path>
                </a:pathLst>
              </a:custGeom>
              <a:solidFill>
                <a:srgbClr val="85D27D">
                  <a:alpha val="60000"/>
                </a:srgbClr>
              </a:solidFill>
              <a:ln w="38100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2231828" cy="394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037049" y="7817320"/>
              <a:ext cx="8078189" cy="1423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19"/>
                </a:lnSpc>
              </a:pP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Biết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bảo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vệ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cảnh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quan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thiên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nhiên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và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có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ý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thức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trách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nhiệm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trong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việc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bảo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vệ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cảnh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quan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thiên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nhiên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nơi</a:t>
              </a:r>
              <a:r>
                <a:rPr lang="en-US" sz="4000" dirty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nơi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mình</a:t>
              </a:r>
              <a:r>
                <a:rPr lang="en-US" sz="4000" dirty="0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 </a:t>
              </a:r>
              <a:r>
                <a:rPr lang="en-US" sz="4000" dirty="0" err="1" smtClean="0">
                  <a:solidFill>
                    <a:srgbClr val="054523"/>
                  </a:solidFill>
                  <a:latin typeface="#9Slide03 SFU Toledo Bold" panose="00000700000000000000" pitchFamily="2" charset="0"/>
                  <a:ea typeface="Francois One"/>
                  <a:cs typeface="Francois One"/>
                  <a:sym typeface="Francois One"/>
                </a:rPr>
                <a:t>sống</a:t>
              </a:r>
              <a:endParaRPr lang="en-US" sz="4000" dirty="0">
                <a:solidFill>
                  <a:srgbClr val="054523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3845" y="6379375"/>
            <a:ext cx="21585882" cy="9672935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3" r="-2043" b="-260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80492" y="1028700"/>
            <a:ext cx="13927015" cy="82296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588129" y="6846228"/>
            <a:ext cx="2044128" cy="3225448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396">
            <a:off x="1846668" y="1728841"/>
            <a:ext cx="2394038" cy="1649710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7508" y="799926"/>
            <a:ext cx="1688004" cy="175377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69410" y="5701740"/>
            <a:ext cx="3375897" cy="4585260"/>
          </a:xfrm>
          <a:custGeom>
            <a:avLst/>
            <a:gdLst/>
            <a:ahLst/>
            <a:cxnLst/>
            <a:rect l="l" t="t" r="r" b="b"/>
            <a:pathLst>
              <a:path w="3375897" h="4585260">
                <a:moveTo>
                  <a:pt x="0" y="0"/>
                </a:moveTo>
                <a:lnTo>
                  <a:pt x="3375897" y="0"/>
                </a:lnTo>
                <a:lnTo>
                  <a:pt x="3375897" y="4585260"/>
                </a:lnTo>
                <a:lnTo>
                  <a:pt x="0" y="4585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75937" y="4063653"/>
            <a:ext cx="6736514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9"/>
              </a:lnSpc>
            </a:pPr>
            <a:r>
              <a:rPr lang="en-US" sz="5499" dirty="0" err="1" smtClean="0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Hoạt</a:t>
            </a:r>
            <a:r>
              <a:rPr lang="en-US" sz="5499" dirty="0" smtClean="0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dirty="0" err="1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động</a:t>
            </a:r>
            <a:r>
              <a:rPr lang="en-US" sz="5499" dirty="0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38600" y="5163131"/>
            <a:ext cx="1056040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Tại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sao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phải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bảo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vệ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cảnh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quan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thiên</a:t>
            </a:r>
            <a:r>
              <a:rPr lang="en-US" sz="4000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4000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nhiên</a:t>
            </a:r>
            <a:endParaRPr lang="en-US" sz="4000" dirty="0">
              <a:solidFill>
                <a:srgbClr val="183871"/>
              </a:solidFill>
              <a:latin typeface="#9Slide03 SFU Toledo Bold" panose="00000700000000000000" pitchFamily="2" charset="0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-3 Alpha Turbo 3370324245, A group of four chi, Cropped - Screenshot, M 5">
            <a:hlinkClick r:id="" action="ppaction://media"/>
            <a:extLst>
              <a:ext uri="{FF2B5EF4-FFF2-40B4-BE49-F238E27FC236}">
                <a16:creationId xmlns:a16="http://schemas.microsoft.com/office/drawing/2014/main" id="{1351CF10-CE7F-4AA3-A235-8572C5B67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311787"/>
            <a:ext cx="13030200" cy="7818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BB09B-2156-444D-B50D-E35121C3A4F4}"/>
              </a:ext>
            </a:extLst>
          </p:cNvPr>
          <p:cNvSpPr txBox="1"/>
          <p:nvPr/>
        </p:nvSpPr>
        <p:spPr>
          <a:xfrm>
            <a:off x="228600" y="7978676"/>
            <a:ext cx="1805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Thảo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luận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nhóm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đôi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– 2p</a:t>
            </a:r>
          </a:p>
          <a:p>
            <a:pPr marL="342900" indent="-342900">
              <a:buAutoNum type="arabicPeriod"/>
            </a:pP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nhỏ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đang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Việc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đó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nên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hay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không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nên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? Vì </a:t>
            </a:r>
            <a:r>
              <a:rPr lang="en-US" sz="4800" b="1" dirty="0" err="1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sao</a:t>
            </a:r>
            <a:r>
              <a:rPr lang="en-US" sz="4800" b="1" dirty="0" smtClean="0">
                <a:solidFill>
                  <a:srgbClr val="FF0000"/>
                </a:solidFill>
                <a:latin typeface="#9Slide03 SFU Toledo Bold" panose="00000700000000000000" pitchFamily="2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326680" y="7469640"/>
              <a:ext cx="112680" cy="22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3440" y="7466400"/>
                <a:ext cx="119160" cy="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59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24225" y="7103781"/>
            <a:ext cx="21585882" cy="9672935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415337"/>
            <a:ext cx="9299272" cy="7456325"/>
          </a:xfrm>
          <a:custGeom>
            <a:avLst/>
            <a:gdLst/>
            <a:ahLst/>
            <a:cxnLst/>
            <a:rect l="l" t="t" r="r" b="b"/>
            <a:pathLst>
              <a:path w="9299272" h="7456325">
                <a:moveTo>
                  <a:pt x="0" y="0"/>
                </a:moveTo>
                <a:lnTo>
                  <a:pt x="9299272" y="0"/>
                </a:lnTo>
                <a:lnTo>
                  <a:pt x="9299272" y="7456326"/>
                </a:lnTo>
                <a:lnTo>
                  <a:pt x="0" y="745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496" y="7082614"/>
            <a:ext cx="2068847" cy="3264453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99996" y="530071"/>
            <a:ext cx="1688004" cy="175377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111076" y="1306389"/>
            <a:ext cx="5934054" cy="5945922"/>
            <a:chOff x="0" y="0"/>
            <a:chExt cx="6350000" cy="6362700"/>
          </a:xfrm>
        </p:grpSpPr>
        <p:sp>
          <p:nvSpPr>
            <p:cNvPr id="8" name="Freeform 8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8"/>
              <a:stretch>
                <a:fillRect l="-4794" r="-479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557459" y="2703628"/>
            <a:ext cx="6708366" cy="84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202F5A"/>
                </a:solidFill>
                <a:latin typeface="Francois One"/>
                <a:ea typeface="Francois One"/>
                <a:cs typeface="Francois One"/>
                <a:sym typeface="Francois One"/>
              </a:rPr>
              <a:t>Kết luận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79904" y="3672875"/>
            <a:ext cx="7809204" cy="439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59"/>
              </a:lnSpc>
            </a:pP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Trồng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chăm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sóc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va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̀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bảo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vê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̣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cây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xanh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vứt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rác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đúng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nơi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quy</a:t>
            </a:r>
            <a:r>
              <a:rPr lang="en-US" sz="4400" dirty="0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định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,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thu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gom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va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̀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phân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lọai</a:t>
            </a:r>
            <a:r>
              <a:rPr lang="en-US" sz="4400" dirty="0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rác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là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những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việc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nên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làm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để</a:t>
            </a:r>
            <a:r>
              <a:rPr lang="en-US" sz="4400" dirty="0" smtClean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bảo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vê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̣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cảnh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quan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thiên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 </a:t>
            </a:r>
            <a:r>
              <a:rPr lang="en-US" sz="4400" dirty="0" err="1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nhiên</a:t>
            </a:r>
            <a:r>
              <a:rPr lang="en-US" sz="4400" dirty="0">
                <a:solidFill>
                  <a:srgbClr val="202F5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41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1284" y="1985701"/>
            <a:ext cx="3594180" cy="2745055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64315" y="6114833"/>
            <a:ext cx="1928118" cy="3317193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71788" y="6429039"/>
            <a:ext cx="6087512" cy="3857961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15544" y="2841694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212861" y="4005854"/>
            <a:ext cx="10265665" cy="170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69"/>
              </a:lnSpc>
            </a:pPr>
            <a:r>
              <a:rPr lang="en-US" sz="16600" dirty="0" err="1" smtClean="0">
                <a:solidFill>
                  <a:srgbClr val="FF5757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Nghỉ</a:t>
            </a:r>
            <a:r>
              <a:rPr lang="en-US" sz="16600" dirty="0" smtClean="0">
                <a:solidFill>
                  <a:srgbClr val="FF5757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 </a:t>
            </a:r>
            <a:r>
              <a:rPr lang="en-US" sz="16600" dirty="0" err="1" smtClean="0">
                <a:solidFill>
                  <a:srgbClr val="FF5757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giữa</a:t>
            </a:r>
            <a:r>
              <a:rPr lang="en-US" sz="16600" dirty="0" smtClean="0">
                <a:solidFill>
                  <a:srgbClr val="FF5757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 </a:t>
            </a:r>
            <a:r>
              <a:rPr lang="en-US" sz="16600" dirty="0" err="1" smtClean="0">
                <a:solidFill>
                  <a:srgbClr val="FF5757"/>
                </a:solidFill>
                <a:latin typeface="SVN-Aslang Barry"/>
                <a:ea typeface="SVN-Aslang Barry"/>
                <a:cs typeface="SVN-Aslang Barry"/>
                <a:sym typeface="SVN-Aslang Barry"/>
              </a:rPr>
              <a:t>giờ</a:t>
            </a:r>
            <a:endParaRPr lang="en-US" sz="16600" dirty="0">
              <a:solidFill>
                <a:srgbClr val="FF5757"/>
              </a:solidFill>
              <a:latin typeface="SVN-Aslang Barry"/>
              <a:ea typeface="SVN-Aslang Barry"/>
              <a:cs typeface="SVN-Aslang Barry"/>
              <a:sym typeface="SVN-Aslang Bar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3845" y="6379375"/>
            <a:ext cx="21585882" cy="9672935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3" r="-2043" b="-260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80492" y="1028700"/>
            <a:ext cx="13927015" cy="82296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129" y="6846228"/>
            <a:ext cx="2044128" cy="3225448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396">
            <a:off x="1846668" y="1728841"/>
            <a:ext cx="2394038" cy="1649710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7508" y="799926"/>
            <a:ext cx="1688004" cy="175377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69410" y="5701740"/>
            <a:ext cx="3375897" cy="4585260"/>
          </a:xfrm>
          <a:custGeom>
            <a:avLst/>
            <a:gdLst/>
            <a:ahLst/>
            <a:cxnLst/>
            <a:rect l="l" t="t" r="r" b="b"/>
            <a:pathLst>
              <a:path w="3375897" h="4585260">
                <a:moveTo>
                  <a:pt x="0" y="0"/>
                </a:moveTo>
                <a:lnTo>
                  <a:pt x="3375897" y="0"/>
                </a:lnTo>
                <a:lnTo>
                  <a:pt x="3375897" y="4585260"/>
                </a:lnTo>
                <a:lnTo>
                  <a:pt x="0" y="4585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69545" y="3120801"/>
            <a:ext cx="6736514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9"/>
              </a:lnSpc>
            </a:pPr>
            <a:r>
              <a:rPr lang="en-US" sz="5499" dirty="0" err="1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Hoạt</a:t>
            </a:r>
            <a:r>
              <a:rPr lang="en-US" sz="5499" dirty="0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dirty="0" err="1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động</a:t>
            </a:r>
            <a:r>
              <a:rPr lang="en-US" sz="5499" dirty="0">
                <a:solidFill>
                  <a:srgbClr val="202F5A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2794" y="4165147"/>
            <a:ext cx="10542409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spc="-87" dirty="0" err="1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Kê</a:t>
            </a:r>
            <a:r>
              <a:rPr lang="en-US" sz="5499" spc="-87" dirty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̉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những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việc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cần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làm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</a:p>
          <a:p>
            <a:pPr algn="ctr">
              <a:lnSpc>
                <a:spcPts val="7699"/>
              </a:lnSpc>
            </a:pP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để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bảo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vệ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cảnh</a:t>
            </a:r>
            <a:r>
              <a:rPr lang="en-US" sz="5499" spc="-87" dirty="0" smtClean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quan</a:t>
            </a:r>
            <a:r>
              <a:rPr lang="en-US" sz="5499" spc="-87" dirty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thiên</a:t>
            </a:r>
            <a:r>
              <a:rPr lang="en-US" sz="5499" spc="-87" dirty="0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 </a:t>
            </a:r>
            <a:r>
              <a:rPr lang="en-US" sz="5499" spc="-87" dirty="0" err="1">
                <a:solidFill>
                  <a:srgbClr val="183871"/>
                </a:solidFill>
                <a:latin typeface="#9Slide03 SFU Toledo Bold" panose="00000700000000000000" pitchFamily="2" charset="0"/>
                <a:ea typeface="Francois One"/>
                <a:cs typeface="Francois One"/>
                <a:sym typeface="Francois One"/>
              </a:rPr>
              <a:t>nhiên</a:t>
            </a:r>
            <a:endParaRPr lang="en-US" sz="5499" spc="-87" dirty="0">
              <a:solidFill>
                <a:srgbClr val="183871"/>
              </a:solidFill>
              <a:latin typeface="#9Slide03 SFU Toledo Bold" panose="00000700000000000000" pitchFamily="2" charset="0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58379" y="6173777"/>
            <a:ext cx="13384380" cy="4952220"/>
          </a:xfrm>
          <a:custGeom>
            <a:avLst/>
            <a:gdLst/>
            <a:ahLst/>
            <a:cxnLst/>
            <a:rect l="l" t="t" r="r" b="b"/>
            <a:pathLst>
              <a:path w="13384380" h="4952220">
                <a:moveTo>
                  <a:pt x="0" y="0"/>
                </a:moveTo>
                <a:lnTo>
                  <a:pt x="13384380" y="0"/>
                </a:lnTo>
                <a:lnTo>
                  <a:pt x="13384380" y="4952220"/>
                </a:lnTo>
                <a:lnTo>
                  <a:pt x="0" y="495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061999" y="6173777"/>
            <a:ext cx="13384380" cy="4952220"/>
          </a:xfrm>
          <a:custGeom>
            <a:avLst/>
            <a:gdLst/>
            <a:ahLst/>
            <a:cxnLst/>
            <a:rect l="l" t="t" r="r" b="b"/>
            <a:pathLst>
              <a:path w="13384380" h="4952220">
                <a:moveTo>
                  <a:pt x="13384380" y="0"/>
                </a:moveTo>
                <a:lnTo>
                  <a:pt x="0" y="0"/>
                </a:lnTo>
                <a:lnTo>
                  <a:pt x="0" y="4952220"/>
                </a:lnTo>
                <a:lnTo>
                  <a:pt x="13384380" y="4952220"/>
                </a:lnTo>
                <a:lnTo>
                  <a:pt x="133843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63953" y="3670286"/>
            <a:ext cx="12324096" cy="3645322"/>
            <a:chOff x="0" y="0"/>
            <a:chExt cx="3245852" cy="960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45852" cy="960085"/>
            </a:xfrm>
            <a:custGeom>
              <a:avLst/>
              <a:gdLst/>
              <a:ahLst/>
              <a:cxnLst/>
              <a:rect l="l" t="t" r="r" b="b"/>
              <a:pathLst>
                <a:path w="3245852" h="960085">
                  <a:moveTo>
                    <a:pt x="31802" y="0"/>
                  </a:moveTo>
                  <a:lnTo>
                    <a:pt x="3214050" y="0"/>
                  </a:lnTo>
                  <a:cubicBezTo>
                    <a:pt x="3222485" y="0"/>
                    <a:pt x="3230574" y="3351"/>
                    <a:pt x="3236538" y="9315"/>
                  </a:cubicBezTo>
                  <a:cubicBezTo>
                    <a:pt x="3242502" y="15279"/>
                    <a:pt x="3245852" y="23368"/>
                    <a:pt x="3245852" y="31802"/>
                  </a:cubicBezTo>
                  <a:lnTo>
                    <a:pt x="3245852" y="928282"/>
                  </a:lnTo>
                  <a:cubicBezTo>
                    <a:pt x="3245852" y="936717"/>
                    <a:pt x="3242502" y="944806"/>
                    <a:pt x="3236538" y="950770"/>
                  </a:cubicBezTo>
                  <a:cubicBezTo>
                    <a:pt x="3230574" y="956734"/>
                    <a:pt x="3222485" y="960085"/>
                    <a:pt x="3214050" y="960085"/>
                  </a:cubicBezTo>
                  <a:lnTo>
                    <a:pt x="31802" y="960085"/>
                  </a:lnTo>
                  <a:cubicBezTo>
                    <a:pt x="23368" y="960085"/>
                    <a:pt x="15279" y="956734"/>
                    <a:pt x="9315" y="950770"/>
                  </a:cubicBezTo>
                  <a:cubicBezTo>
                    <a:pt x="3351" y="944806"/>
                    <a:pt x="0" y="936717"/>
                    <a:pt x="0" y="928282"/>
                  </a:cubicBezTo>
                  <a:lnTo>
                    <a:pt x="0" y="31802"/>
                  </a:lnTo>
                  <a:cubicBezTo>
                    <a:pt x="0" y="23368"/>
                    <a:pt x="3351" y="15279"/>
                    <a:pt x="9315" y="9315"/>
                  </a:cubicBezTo>
                  <a:cubicBezTo>
                    <a:pt x="15279" y="3351"/>
                    <a:pt x="23368" y="0"/>
                    <a:pt x="3180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3254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45852" cy="998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534718" y="1660938"/>
            <a:ext cx="1997043" cy="1128329"/>
          </a:xfrm>
          <a:custGeom>
            <a:avLst/>
            <a:gdLst/>
            <a:ahLst/>
            <a:cxnLst/>
            <a:rect l="l" t="t" r="r" b="b"/>
            <a:pathLst>
              <a:path w="1997043" h="1128329">
                <a:moveTo>
                  <a:pt x="0" y="0"/>
                </a:moveTo>
                <a:lnTo>
                  <a:pt x="1997043" y="0"/>
                </a:lnTo>
                <a:lnTo>
                  <a:pt x="1997043" y="1128329"/>
                </a:lnTo>
                <a:lnTo>
                  <a:pt x="0" y="112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74035" y="513471"/>
            <a:ext cx="1345162" cy="760016"/>
          </a:xfrm>
          <a:custGeom>
            <a:avLst/>
            <a:gdLst/>
            <a:ahLst/>
            <a:cxnLst/>
            <a:rect l="l" t="t" r="r" b="b"/>
            <a:pathLst>
              <a:path w="1345162" h="760016">
                <a:moveTo>
                  <a:pt x="0" y="0"/>
                </a:moveTo>
                <a:lnTo>
                  <a:pt x="1345162" y="0"/>
                </a:lnTo>
                <a:lnTo>
                  <a:pt x="1345162" y="760017"/>
                </a:lnTo>
                <a:lnTo>
                  <a:pt x="0" y="76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5897" y="-246545"/>
            <a:ext cx="1345162" cy="760016"/>
          </a:xfrm>
          <a:custGeom>
            <a:avLst/>
            <a:gdLst/>
            <a:ahLst/>
            <a:cxnLst/>
            <a:rect l="l" t="t" r="r" b="b"/>
            <a:pathLst>
              <a:path w="1345162" h="760016">
                <a:moveTo>
                  <a:pt x="0" y="0"/>
                </a:moveTo>
                <a:lnTo>
                  <a:pt x="1345162" y="0"/>
                </a:lnTo>
                <a:lnTo>
                  <a:pt x="1345162" y="760016"/>
                </a:lnTo>
                <a:lnTo>
                  <a:pt x="0" y="760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43464" y="832848"/>
            <a:ext cx="2464166" cy="1392254"/>
          </a:xfrm>
          <a:custGeom>
            <a:avLst/>
            <a:gdLst/>
            <a:ahLst/>
            <a:cxnLst/>
            <a:rect l="l" t="t" r="r" b="b"/>
            <a:pathLst>
              <a:path w="2464166" h="1392254">
                <a:moveTo>
                  <a:pt x="0" y="0"/>
                </a:moveTo>
                <a:lnTo>
                  <a:pt x="2464167" y="0"/>
                </a:lnTo>
                <a:lnTo>
                  <a:pt x="2464167" y="1392254"/>
                </a:lnTo>
                <a:lnTo>
                  <a:pt x="0" y="139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4733" y="438329"/>
            <a:ext cx="11294533" cy="3260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3"/>
              </a:lnSpc>
            </a:pPr>
            <a:r>
              <a:rPr lang="en-US" sz="10546" b="1">
                <a:solidFill>
                  <a:srgbClr val="65A701"/>
                </a:solidFill>
                <a:latin typeface="Rowdies Bold"/>
                <a:ea typeface="Rowdies Bold"/>
                <a:cs typeface="Rowdies Bold"/>
                <a:sym typeface="Rowdies Bold"/>
              </a:rPr>
              <a:t>Lẩu băng chuyền</a:t>
            </a:r>
          </a:p>
        </p:txBody>
      </p:sp>
      <p:sp>
        <p:nvSpPr>
          <p:cNvPr id="12" name="Freeform 12"/>
          <p:cNvSpPr/>
          <p:nvPr/>
        </p:nvSpPr>
        <p:spPr>
          <a:xfrm>
            <a:off x="-768260" y="-242291"/>
            <a:ext cx="5365590" cy="3031558"/>
          </a:xfrm>
          <a:custGeom>
            <a:avLst/>
            <a:gdLst/>
            <a:ahLst/>
            <a:cxnLst/>
            <a:rect l="l" t="t" r="r" b="b"/>
            <a:pathLst>
              <a:path w="5365590" h="3031558">
                <a:moveTo>
                  <a:pt x="0" y="0"/>
                </a:moveTo>
                <a:lnTo>
                  <a:pt x="5365589" y="0"/>
                </a:lnTo>
                <a:lnTo>
                  <a:pt x="5365589" y="3031558"/>
                </a:lnTo>
                <a:lnTo>
                  <a:pt x="0" y="303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854672" y="-242291"/>
            <a:ext cx="5365590" cy="3031558"/>
          </a:xfrm>
          <a:custGeom>
            <a:avLst/>
            <a:gdLst/>
            <a:ahLst/>
            <a:cxnLst/>
            <a:rect l="l" t="t" r="r" b="b"/>
            <a:pathLst>
              <a:path w="5365590" h="3031558">
                <a:moveTo>
                  <a:pt x="5365590" y="0"/>
                </a:moveTo>
                <a:lnTo>
                  <a:pt x="0" y="0"/>
                </a:lnTo>
                <a:lnTo>
                  <a:pt x="0" y="3031558"/>
                </a:lnTo>
                <a:lnTo>
                  <a:pt x="5365590" y="3031558"/>
                </a:lnTo>
                <a:lnTo>
                  <a:pt x="53655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347870" y="3786248"/>
            <a:ext cx="1191278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4"/>
              </a:lnSpc>
            </a:pP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Hoạt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động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hình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thức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nhóm</a:t>
            </a:r>
            <a:endParaRPr lang="en-US" sz="3600" b="1" dirty="0">
              <a:solidFill>
                <a:srgbClr val="000000"/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Open Sans Bold"/>
              <a:sym typeface="Open Sans Bold"/>
            </a:endParaRPr>
          </a:p>
          <a:p>
            <a:pPr algn="just">
              <a:lnSpc>
                <a:spcPts val="4214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Hai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bạn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đối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diện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sẽ chia sẻ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nghe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Mỗi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lần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chuông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kêu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là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một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lần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đổi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chỗ</a:t>
            </a:r>
            <a:r>
              <a:rPr lang="en-US" sz="3600" b="1" dirty="0" smtClean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va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̀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tiếp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tục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chia sẻ.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Cư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́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thê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́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lặp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lại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tới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kết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thúc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47870" y="6000044"/>
            <a:ext cx="1191278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Lưu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ý: HS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tuyệt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đối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lại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tư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̣ do,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chuyển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trước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hiệu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lệnh</a:t>
            </a:r>
            <a:r>
              <a:rPr lang="en-US" sz="3600" b="1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Open Sans Bold"/>
                <a:sym typeface="Open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301</Words>
  <Application>Microsoft Office PowerPoint</Application>
  <PresentationFormat>Custom</PresentationFormat>
  <Paragraphs>32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Francois One</vt:lpstr>
      <vt:lpstr>Rowdies Bold</vt:lpstr>
      <vt:lpstr>Open Sans Bold</vt:lpstr>
      <vt:lpstr>#9Slide03 Bebas Neue Bold</vt:lpstr>
      <vt:lpstr>#9Slide03 Roboto Medium</vt:lpstr>
      <vt:lpstr>SVN-Aslang Barry</vt:lpstr>
      <vt:lpstr>Arial</vt:lpstr>
      <vt:lpstr>#9Slide03 SFU Toledo Bold</vt:lpstr>
      <vt:lpstr>#9Slide03 Roboto Bold</vt:lpstr>
      <vt:lpstr>1FTV Naserra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Trường Tiểu học Đoàn Khuê</dc:title>
  <cp:lastModifiedBy>Techsi.vn</cp:lastModifiedBy>
  <cp:revision>26</cp:revision>
  <dcterms:created xsi:type="dcterms:W3CDTF">2006-08-16T00:00:00Z</dcterms:created>
  <dcterms:modified xsi:type="dcterms:W3CDTF">2025-03-20T02:15:36Z</dcterms:modified>
  <dc:identifier>DAGhP3jBZA4</dc:identifier>
</cp:coreProperties>
</file>