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5" r:id="rId1"/>
  </p:sldMasterIdLst>
  <p:notesMasterIdLst>
    <p:notesMasterId r:id="rId21"/>
  </p:notesMasterIdLst>
  <p:sldIdLst>
    <p:sldId id="295" r:id="rId2"/>
    <p:sldId id="3336" r:id="rId3"/>
    <p:sldId id="3248" r:id="rId4"/>
    <p:sldId id="258" r:id="rId5"/>
    <p:sldId id="283" r:id="rId6"/>
    <p:sldId id="3350" r:id="rId7"/>
    <p:sldId id="3352" r:id="rId8"/>
    <p:sldId id="291" r:id="rId9"/>
    <p:sldId id="280" r:id="rId10"/>
    <p:sldId id="281" r:id="rId11"/>
    <p:sldId id="289" r:id="rId12"/>
    <p:sldId id="290" r:id="rId13"/>
    <p:sldId id="3359" r:id="rId14"/>
    <p:sldId id="268" r:id="rId15"/>
    <p:sldId id="269" r:id="rId16"/>
    <p:sldId id="271" r:id="rId17"/>
    <p:sldId id="285" r:id="rId18"/>
    <p:sldId id="3356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1494" y="10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D8115-0915-4F3B-817B-2A4EE920570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EF7C7-F761-4E11-80DC-8A9822304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9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3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5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58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9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64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0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58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4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1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2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19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2AD189A0-0CDE-4AC9-B37F-B0CF595B5FD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54467EC-E040-477B-865D-E9A8542E160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8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fif"/><Relationship Id="rId5" Type="http://schemas.openxmlformats.org/officeDocument/2006/relationships/image" Target="../media/image20.jfif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06919B0-C9CA-7C9E-6185-D94AE9EBB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-38260"/>
            <a:ext cx="12191980" cy="6856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A52047-2A94-305E-6D86-726F64C65E39}"/>
              </a:ext>
            </a:extLst>
          </p:cNvPr>
          <p:cNvSpPr txBox="1"/>
          <p:nvPr/>
        </p:nvSpPr>
        <p:spPr>
          <a:xfrm>
            <a:off x="1433294" y="1345025"/>
            <a:ext cx="10076218" cy="218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 ĐỨC 1 </a:t>
            </a:r>
          </a:p>
          <a:p>
            <a:pPr algn="ctr"/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8 : PHÒNG, TRÁNH TAI NẠN, THƯƠNG TÍCH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30: PHÒNG TRÁNH XÂM HẠI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90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317500"/>
            <a:ext cx="12534900" cy="70484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5225" y="422419"/>
            <a:ext cx="10754605" cy="5693866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Thảo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nhóm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đôi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trả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lời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các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câu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hỏi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:</a:t>
            </a: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“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Quy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tắc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5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ngón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tay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”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dạy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các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em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điều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gì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?</a:t>
            </a: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                   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Ngón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giữa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: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Bắt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tay</a:t>
            </a:r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                    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Ngón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áp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út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: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Vẫy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tay</a:t>
            </a:r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                    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Ngón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út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: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Xua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tay</a:t>
            </a:r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79" y="1832773"/>
            <a:ext cx="1784122" cy="1373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79" y="3178533"/>
            <a:ext cx="2250723" cy="143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80" y="4637978"/>
            <a:ext cx="1895360" cy="157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00" y="-368299"/>
            <a:ext cx="12763500" cy="6563359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C9346B14-E747-5AEB-3BB3-593F2D599FCC}"/>
              </a:ext>
            </a:extLst>
          </p:cNvPr>
          <p:cNvSpPr/>
          <p:nvPr/>
        </p:nvSpPr>
        <p:spPr>
          <a:xfrm>
            <a:off x="433138" y="401053"/>
            <a:ext cx="10812378" cy="4138863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phòng tránh bị xâm hại, em không nên tiếp xúc với người lạ. Giữ khoảng cách an toàn khi tiếp xúc với mọi người.</a:t>
            </a:r>
            <a:endParaRPr lang="en-GB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15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201" y="-253999"/>
            <a:ext cx="12921835" cy="7614374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CA516C14-C94A-88E5-622D-6827DE54B9C5}"/>
              </a:ext>
            </a:extLst>
          </p:cNvPr>
          <p:cNvSpPr/>
          <p:nvPr/>
        </p:nvSpPr>
        <p:spPr>
          <a:xfrm>
            <a:off x="2661355" y="0"/>
            <a:ext cx="6958190" cy="1460361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chọn việc nên làm để phòng tránh bị xâm hại 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1BC26-482B-6695-F1ED-41962810E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79" y="1472392"/>
            <a:ext cx="4355498" cy="282288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D17B3-7ECE-C4AC-407F-7EE872689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147" y="4641876"/>
            <a:ext cx="4957011" cy="233981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64F855-C998-D97C-7E23-213206B49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954" y="1456350"/>
            <a:ext cx="4355498" cy="282288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069DAF-4004-FD59-3D4C-2A625A7739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045" y="3407456"/>
            <a:ext cx="1040955" cy="1065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CA0481-9567-315E-77FA-AE4360229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596" y="6105915"/>
            <a:ext cx="865463" cy="840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A08E2-984E-F1F9-AC34-DF50BC75AC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2" y="3407456"/>
            <a:ext cx="995284" cy="1048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F64C47-7A8B-AD9E-6F2A-ACDD310B13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0" y="-91432"/>
            <a:ext cx="1989385" cy="14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2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201" y="-253999"/>
            <a:ext cx="12921835" cy="7614374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CA516C14-C94A-88E5-622D-6827DE54B9C5}"/>
              </a:ext>
            </a:extLst>
          </p:cNvPr>
          <p:cNvSpPr/>
          <p:nvPr/>
        </p:nvSpPr>
        <p:spPr>
          <a:xfrm>
            <a:off x="2661355" y="0"/>
            <a:ext cx="6958190" cy="1460361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chọn việc nên làm để phòng tránh bị xâm hại 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64C47-7A8B-AD9E-6F2A-ACDD310B1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0" y="-91432"/>
            <a:ext cx="1989385" cy="1401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49F372-8591-A7F8-68FB-B3286EFB9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19" y="1846926"/>
            <a:ext cx="4824374" cy="371267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3F955-0297-0BA5-59F8-48505B171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119" y="1847980"/>
            <a:ext cx="4951907" cy="37116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0EE2D8-3297-F716-BFEF-D62351643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511" y="4719284"/>
            <a:ext cx="865463" cy="840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08844F-E60A-C93B-35C0-3855C7FD3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2563" y="4717946"/>
            <a:ext cx="865463" cy="8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1" y="0"/>
            <a:ext cx="12191999" cy="7263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</a:t>
            </a:r>
            <a:r>
              <a:rPr lang="en-US" sz="6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6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17:Tự </a:t>
            </a:r>
            <a:r>
              <a:rPr lang="en-US" sz="6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giác</a:t>
            </a:r>
            <a:r>
              <a:rPr lang="en-US" sz="6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học</a:t>
            </a:r>
            <a:r>
              <a:rPr lang="en-US" sz="6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60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tập</a:t>
            </a:r>
            <a:endParaRPr lang="en-US" sz="6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738E7-8062-4F61-BA27-6670B98C5310}"/>
              </a:ext>
            </a:extLst>
          </p:cNvPr>
          <p:cNvSpPr txBox="1"/>
          <p:nvPr/>
        </p:nvSpPr>
        <p:spPr>
          <a:xfrm>
            <a:off x="399245" y="1834175"/>
            <a:ext cx="1179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học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40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150" y="-306239"/>
            <a:ext cx="13284199" cy="716423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57400" y="374903"/>
            <a:ext cx="9815276" cy="1077218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0" y="1758360"/>
            <a:ext cx="11449318" cy="435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-140015" y="-61810"/>
            <a:ext cx="12191999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  </a:t>
            </a:r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78" y="-177800"/>
            <a:ext cx="13284199" cy="6946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83" y="1716365"/>
            <a:ext cx="6650866" cy="421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     </a:t>
            </a:r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101" y="-177800"/>
            <a:ext cx="13284199" cy="86169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01800" y="825351"/>
            <a:ext cx="9294576" cy="58477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Em</a:t>
            </a:r>
            <a:r>
              <a:rPr lang="en-GB" sz="32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cùng</a:t>
            </a:r>
            <a:r>
              <a:rPr lang="en-GB" sz="32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bạn</a:t>
            </a:r>
            <a:r>
              <a:rPr lang="en-GB" sz="32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đóng</a:t>
            </a:r>
            <a:r>
              <a:rPr lang="en-GB" sz="32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vai</a:t>
            </a:r>
            <a:r>
              <a:rPr lang="en-GB" sz="32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để</a:t>
            </a:r>
            <a:r>
              <a:rPr lang="en-GB" sz="32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xử</a:t>
            </a:r>
            <a:r>
              <a:rPr lang="en-GB" sz="32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lí</a:t>
            </a:r>
            <a:r>
              <a:rPr lang="en-GB" sz="32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tình</a:t>
            </a:r>
            <a:r>
              <a:rPr lang="en-GB" sz="32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huống</a:t>
            </a:r>
            <a:r>
              <a:rPr lang="en-GB" sz="32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933" y="2771717"/>
            <a:ext cx="7702884" cy="5073899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2844800" y="1825146"/>
            <a:ext cx="4749800" cy="871463"/>
          </a:xfrm>
          <a:prstGeom prst="wedgeRoundRectCallout">
            <a:avLst>
              <a:gd name="adj1" fmla="val 23430"/>
              <a:gd name="adj2" fmla="val 1185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03575" y="1937711"/>
            <a:ext cx="3733800" cy="64633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Cháu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bé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,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vào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nhà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chú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chơi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,</a:t>
            </a:r>
          </a:p>
          <a:p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chú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có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nhiều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đồ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ăn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ngon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b="1" i="1" dirty="0" err="1">
                <a:latin typeface="iCiel Cadena" panose="02000503000000020004"/>
                <a:cs typeface="Lato" panose="020F0502020204030203" pitchFamily="34" charset="0"/>
              </a:rPr>
              <a:t>lắm</a:t>
            </a:r>
            <a:r>
              <a:rPr lang="en-GB" b="1" i="1" dirty="0">
                <a:latin typeface="iCiel Cadena" panose="02000503000000020004"/>
                <a:cs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623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        </a:t>
            </a:r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978" y="-457200"/>
            <a:ext cx="13284199" cy="7912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69858" y="282764"/>
            <a:ext cx="10121900" cy="1077218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bạn thực hiện một số cách đơn giản và phù hợp để phòng, tránh bị xâm hại.</a:t>
            </a:r>
            <a:endParaRPr lang="en-GB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85" y="1642746"/>
            <a:ext cx="4181757" cy="48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CCF6-283B-BAF6-3F4B-46FD61C80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F8599-A2B6-D7CD-A020-387D1A304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0" y="0"/>
            <a:ext cx="122008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4C8B68A8-7510-0CE5-469C-A9AE4E58F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0"/>
            <a:ext cx="10841989" cy="65071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5AAF93-6A0E-2C26-BCE0-CBA4F51AB232}"/>
              </a:ext>
            </a:extLst>
          </p:cNvPr>
          <p:cNvSpPr txBox="1"/>
          <p:nvPr/>
        </p:nvSpPr>
        <p:spPr>
          <a:xfrm>
            <a:off x="6788628" y="2397948"/>
            <a:ext cx="42071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bảo vệ cơ thể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 phòng kẻ xấu xa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Bị kẻ nào xâm hại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người để sẻ chia.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326AF-DD8B-CD62-2A3D-FC21AE5B59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2589527" y="1556466"/>
            <a:ext cx="3168352" cy="46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19225" y="1515121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67829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921" y="132304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90" y="2420371"/>
            <a:ext cx="4107871" cy="4376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6237676" y="-708023"/>
            <a:ext cx="4060994" cy="22233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23692F-ACDB-EC07-869F-297B325F1297}"/>
              </a:ext>
            </a:extLst>
          </p:cNvPr>
          <p:cNvGrpSpPr/>
          <p:nvPr/>
        </p:nvGrpSpPr>
        <p:grpSpPr>
          <a:xfrm>
            <a:off x="3014663" y="350890"/>
            <a:ext cx="9454258" cy="6156220"/>
            <a:chOff x="3014663" y="350890"/>
            <a:chExt cx="9454258" cy="6156220"/>
          </a:xfrm>
        </p:grpSpPr>
        <p:pic>
          <p:nvPicPr>
            <p:cNvPr id="12" name="Picture 11" descr="Text, whiteboard&#10;&#10;Description automatically generated">
              <a:extLst>
                <a:ext uri="{FF2B5EF4-FFF2-40B4-BE49-F238E27FC236}">
                  <a16:creationId xmlns:a16="http://schemas.microsoft.com/office/drawing/2014/main" id="{5CBF4B96-052A-4E80-B6C8-BEAD00C66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837" b="96931" l="3114" r="95523">
                          <a14:foregroundMark x1="3909" y1="9289" x2="4568" y2="17084"/>
                          <a14:foregroundMark x1="8295" y1="10945" x2="19023" y2="11187"/>
                          <a14:foregroundMark x1="4432" y1="5775" x2="5114" y2="9047"/>
                          <a14:foregroundMark x1="95386" y1="8118" x2="94386" y2="36955"/>
                          <a14:foregroundMark x1="94386" y1="36955" x2="95750" y2="59491"/>
                          <a14:foregroundMark x1="95750" y1="59491" x2="94636" y2="90226"/>
                          <a14:foregroundMark x1="94636" y1="90226" x2="87295" y2="90832"/>
                          <a14:foregroundMark x1="89568" y1="11187" x2="77364" y2="11430"/>
                          <a14:foregroundMark x1="18091" y1="10016" x2="45614" y2="9289"/>
                          <a14:foregroundMark x1="45614" y1="9289" x2="80273" y2="9774"/>
                          <a14:foregroundMark x1="5364" y1="19184" x2="7977" y2="78958"/>
                          <a14:foregroundMark x1="7977" y1="78958" x2="6023" y2="91074"/>
                          <a14:foregroundMark x1="6705" y1="91761" x2="16136" y2="92246"/>
                          <a14:foregroundMark x1="16136" y1="92246" x2="40341" y2="89418"/>
                          <a14:foregroundMark x1="40341" y1="89418" x2="47500" y2="89418"/>
                          <a14:foregroundMark x1="47500" y1="89418" x2="58545" y2="89176"/>
                          <a14:foregroundMark x1="58545" y1="89176" x2="86295" y2="92932"/>
                          <a14:foregroundMark x1="86295" y1="92932" x2="87568" y2="91074"/>
                          <a14:foregroundMark x1="4432" y1="43942" x2="5909" y2="71486"/>
                          <a14:foregroundMark x1="4705" y1="34289" x2="4182" y2="93901"/>
                          <a14:foregroundMark x1="3773" y1="46042" x2="3773" y2="45113"/>
                          <a14:foregroundMark x1="3909" y1="37803" x2="3909" y2="36147"/>
                          <a14:foregroundMark x1="4182" y1="28150" x2="3909" y2="38530"/>
                          <a14:foregroundMark x1="3909" y1="32633" x2="4568" y2="55937"/>
                          <a14:foregroundMark x1="4568" y1="55937" x2="4568" y2="55937"/>
                          <a14:foregroundMark x1="4568" y1="57593" x2="3773" y2="76454"/>
                          <a14:foregroundMark x1="4045" y1="68901" x2="3386" y2="78796"/>
                          <a14:foregroundMark x1="4182" y1="79281" x2="3636" y2="95315"/>
                          <a14:foregroundMark x1="95000" y1="95315" x2="94727" y2="96244"/>
                          <a14:foregroundMark x1="95136" y1="94346" x2="95136" y2="95073"/>
                          <a14:foregroundMark x1="94477" y1="94830" x2="94477" y2="94830"/>
                          <a14:foregroundMark x1="95386" y1="94346" x2="95523" y2="95315"/>
                          <a14:foregroundMark x1="93409" y1="93659" x2="94591" y2="94588"/>
                          <a14:foregroundMark x1="63705" y1="13288" x2="56545" y2="13530"/>
                          <a14:foregroundMark x1="3773" y1="5533" x2="4318" y2="11430"/>
                          <a14:foregroundMark x1="3773" y1="3877" x2="3773" y2="9532"/>
                          <a14:foregroundMark x1="3386" y1="6018" x2="3114" y2="15428"/>
                          <a14:foregroundMark x1="3523" y1="3877" x2="3386" y2="96002"/>
                          <a14:foregroundMark x1="94068" y1="94103" x2="94341" y2="96931"/>
                          <a14:foregroundMark x1="90477" y1="88449" x2="90477" y2="88449"/>
                          <a14:foregroundMark x1="94068" y1="94103" x2="94205" y2="96931"/>
                          <a14:foregroundMark x1="94591" y1="94830" x2="94477" y2="95759"/>
                          <a14:foregroundMark x1="55364" y1="7431" x2="51114" y2="7633"/>
                          <a14:foregroundMark x1="61455" y1="34047" x2="61455" y2="34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63" y="350890"/>
              <a:ext cx="9454258" cy="61562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7B1355-4D38-77B1-632A-23AFED781F5C}"/>
                </a:ext>
              </a:extLst>
            </p:cNvPr>
            <p:cNvSpPr txBox="1"/>
            <p:nvPr/>
          </p:nvSpPr>
          <p:spPr>
            <a:xfrm>
              <a:off x="5153772" y="1691305"/>
              <a:ext cx="510063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ln/>
                  <a:solidFill>
                    <a:srgbClr val="002060"/>
                  </a:solidFill>
                  <a:latin typeface="Algerian" panose="04020705040A02060702" pitchFamily="82" charset="0"/>
                </a:rPr>
                <a:t>ĐẠO ĐỨC</a:t>
              </a:r>
              <a:endParaRPr lang="en-US" sz="3200" b="1" dirty="0">
                <a:ln/>
                <a:solidFill>
                  <a:srgbClr val="002060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E1D0AB-AC61-ACAD-AB19-FF58241D719A}"/>
                </a:ext>
              </a:extLst>
            </p:cNvPr>
            <p:cNvSpPr txBox="1"/>
            <p:nvPr/>
          </p:nvSpPr>
          <p:spPr>
            <a:xfrm>
              <a:off x="3625010" y="2197489"/>
              <a:ext cx="8158162" cy="823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30: PHÒNG TRÁNH XÂM HẠI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9CBD3A"/>
            </a:solidFill>
          </a:ln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096" y="5394466"/>
            <a:ext cx="1685796" cy="12395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530623" y="377663"/>
            <a:ext cx="11235528" cy="612494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CB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5AFD962F-4721-FD62-7549-85A01FFE1C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8975" y="-35169"/>
            <a:ext cx="5838825" cy="154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D27B7-1DD6-2EE8-77BA-5EE1E51634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800" y="551333"/>
            <a:ext cx="5041829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3847A-9B99-D230-C54B-7F3D18909A53}"/>
              </a:ext>
            </a:extLst>
          </p:cNvPr>
          <p:cNvSpPr txBox="1"/>
          <p:nvPr/>
        </p:nvSpPr>
        <p:spPr>
          <a:xfrm>
            <a:off x="814387" y="1683137"/>
            <a:ext cx="10668000" cy="174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sinh </a:t>
            </a:r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những vùng trên cơ thể mà người khác không thể chạm vào;những việc cần làm để phòng tránh bị xâm hại.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41A33-9CB1-613E-EB0B-BE9B08908C78}"/>
              </a:ext>
            </a:extLst>
          </p:cNvPr>
          <p:cNvSpPr txBox="1"/>
          <p:nvPr/>
        </p:nvSpPr>
        <p:spPr>
          <a:xfrm>
            <a:off x="1212574" y="3182692"/>
            <a:ext cx="10217426" cy="2045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vi-VN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những cách đơn giản và phù hợp để phòng,  tránh bị xâm hại.</a:t>
            </a:r>
          </a:p>
          <a:p>
            <a:pPr marL="5143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endParaRPr lang="en-US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3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5ACE4D-FD40-2E4A-96F5-9D0223A42881}"/>
              </a:ext>
            </a:extLst>
          </p:cNvPr>
          <p:cNvSpPr txBox="1"/>
          <p:nvPr/>
        </p:nvSpPr>
        <p:spPr>
          <a:xfrm>
            <a:off x="3456096" y="1131590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Bài</a:t>
            </a:r>
            <a:r>
              <a:rPr lang="en-US" sz="3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17: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699FA-99C6-46E2-97CE-67868AC313F1}"/>
              </a:ext>
            </a:extLst>
          </p:cNvPr>
          <p:cNvSpPr txBox="1"/>
          <p:nvPr/>
        </p:nvSpPr>
        <p:spPr>
          <a:xfrm>
            <a:off x="0" y="0"/>
            <a:ext cx="12191999" cy="5940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       </a:t>
            </a:r>
            <a:r>
              <a:rPr lang="en-US" sz="60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Bi 17:Tự h</a:t>
            </a:r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  <a:p>
            <a:endParaRPr lang="en-US" sz="40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603" y="0"/>
            <a:ext cx="12763500" cy="7093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73" y="396996"/>
            <a:ext cx="3477746" cy="1026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72" y="4330363"/>
            <a:ext cx="1543050" cy="1609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43180">
            <a:off x="576704" y="1458518"/>
            <a:ext cx="1556463" cy="160241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776238" y="713761"/>
            <a:ext cx="5424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Trò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chơi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: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Sói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bắt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cừu</a:t>
            </a:r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201" y="3095691"/>
            <a:ext cx="2213166" cy="10459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299">
            <a:off x="4085790" y="5520151"/>
            <a:ext cx="1689691" cy="10747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5207">
            <a:off x="2090586" y="2319989"/>
            <a:ext cx="1238568" cy="24046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931" y="1716366"/>
            <a:ext cx="3370969" cy="38046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7575" y="2660529"/>
            <a:ext cx="2260459" cy="240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69" y="2339975"/>
            <a:ext cx="5715000" cy="39147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199" y="-689402"/>
            <a:ext cx="12776199" cy="8616930"/>
          </a:xfrm>
          <a:prstGeom prst="rect">
            <a:avLst/>
          </a:prstGeom>
        </p:spPr>
      </p:pic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C980920A-A75F-571C-3BA0-E0AE612223D4}"/>
              </a:ext>
            </a:extLst>
          </p:cNvPr>
          <p:cNvSpPr/>
          <p:nvPr/>
        </p:nvSpPr>
        <p:spPr>
          <a:xfrm>
            <a:off x="1752056" y="-163411"/>
            <a:ext cx="8103686" cy="1460361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595B54-10C4-44B8-E791-36D99E9EF118}"/>
              </a:ext>
            </a:extLst>
          </p:cNvPr>
          <p:cNvSpPr/>
          <p:nvPr/>
        </p:nvSpPr>
        <p:spPr>
          <a:xfrm>
            <a:off x="1909729" y="-50828"/>
            <a:ext cx="8103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	</a:t>
            </a:r>
            <a:r>
              <a:rPr lang="vi-VN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khác không dược chạm vào vùng nào trên cơ thể em</a:t>
            </a:r>
            <a:r>
              <a:rPr lang="en-GB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8B8C4-4C43-2271-F9CF-6B8549754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85545"/>
            <a:ext cx="8807593" cy="48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3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CCF6-283B-BAF6-3F4B-46FD61C80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F8599-A2B6-D7CD-A020-387D1A304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21255" y="0"/>
            <a:ext cx="122008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23B57-D184-4105-EB95-4A8DDD0E9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13" y="665922"/>
            <a:ext cx="10537573" cy="555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CCF6-283B-BAF6-3F4B-46FD61C80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F8599-A2B6-D7CD-A020-387D1A304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21255" y="0"/>
            <a:ext cx="122008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3CD92D-1BFA-A365-CBC8-8BB2FA766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" y="-152168"/>
            <a:ext cx="1670690" cy="12583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E1EF36-0947-C8C4-36A7-68458B7C9A73}"/>
              </a:ext>
            </a:extLst>
          </p:cNvPr>
          <p:cNvSpPr/>
          <p:nvPr/>
        </p:nvSpPr>
        <p:spPr>
          <a:xfrm>
            <a:off x="2064045" y="271230"/>
            <a:ext cx="8063909" cy="9541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Kết luận: Không được cho người khác chạm vào miệng ngực, giữa hai đùi và mông của mình.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3FC03-3C47-DBBE-86F5-B0EC1302B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63" y="1635665"/>
            <a:ext cx="8556907" cy="42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778" y="-190500"/>
            <a:ext cx="12763500" cy="7829575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B68DC24E-49DC-2863-87C5-CFC1126E34A8}"/>
              </a:ext>
            </a:extLst>
          </p:cNvPr>
          <p:cNvSpPr/>
          <p:nvPr/>
        </p:nvSpPr>
        <p:spPr>
          <a:xfrm>
            <a:off x="1752055" y="-163411"/>
            <a:ext cx="8466765" cy="1460361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để phòng tránh xâm hại?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AA69D-DC3F-ACB2-FCAA-3C83706EE5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4400" r="9318"/>
          <a:stretch/>
        </p:blipFill>
        <p:spPr>
          <a:xfrm>
            <a:off x="1159709" y="1442554"/>
            <a:ext cx="9288380" cy="5415446"/>
          </a:xfrm>
          <a:prstGeom prst="rect">
            <a:avLst/>
          </a:prstGeom>
        </p:spPr>
      </p:pic>
      <p:pic>
        <p:nvPicPr>
          <p:cNvPr id="5" name="[hanhtrangso.nxbgd.vn] Audio_ Quy tắc 5 ngón tay_HTS">
            <a:hlinkClick r:id="" action="ppaction://media"/>
            <a:extLst>
              <a:ext uri="{FF2B5EF4-FFF2-40B4-BE49-F238E27FC236}">
                <a16:creationId xmlns:a16="http://schemas.microsoft.com/office/drawing/2014/main" id="{562E71CB-257B-F89B-0B3C-6A8C6B397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813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317500"/>
            <a:ext cx="12534900" cy="70484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5225" y="422419"/>
            <a:ext cx="10754605" cy="612475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Thảo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nhóm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đôi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trả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lời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các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câu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hỏi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:</a:t>
            </a: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pPr marL="457200" indent="-457200">
              <a:buFontTx/>
              <a:buChar char="-"/>
            </a:pP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“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Quy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tắc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5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ngón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tay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”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dạy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các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em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điều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gì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?</a:t>
            </a: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                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Ngón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cái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: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Ôm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hôn</a:t>
            </a:r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                  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Ngón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trỏ</a:t>
            </a:r>
            <a:r>
              <a:rPr lang="en-GB" sz="2800" b="1" dirty="0">
                <a:solidFill>
                  <a:srgbClr val="FF000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: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Nắm</a:t>
            </a:r>
            <a:r>
              <a:rPr lang="en-GB" sz="2800" b="1" dirty="0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7030A0"/>
                </a:solidFill>
                <a:latin typeface="iCiel Cadena" panose="02000503000000020004"/>
                <a:cs typeface="Lato" panose="020F0502020204030203" pitchFamily="34" charset="0"/>
              </a:rPr>
              <a:t>tay</a:t>
            </a:r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  <a:p>
            <a:endParaRPr lang="en-GB" sz="2800" b="1" dirty="0">
              <a:solidFill>
                <a:srgbClr val="7030A0"/>
              </a:solidFill>
              <a:latin typeface="iCiel Cadena" panose="02000503000000020004"/>
              <a:cs typeface="Lato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52" y="2141069"/>
            <a:ext cx="1754628" cy="1093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767">
            <a:off x="1219318" y="3581084"/>
            <a:ext cx="2028385" cy="21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141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592</TotalTime>
  <Words>401</Words>
  <Application>Microsoft Office PowerPoint</Application>
  <PresentationFormat>Widescreen</PresentationFormat>
  <Paragraphs>94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Algerian</vt:lpstr>
      <vt:lpstr>Calibri</vt:lpstr>
      <vt:lpstr>Cambria</vt:lpstr>
      <vt:lpstr>iCiel Cadena</vt:lpstr>
      <vt:lpstr>Lato</vt:lpstr>
      <vt:lpstr>Times New Roman</vt:lpstr>
      <vt:lpstr>Tw Cen MT</vt:lpstr>
      <vt:lpstr>Tw Cen MT Condensed</vt:lpstr>
      <vt:lpstr>Wingdings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213</cp:revision>
  <dcterms:created xsi:type="dcterms:W3CDTF">2021-11-15T11:37:02Z</dcterms:created>
  <dcterms:modified xsi:type="dcterms:W3CDTF">2025-03-28T06:08:55Z</dcterms:modified>
</cp:coreProperties>
</file>