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2" r:id="rId4"/>
    <p:sldMasterId id="2147483704" r:id="rId5"/>
    <p:sldMasterId id="2147483719" r:id="rId6"/>
  </p:sldMasterIdLst>
  <p:notesMasterIdLst>
    <p:notesMasterId r:id="rId37"/>
  </p:notesMasterIdLst>
  <p:sldIdLst>
    <p:sldId id="3307" r:id="rId7"/>
    <p:sldId id="11088411" r:id="rId8"/>
    <p:sldId id="11088412" r:id="rId9"/>
    <p:sldId id="11088413" r:id="rId10"/>
    <p:sldId id="287" r:id="rId11"/>
    <p:sldId id="4265" r:id="rId12"/>
    <p:sldId id="11088414" r:id="rId13"/>
    <p:sldId id="11088432" r:id="rId14"/>
    <p:sldId id="4270" r:id="rId15"/>
    <p:sldId id="11088435" r:id="rId16"/>
    <p:sldId id="4282" r:id="rId17"/>
    <p:sldId id="11088417" r:id="rId18"/>
    <p:sldId id="11088397" r:id="rId19"/>
    <p:sldId id="11088427" r:id="rId20"/>
    <p:sldId id="11088436" r:id="rId21"/>
    <p:sldId id="11088437" r:id="rId22"/>
    <p:sldId id="11088431" r:id="rId23"/>
    <p:sldId id="11088420" r:id="rId24"/>
    <p:sldId id="11088428" r:id="rId25"/>
    <p:sldId id="11088418" r:id="rId26"/>
    <p:sldId id="11088394" r:id="rId27"/>
    <p:sldId id="11088430" r:id="rId28"/>
    <p:sldId id="11088429" r:id="rId29"/>
    <p:sldId id="11088421" r:id="rId30"/>
    <p:sldId id="11088422" r:id="rId31"/>
    <p:sldId id="11088423" r:id="rId32"/>
    <p:sldId id="11088425" r:id="rId33"/>
    <p:sldId id="11088426" r:id="rId34"/>
    <p:sldId id="11088404" r:id="rId35"/>
    <p:sldId id="3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72" y="12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605ED-60F4-412D-8EA4-8C6F8766EB1D}"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F919E-B579-4B1E-84AC-48793CB5DD5D}" type="slidenum">
              <a:rPr lang="en-US" smtClean="0"/>
              <a:t>‹#›</a:t>
            </a:fld>
            <a:endParaRPr lang="en-US"/>
          </a:p>
        </p:txBody>
      </p:sp>
    </p:spTree>
    <p:extLst>
      <p:ext uri="{BB962C8B-B14F-4D97-AF65-F5344CB8AC3E}">
        <p14:creationId xmlns:p14="http://schemas.microsoft.com/office/powerpoint/2010/main" val="2061721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6D1135-472D-47C7-ADC3-2272A03EA81B}" type="slidenum">
              <a:rPr lang="en-US" smtClean="0"/>
              <a:t>1</a:t>
            </a:fld>
            <a:endParaRPr lang="en-US"/>
          </a:p>
        </p:txBody>
      </p:sp>
    </p:spTree>
    <p:extLst>
      <p:ext uri="{BB962C8B-B14F-4D97-AF65-F5344CB8AC3E}">
        <p14:creationId xmlns:p14="http://schemas.microsoft.com/office/powerpoint/2010/main" val="2364101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7217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8688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434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28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367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447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562715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2945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245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ABFBA2-B9F4-4273-AFDD-1B484F4DEA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196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361869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182075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210837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5820957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48418953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33150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30267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31283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14835320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9989724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3361958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49481169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4630657"/>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8599821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12965058"/>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60258191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89000926"/>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773681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506329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255750973"/>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185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740005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68341119"/>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51" y="1122363"/>
            <a:ext cx="9144001"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51" y="3602097"/>
            <a:ext cx="9144001" cy="1655763"/>
          </a:xfrm>
        </p:spPr>
        <p:txBody>
          <a:bodyPr/>
          <a:lstStyle>
            <a:lvl1pPr marL="0" indent="0" algn="ctr">
              <a:buNone/>
              <a:defRPr sz="2400"/>
            </a:lvl1pPr>
            <a:lvl2pPr marL="456363" indent="0" algn="ctr">
              <a:buNone/>
              <a:defRPr sz="2000"/>
            </a:lvl2pPr>
            <a:lvl3pPr marL="912781" indent="0" algn="ctr">
              <a:buNone/>
              <a:defRPr sz="1900"/>
            </a:lvl3pPr>
            <a:lvl4pPr marL="1369172" indent="0" algn="ctr">
              <a:buNone/>
              <a:defRPr sz="1600"/>
            </a:lvl4pPr>
            <a:lvl5pPr marL="1825568" indent="0" algn="ctr">
              <a:buNone/>
              <a:defRPr sz="1600"/>
            </a:lvl5pPr>
            <a:lvl6pPr marL="2281986" indent="0" algn="ctr">
              <a:buNone/>
              <a:defRPr sz="1600"/>
            </a:lvl6pPr>
            <a:lvl7pPr marL="2738346" indent="0" algn="ctr">
              <a:buNone/>
              <a:defRPr sz="1600"/>
            </a:lvl7pPr>
            <a:lvl8pPr marL="3194711" indent="0" algn="ctr">
              <a:buNone/>
              <a:defRPr sz="1600"/>
            </a:lvl8pPr>
            <a:lvl9pPr marL="365107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912781"/>
            <a:fld id="{D997B5FA-0921-464F-AAE1-844C04324D75}" type="datetimeFigureOut">
              <a:rPr lang="zh-CN" altLang="en-US" smtClean="0">
                <a:solidFill>
                  <a:prstClr val="black">
                    <a:tint val="75000"/>
                  </a:prstClr>
                </a:solidFill>
              </a:rPr>
              <a:pPr defTabSz="912781"/>
              <a:t>2025/4/3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912781"/>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912781"/>
            <a:fld id="{565CE74E-AB26-4998-AD42-012C4C1AD076}" type="slidenum">
              <a:rPr lang="zh-CN" altLang="en-US" smtClean="0">
                <a:solidFill>
                  <a:prstClr val="black">
                    <a:tint val="75000"/>
                  </a:prstClr>
                </a:solidFill>
              </a:rPr>
              <a:pPr defTabSz="912781"/>
              <a:t>‹#›</a:t>
            </a:fld>
            <a:endParaRPr lang="zh-CN" altLang="en-US">
              <a:solidFill>
                <a:prstClr val="black">
                  <a:tint val="75000"/>
                </a:prstClr>
              </a:solidFill>
            </a:endParaRPr>
          </a:p>
        </p:txBody>
      </p:sp>
    </p:spTree>
    <p:extLst>
      <p:ext uri="{BB962C8B-B14F-4D97-AF65-F5344CB8AC3E}">
        <p14:creationId xmlns:p14="http://schemas.microsoft.com/office/powerpoint/2010/main" val="1779546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30577411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8515052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616860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032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520799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32294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22744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275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76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6588681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91321612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4287120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26276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80762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09693494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2187431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2186731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9300430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85536877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6.jp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8.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445825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959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2025/4/3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5814326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00375"/>
      </p:ext>
    </p:extLst>
  </p:cSld>
  <p:clrMap bg1="lt1" tx1="dk1" bg2="lt2" tx2="dk2" accent1="accent1" accent2="accent2" accent3="accent3" accent4="accent4" accent5="accent5" accent6="accent6" hlink="hlink" folHlink="folHlink"/>
  <p:sldLayoutIdLst>
    <p:sldLayoutId id="2147483703" r:id="rId1"/>
    <p:sldLayoutId id="2147483743" r:id="rId2"/>
    <p:sldLayoutId id="2147483744" r:id="rId3"/>
    <p:sldLayoutId id="2147483745"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2025/4/3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149427453"/>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157188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1.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64.png"/><Relationship Id="rId4" Type="http://schemas.openxmlformats.org/officeDocument/2006/relationships/image" Target="../media/image63.emf"/></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9.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jp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29.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A1AB-6BD8-4C11-9278-883F1B355E1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4A460B-366B-FAF2-7BFE-9C0F3342311D}"/>
              </a:ext>
            </a:extLst>
          </p:cNvPr>
          <p:cNvSpPr>
            <a:spLocks noGrp="1"/>
          </p:cNvSpPr>
          <p:nvPr>
            <p:ph idx="1"/>
          </p:nvPr>
        </p:nvSpPr>
        <p:spPr/>
        <p:txBody>
          <a:bodyPr/>
          <a:lstStyle/>
          <a:p>
            <a:endParaRPr lang="en-US" dirty="0"/>
          </a:p>
        </p:txBody>
      </p:sp>
      <p:pic>
        <p:nvPicPr>
          <p:cNvPr id="4" name="Content Placeholder 4" descr="A picture containing text&#10;&#10;Description automatically generated">
            <a:extLst>
              <a:ext uri="{FF2B5EF4-FFF2-40B4-BE49-F238E27FC236}">
                <a16:creationId xmlns:a16="http://schemas.microsoft.com/office/drawing/2014/main" id="{060C3EFE-A209-7E4B-B9C1-6D9EA717235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1980" cy="6856719"/>
          </a:xfrm>
          <a:prstGeom prst="rect">
            <a:avLst/>
          </a:prstGeom>
        </p:spPr>
      </p:pic>
      <p:sp>
        <p:nvSpPr>
          <p:cNvPr id="6" name="Title 1">
            <a:extLst>
              <a:ext uri="{FF2B5EF4-FFF2-40B4-BE49-F238E27FC236}">
                <a16:creationId xmlns:a16="http://schemas.microsoft.com/office/drawing/2014/main" id="{EC65F0D2-801E-2DD5-8239-1D1E82FA22C7}"/>
              </a:ext>
            </a:extLst>
          </p:cNvPr>
          <p:cNvSpPr txBox="1">
            <a:spLocks/>
          </p:cNvSpPr>
          <p:nvPr/>
        </p:nvSpPr>
        <p:spPr>
          <a:xfrm>
            <a:off x="1173853" y="321884"/>
            <a:ext cx="10030299" cy="1646302"/>
          </a:xfrm>
          <a:prstGeom prst="rect">
            <a:avLst/>
          </a:prstGeom>
        </p:spPr>
        <p:txBody>
          <a:bodyPr vert="horz" lIns="60960" tIns="30480" rIns="60960" bIns="30480" rtlCol="0" anchor="b">
            <a:noAutofit/>
          </a:bodyPr>
          <a:lstStyle>
            <a:lvl1pPr algn="r" defTabSz="685800" rtl="0" eaLnBrk="1" latinLnBrk="0" hangingPunct="1">
              <a:spcBef>
                <a:spcPct val="0"/>
              </a:spcBef>
              <a:buNone/>
              <a:defRPr sz="81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vi-VN" sz="4400" b="1">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rPr>
              <a:t>BÀI GIẢNG ĐIỆN TỬ </a:t>
            </a:r>
            <a:endParaRPr lang="en-US" sz="4400" b="1" dirty="0">
              <a:ln w="22225">
                <a:solidFill>
                  <a:schemeClr val="accent2"/>
                </a:solidFill>
                <a:prstDash val="solid"/>
              </a:ln>
              <a:solidFill>
                <a:srgbClr val="00206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0E9D5A6-7DE0-C518-25D9-19CDEE9BDC25}"/>
              </a:ext>
            </a:extLst>
          </p:cNvPr>
          <p:cNvSpPr/>
          <p:nvPr/>
        </p:nvSpPr>
        <p:spPr>
          <a:xfrm>
            <a:off x="5068363" y="2316652"/>
            <a:ext cx="2241287" cy="584771"/>
          </a:xfrm>
          <a:prstGeom prst="rect">
            <a:avLst/>
          </a:prstGeom>
          <a:noFill/>
        </p:spPr>
        <p:txBody>
          <a:bodyPr wrap="none" lIns="91424" tIns="45718" rIns="91424" bIns="45718">
            <a:spAutoFit/>
            <a:scene3d>
              <a:camera prst="orthographicFront"/>
              <a:lightRig rig="soft" dir="t">
                <a:rot lat="0" lon="0" rev="15600000"/>
              </a:lightRig>
            </a:scene3d>
            <a:sp3d extrusionH="57150" prstMaterial="softEdge">
              <a:bevelT w="25400" h="38100"/>
            </a:sp3d>
          </a:bodyPr>
          <a:lstStyle/>
          <a:p>
            <a:pPr algn="ctr"/>
            <a:r>
              <a:rPr lang="en-US" sz="3200" b="1">
                <a:ln/>
                <a:solidFill>
                  <a:srgbClr val="FF0000"/>
                </a:solidFill>
                <a:latin typeface="Noto Sans" panose="020B0502040504020204" pitchFamily="34"/>
                <a:ea typeface="Noto Sans" panose="020B0502040504020204" pitchFamily="34"/>
                <a:cs typeface="Noto Sans" panose="020B0502040504020204" pitchFamily="34"/>
              </a:rPr>
              <a:t>ĐẠO ĐỨC </a:t>
            </a:r>
            <a:endParaRPr lang="en-US" sz="3200" b="1" dirty="0">
              <a:ln/>
              <a:solidFill>
                <a:srgbClr val="FF0000"/>
              </a:solidFill>
              <a:latin typeface="Noto Sans" panose="020B0502040504020204" pitchFamily="34"/>
              <a:ea typeface="Noto Sans" panose="020B0502040504020204" pitchFamily="34"/>
              <a:cs typeface="Noto Sans" panose="020B0502040504020204" pitchFamily="34"/>
            </a:endParaRPr>
          </a:p>
        </p:txBody>
      </p:sp>
      <p:grpSp>
        <p:nvGrpSpPr>
          <p:cNvPr id="17" name="Group 16">
            <a:extLst>
              <a:ext uri="{FF2B5EF4-FFF2-40B4-BE49-F238E27FC236}">
                <a16:creationId xmlns:a16="http://schemas.microsoft.com/office/drawing/2014/main" id="{7868B711-4F95-CA95-3E03-FB42D944561E}"/>
              </a:ext>
            </a:extLst>
          </p:cNvPr>
          <p:cNvGrpSpPr/>
          <p:nvPr/>
        </p:nvGrpSpPr>
        <p:grpSpPr>
          <a:xfrm>
            <a:off x="677334" y="4100976"/>
            <a:ext cx="10837332" cy="2528734"/>
            <a:chOff x="627252" y="4238609"/>
            <a:chExt cx="10837332" cy="2528734"/>
          </a:xfrm>
        </p:grpSpPr>
        <p:sp>
          <p:nvSpPr>
            <p:cNvPr id="12" name="Rectangle 11">
              <a:extLst>
                <a:ext uri="{FF2B5EF4-FFF2-40B4-BE49-F238E27FC236}">
                  <a16:creationId xmlns:a16="http://schemas.microsoft.com/office/drawing/2014/main" id="{DA5960E7-4F6F-8BF8-3BCB-593E89CAE408}"/>
                </a:ext>
              </a:extLst>
            </p:cNvPr>
            <p:cNvSpPr/>
            <p:nvPr/>
          </p:nvSpPr>
          <p:spPr>
            <a:xfrm>
              <a:off x="627252" y="4786977"/>
              <a:ext cx="10837332" cy="1646302"/>
            </a:xfrm>
            <a:prstGeom prst="rect">
              <a:avLst/>
            </a:prstGeom>
            <a:solidFill>
              <a:srgbClr val="F9F4E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1FD1903-159C-C9A9-40A3-896ED193FFA4}"/>
                </a:ext>
              </a:extLst>
            </p:cNvPr>
            <p:cNvGrpSpPr/>
            <p:nvPr/>
          </p:nvGrpSpPr>
          <p:grpSpPr>
            <a:xfrm>
              <a:off x="627252" y="4238609"/>
              <a:ext cx="10732672" cy="2528734"/>
              <a:chOff x="627252" y="4238609"/>
              <a:chExt cx="10732672" cy="2528734"/>
            </a:xfrm>
          </p:grpSpPr>
          <p:sp>
            <p:nvSpPr>
              <p:cNvPr id="9" name="Freeform 4">
                <a:extLst>
                  <a:ext uri="{FF2B5EF4-FFF2-40B4-BE49-F238E27FC236}">
                    <a16:creationId xmlns:a16="http://schemas.microsoft.com/office/drawing/2014/main" id="{20E5A055-C8C5-4008-75C0-F059DBC01CD0}"/>
                  </a:ext>
                </a:extLst>
              </p:cNvPr>
              <p:cNvSpPr/>
              <p:nvPr/>
            </p:nvSpPr>
            <p:spPr>
              <a:xfrm>
                <a:off x="627252" y="4238609"/>
                <a:ext cx="1559323" cy="2023293"/>
              </a:xfrm>
              <a:custGeom>
                <a:avLst/>
                <a:gdLst/>
                <a:ahLst/>
                <a:cxnLst/>
                <a:rect l="l" t="t" r="r" b="b"/>
                <a:pathLst>
                  <a:path w="2159310" h="3004257">
                    <a:moveTo>
                      <a:pt x="0" y="0"/>
                    </a:moveTo>
                    <a:lnTo>
                      <a:pt x="2159310" y="0"/>
                    </a:lnTo>
                    <a:lnTo>
                      <a:pt x="2159310" y="3004258"/>
                    </a:lnTo>
                    <a:lnTo>
                      <a:pt x="0" y="3004258"/>
                    </a:lnTo>
                    <a:lnTo>
                      <a:pt x="0" y="0"/>
                    </a:lnTo>
                    <a:close/>
                  </a:path>
                </a:pathLst>
              </a:custGeom>
              <a:blipFill>
                <a:blip r:embed="rId4"/>
                <a:stretch>
                  <a:fillRect/>
                </a:stretch>
              </a:blipFill>
            </p:spPr>
            <p:txBody>
              <a:bodyPr/>
              <a:lstStyle/>
              <a:p>
                <a:pPr defTabSz="304815"/>
                <a:endParaRPr lang="en-US" sz="1200">
                  <a:solidFill>
                    <a:prstClr val="black"/>
                  </a:solidFill>
                </a:endParaRPr>
              </a:p>
            </p:txBody>
          </p:sp>
          <p:sp>
            <p:nvSpPr>
              <p:cNvPr id="10" name="Freeform 7">
                <a:extLst>
                  <a:ext uri="{FF2B5EF4-FFF2-40B4-BE49-F238E27FC236}">
                    <a16:creationId xmlns:a16="http://schemas.microsoft.com/office/drawing/2014/main" id="{3D2B8009-7EE7-430B-CEA6-F201970B5E09}"/>
                  </a:ext>
                </a:extLst>
              </p:cNvPr>
              <p:cNvSpPr/>
              <p:nvPr/>
            </p:nvSpPr>
            <p:spPr>
              <a:xfrm flipH="1">
                <a:off x="9492182" y="4449621"/>
                <a:ext cx="863600" cy="1968967"/>
              </a:xfrm>
              <a:custGeom>
                <a:avLst/>
                <a:gdLst/>
                <a:ahLst/>
                <a:cxnLst/>
                <a:rect l="l" t="t" r="r" b="b"/>
                <a:pathLst>
                  <a:path w="1212957" h="2914010">
                    <a:moveTo>
                      <a:pt x="1212956" y="0"/>
                    </a:moveTo>
                    <a:lnTo>
                      <a:pt x="0" y="0"/>
                    </a:lnTo>
                    <a:lnTo>
                      <a:pt x="0" y="2914010"/>
                    </a:lnTo>
                    <a:lnTo>
                      <a:pt x="1212956" y="2914010"/>
                    </a:lnTo>
                    <a:lnTo>
                      <a:pt x="1212956" y="0"/>
                    </a:lnTo>
                    <a:close/>
                  </a:path>
                </a:pathLst>
              </a:custGeom>
              <a:blipFill>
                <a:blip r:embed="rId5"/>
                <a:stretch>
                  <a:fillRect/>
                </a:stretch>
              </a:blipFill>
            </p:spPr>
            <p:txBody>
              <a:bodyPr/>
              <a:lstStyle/>
              <a:p>
                <a:pPr defTabSz="304815"/>
                <a:endParaRPr lang="en-US" sz="1200">
                  <a:solidFill>
                    <a:prstClr val="black"/>
                  </a:solidFill>
                </a:endParaRPr>
              </a:p>
            </p:txBody>
          </p:sp>
          <p:sp>
            <p:nvSpPr>
              <p:cNvPr id="11" name="Freeform 11">
                <a:extLst>
                  <a:ext uri="{FF2B5EF4-FFF2-40B4-BE49-F238E27FC236}">
                    <a16:creationId xmlns:a16="http://schemas.microsoft.com/office/drawing/2014/main" id="{9EEF7007-756C-8D0D-3F3A-8A35AD44C1EB}"/>
                  </a:ext>
                </a:extLst>
              </p:cNvPr>
              <p:cNvSpPr/>
              <p:nvPr/>
            </p:nvSpPr>
            <p:spPr>
              <a:xfrm>
                <a:off x="10191523" y="4485048"/>
                <a:ext cx="1168401" cy="1762866"/>
              </a:xfrm>
              <a:custGeom>
                <a:avLst/>
                <a:gdLst/>
                <a:ahLst/>
                <a:cxnLst/>
                <a:rect l="l" t="t" r="r" b="b"/>
                <a:pathLst>
                  <a:path w="1658905" h="2663125">
                    <a:moveTo>
                      <a:pt x="1658905" y="0"/>
                    </a:moveTo>
                    <a:lnTo>
                      <a:pt x="0" y="0"/>
                    </a:lnTo>
                    <a:lnTo>
                      <a:pt x="0" y="2663125"/>
                    </a:lnTo>
                    <a:lnTo>
                      <a:pt x="1658905" y="2663125"/>
                    </a:lnTo>
                    <a:lnTo>
                      <a:pt x="165890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304815"/>
                <a:endParaRPr lang="en-US" sz="1200">
                  <a:solidFill>
                    <a:prstClr val="black"/>
                  </a:solidFill>
                </a:endParaRPr>
              </a:p>
            </p:txBody>
          </p:sp>
          <p:sp>
            <p:nvSpPr>
              <p:cNvPr id="13" name="Freeform 3">
                <a:extLst>
                  <a:ext uri="{FF2B5EF4-FFF2-40B4-BE49-F238E27FC236}">
                    <a16:creationId xmlns:a16="http://schemas.microsoft.com/office/drawing/2014/main" id="{0E5FEF74-C34B-EE7D-F8A5-6024DC8891B8}"/>
                  </a:ext>
                </a:extLst>
              </p:cNvPr>
              <p:cNvSpPr/>
              <p:nvPr/>
            </p:nvSpPr>
            <p:spPr>
              <a:xfrm>
                <a:off x="4293705" y="5121040"/>
                <a:ext cx="3074504" cy="1646303"/>
              </a:xfrm>
              <a:custGeom>
                <a:avLst/>
                <a:gdLst/>
                <a:ahLst/>
                <a:cxnLst/>
                <a:rect l="l" t="t" r="r" b="b"/>
                <a:pathLst>
                  <a:path w="14307178" h="11624582">
                    <a:moveTo>
                      <a:pt x="0" y="0"/>
                    </a:moveTo>
                    <a:lnTo>
                      <a:pt x="14307179" y="0"/>
                    </a:lnTo>
                    <a:lnTo>
                      <a:pt x="14307179" y="11624582"/>
                    </a:lnTo>
                    <a:lnTo>
                      <a:pt x="0" y="116245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solidFill>
                    <a:prstClr val="black"/>
                  </a:solidFill>
                  <a:latin typeface="Calibri" panose="020F0502020204030204"/>
                </a:endParaRPr>
              </a:p>
            </p:txBody>
          </p:sp>
        </p:grpSp>
      </p:grpSp>
      <p:sp>
        <p:nvSpPr>
          <p:cNvPr id="8" name="Rectangle 7">
            <a:extLst>
              <a:ext uri="{FF2B5EF4-FFF2-40B4-BE49-F238E27FC236}">
                <a16:creationId xmlns:a16="http://schemas.microsoft.com/office/drawing/2014/main" id="{20CBE2A2-DBED-4331-008B-CEFB3E2A1FAF}"/>
              </a:ext>
            </a:extLst>
          </p:cNvPr>
          <p:cNvSpPr/>
          <p:nvPr/>
        </p:nvSpPr>
        <p:spPr>
          <a:xfrm>
            <a:off x="3390967" y="4498532"/>
            <a:ext cx="5288595" cy="523216"/>
          </a:xfrm>
          <a:prstGeom prst="rect">
            <a:avLst/>
          </a:prstGeom>
          <a:noFill/>
        </p:spPr>
        <p:txBody>
          <a:bodyPr wrap="none" lIns="91424" tIns="45718" rIns="91424" bIns="45718">
            <a:spAutoFit/>
            <a:scene3d>
              <a:camera prst="orthographicFront"/>
              <a:lightRig rig="soft" dir="t">
                <a:rot lat="0" lon="0" rev="15600000"/>
              </a:lightRig>
            </a:scene3d>
            <a:sp3d extrusionH="57150" prstMaterial="softEdge">
              <a:bevelT w="25400" h="38100"/>
            </a:sp3d>
          </a:bodyPr>
          <a:lstStyle/>
          <a:p>
            <a:pPr algn="ctr"/>
            <a:r>
              <a:rPr lang="en-US" sz="2800" b="1">
                <a:ln/>
                <a:solidFill>
                  <a:srgbClr val="002060"/>
                </a:solidFill>
                <a:latin typeface="HP001 Kieu 2" panose="020B0603050302020204" pitchFamily="34" charset="0"/>
                <a:ea typeface="Noto Sans" panose="020B0502040504020204" pitchFamily="34"/>
                <a:cs typeface="Noto Sans" panose="020B0502040504020204" pitchFamily="34"/>
              </a:rPr>
              <a:t>Giáo viên: Lý Thị Bích Liên</a:t>
            </a:r>
            <a:endParaRPr lang="en-US" sz="2800" b="1" dirty="0">
              <a:ln/>
              <a:solidFill>
                <a:srgbClr val="002060"/>
              </a:solidFill>
              <a:latin typeface="HP001 Kieu 2" panose="020B0603050302020204" pitchFamily="34" charset="0"/>
              <a:ea typeface="Noto Sans" panose="020B0502040504020204" pitchFamily="34"/>
              <a:cs typeface="Noto Sans" panose="020B0502040504020204" pitchFamily="34"/>
            </a:endParaRPr>
          </a:p>
        </p:txBody>
      </p:sp>
      <p:sp>
        <p:nvSpPr>
          <p:cNvPr id="5" name="Rectangle 4">
            <a:extLst>
              <a:ext uri="{FF2B5EF4-FFF2-40B4-BE49-F238E27FC236}">
                <a16:creationId xmlns:a16="http://schemas.microsoft.com/office/drawing/2014/main" id="{F9D21752-FE09-BECC-7C6B-751FE1FB58F8}"/>
              </a:ext>
            </a:extLst>
          </p:cNvPr>
          <p:cNvSpPr/>
          <p:nvPr/>
        </p:nvSpPr>
        <p:spPr>
          <a:xfrm>
            <a:off x="3406792" y="2964631"/>
            <a:ext cx="5378395" cy="646331"/>
          </a:xfrm>
          <a:prstGeom prst="rect">
            <a:avLst/>
          </a:prstGeom>
          <a:noFill/>
        </p:spPr>
        <p:txBody>
          <a:bodyPr wrap="none" lIns="91440" tIns="45720" rIns="91440" bIns="45720">
            <a:spAutoFit/>
          </a:bodyPr>
          <a:lstStyle/>
          <a:p>
            <a:pPr algn="ctr"/>
            <a:r>
              <a:rPr lang="en-US" sz="3600" b="1" cap="none" spc="0" dirty="0" err="1">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Bài</a:t>
            </a:r>
            <a:r>
              <a:rPr lang="en-US" sz="3600" b="1" cap="none" spc="0" dirty="0">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 26</a:t>
            </a:r>
            <a:r>
              <a:rPr lang="en-US" sz="3600" b="1" cap="none" spc="0">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 Phòng </a:t>
            </a:r>
            <a:r>
              <a:rPr lang="en-US" sz="3600" b="1" cap="none" spc="0" dirty="0" err="1">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tránh</a:t>
            </a:r>
            <a:r>
              <a:rPr lang="en-US" sz="3600" b="1" cap="none" spc="0" dirty="0">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 </a:t>
            </a:r>
            <a:r>
              <a:rPr lang="en-US" sz="3600" b="1" cap="none" spc="0" dirty="0" err="1">
                <a:ln w="9525">
                  <a:solidFill>
                    <a:schemeClr val="bg1"/>
                  </a:solidFill>
                  <a:prstDash val="solid"/>
                </a:ln>
                <a:solidFill>
                  <a:srgbClr val="FF0000"/>
                </a:solidFill>
                <a:latin typeface="Times New Roman" panose="02020603050405020304" pitchFamily="18" charset="0"/>
                <a:cs typeface="Times New Roman" panose="02020603050405020304" pitchFamily="18" charset="0"/>
              </a:rPr>
              <a:t>bỏng</a:t>
            </a:r>
            <a:endParaRPr lang="en-US" sz="3600" b="1" cap="none" spc="0" dirty="0">
              <a:ln w="9525">
                <a:solidFill>
                  <a:schemeClr val="bg1"/>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4948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hought Bubble: Cloud 22">
            <a:extLst>
              <a:ext uri="{FF2B5EF4-FFF2-40B4-BE49-F238E27FC236}">
                <a16:creationId xmlns:a16="http://schemas.microsoft.com/office/drawing/2014/main" id="{BCC1913E-FC63-4A59-8E96-A2AADCE8CD26}"/>
              </a:ext>
            </a:extLst>
          </p:cNvPr>
          <p:cNvSpPr/>
          <p:nvPr/>
        </p:nvSpPr>
        <p:spPr>
          <a:xfrm>
            <a:off x="2191870" y="1237131"/>
            <a:ext cx="8780930" cy="5042646"/>
          </a:xfrm>
          <a:prstGeom prst="cloudCallout">
            <a:avLst>
              <a:gd name="adj1" fmla="val 2487"/>
              <a:gd name="adj2" fmla="val -2140"/>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dirty="0">
                <a:solidFill>
                  <a:srgbClr val="002060"/>
                </a:solidFill>
                <a:latin typeface="Times New Roman" panose="02020603050405020304" pitchFamily="18" charset="0"/>
                <a:cs typeface="Times New Roman" panose="02020603050405020304" pitchFamily="18" charset="0"/>
              </a:rPr>
              <a:t>Theo </a:t>
            </a:r>
            <a:r>
              <a:rPr lang="en-US" sz="4000" dirty="0" err="1">
                <a:solidFill>
                  <a:srgbClr val="002060"/>
                </a:solidFill>
                <a:latin typeface="Times New Roman" panose="02020603050405020304" pitchFamily="18" charset="0"/>
                <a:cs typeface="Times New Roman" panose="02020603050405020304" pitchFamily="18" charset="0"/>
              </a:rPr>
              <a:t>em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ngoài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ra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còn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những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vật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dụng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nào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có</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thể</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gây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bỏng</a:t>
            </a:r>
            <a:r>
              <a:rPr lang="en-US" sz="4000" dirty="0">
                <a:solidFill>
                  <a:srgbClr val="002060"/>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a:cs typeface="Times New Roman" panose="02020603050405020304" pitchFamily="18" charset="0"/>
            </a:endParaRPr>
          </a:p>
        </p:txBody>
      </p:sp>
      <p:sp>
        <p:nvSpPr>
          <p:cNvPr id="7" name="AutoShape 6" descr="https://yhocvn.net/wp-content/uploads/2018/08/bong-nguy-co-tiem-an-tai-nha-va-cach-phong-tranh-yhocvn.net_.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Trẻ bị bỏng nước sôi trong tình huống không ngờ: Bác sĩ khuyến c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5715000" cy="63681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yhocvn.net/wp-content/uploads/2018/08/bong-nguy-co-tiem-an-tai-nha-va-cach-phong-tranh-yhocvn.net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983" y="365760"/>
            <a:ext cx="5943087" cy="642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8708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2" nodeType="clickEffect">
                                  <p:stCondLst>
                                    <p:cond delay="0"/>
                                  </p:stCondLst>
                                  <p:childTnLst>
                                    <p:animEffect transition="out" filter="wheel(1)">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34"/>
                                        </p:tgtEl>
                                        <p:attrNameLst>
                                          <p:attrName>style.visibility</p:attrName>
                                        </p:attrNameLst>
                                      </p:cBhvr>
                                      <p:to>
                                        <p:strVal val="visible"/>
                                      </p:to>
                                    </p:set>
                                    <p:animEffect transition="in" filter="wipe(down)">
                                      <p:cBhvr>
                                        <p:cTn id="29" dur="580">
                                          <p:stCondLst>
                                            <p:cond delay="0"/>
                                          </p:stCondLst>
                                        </p:cTn>
                                        <p:tgtEl>
                                          <p:spTgt spid="1034"/>
                                        </p:tgtEl>
                                      </p:cBhvr>
                                    </p:animEffect>
                                    <p:anim calcmode="lin" valueType="num">
                                      <p:cBhvr>
                                        <p:cTn id="30" dur="1822" tmFilter="0,0; 0.14,0.36; 0.43,0.73; 0.71,0.91; 1.0,1.0">
                                          <p:stCondLst>
                                            <p:cond delay="0"/>
                                          </p:stCondLst>
                                        </p:cTn>
                                        <p:tgtEl>
                                          <p:spTgt spid="103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3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3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3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34"/>
                                        </p:tgtEl>
                                        <p:attrNameLst>
                                          <p:attrName>ppt_y</p:attrName>
                                        </p:attrNameLst>
                                      </p:cBhvr>
                                      <p:tavLst>
                                        <p:tav tm="0" fmla="#ppt_y-sin(pi*$)/81">
                                          <p:val>
                                            <p:fltVal val="0"/>
                                          </p:val>
                                        </p:tav>
                                        <p:tav tm="100000">
                                          <p:val>
                                            <p:fltVal val="1"/>
                                          </p:val>
                                        </p:tav>
                                      </p:tavLst>
                                    </p:anim>
                                    <p:animScale>
                                      <p:cBhvr>
                                        <p:cTn id="35" dur="26">
                                          <p:stCondLst>
                                            <p:cond delay="650"/>
                                          </p:stCondLst>
                                        </p:cTn>
                                        <p:tgtEl>
                                          <p:spTgt spid="1034"/>
                                        </p:tgtEl>
                                      </p:cBhvr>
                                      <p:to x="100000" y="60000"/>
                                    </p:animScale>
                                    <p:animScale>
                                      <p:cBhvr>
                                        <p:cTn id="36" dur="166" decel="50000">
                                          <p:stCondLst>
                                            <p:cond delay="676"/>
                                          </p:stCondLst>
                                        </p:cTn>
                                        <p:tgtEl>
                                          <p:spTgt spid="1034"/>
                                        </p:tgtEl>
                                      </p:cBhvr>
                                      <p:to x="100000" y="100000"/>
                                    </p:animScale>
                                    <p:animScale>
                                      <p:cBhvr>
                                        <p:cTn id="37" dur="26">
                                          <p:stCondLst>
                                            <p:cond delay="1312"/>
                                          </p:stCondLst>
                                        </p:cTn>
                                        <p:tgtEl>
                                          <p:spTgt spid="1034"/>
                                        </p:tgtEl>
                                      </p:cBhvr>
                                      <p:to x="100000" y="80000"/>
                                    </p:animScale>
                                    <p:animScale>
                                      <p:cBhvr>
                                        <p:cTn id="38" dur="166" decel="50000">
                                          <p:stCondLst>
                                            <p:cond delay="1338"/>
                                          </p:stCondLst>
                                        </p:cTn>
                                        <p:tgtEl>
                                          <p:spTgt spid="1034"/>
                                        </p:tgtEl>
                                      </p:cBhvr>
                                      <p:to x="100000" y="100000"/>
                                    </p:animScale>
                                    <p:animScale>
                                      <p:cBhvr>
                                        <p:cTn id="39" dur="26">
                                          <p:stCondLst>
                                            <p:cond delay="1642"/>
                                          </p:stCondLst>
                                        </p:cTn>
                                        <p:tgtEl>
                                          <p:spTgt spid="1034"/>
                                        </p:tgtEl>
                                      </p:cBhvr>
                                      <p:to x="100000" y="90000"/>
                                    </p:animScale>
                                    <p:animScale>
                                      <p:cBhvr>
                                        <p:cTn id="40" dur="166" decel="50000">
                                          <p:stCondLst>
                                            <p:cond delay="1668"/>
                                          </p:stCondLst>
                                        </p:cTn>
                                        <p:tgtEl>
                                          <p:spTgt spid="1034"/>
                                        </p:tgtEl>
                                      </p:cBhvr>
                                      <p:to x="100000" y="100000"/>
                                    </p:animScale>
                                    <p:animScale>
                                      <p:cBhvr>
                                        <p:cTn id="41" dur="26">
                                          <p:stCondLst>
                                            <p:cond delay="1808"/>
                                          </p:stCondLst>
                                        </p:cTn>
                                        <p:tgtEl>
                                          <p:spTgt spid="1034"/>
                                        </p:tgtEl>
                                      </p:cBhvr>
                                      <p:to x="100000" y="95000"/>
                                    </p:animScale>
                                    <p:animScale>
                                      <p:cBhvr>
                                        <p:cTn id="42" dur="166" decel="50000">
                                          <p:stCondLst>
                                            <p:cond delay="1834"/>
                                          </p:stCondLst>
                                        </p:cTn>
                                        <p:tgtEl>
                                          <p:spTgt spid="10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8" name="图片 7">
            <a:extLst>
              <a:ext uri="{FF2B5EF4-FFF2-40B4-BE49-F238E27FC236}">
                <a16:creationId xmlns:a16="http://schemas.microsoft.com/office/drawing/2014/main" id="{C61AED09-17A8-4779-BE6D-9DC605FB3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829969" cy="1125034"/>
          </a:xfrm>
          <a:prstGeom prst="rect">
            <a:avLst/>
          </a:prstGeom>
        </p:spPr>
      </p:pic>
      <p:pic>
        <p:nvPicPr>
          <p:cNvPr id="22" name="图片 21">
            <a:extLst>
              <a:ext uri="{FF2B5EF4-FFF2-40B4-BE49-F238E27FC236}">
                <a16:creationId xmlns:a16="http://schemas.microsoft.com/office/drawing/2014/main" id="{2D4391CF-4D34-400A-BF5F-EE3F383655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69" y="1885223"/>
            <a:ext cx="1751519" cy="4645660"/>
          </a:xfrm>
          <a:prstGeom prst="rect">
            <a:avLst/>
          </a:prstGeom>
        </p:spPr>
      </p:pic>
      <p:sp>
        <p:nvSpPr>
          <p:cNvPr id="23" name="Thought Bubble: Cloud 22">
            <a:extLst>
              <a:ext uri="{FF2B5EF4-FFF2-40B4-BE49-F238E27FC236}">
                <a16:creationId xmlns:a16="http://schemas.microsoft.com/office/drawing/2014/main" id="{BCC1913E-FC63-4A59-8E96-A2AADCE8CD26}"/>
              </a:ext>
            </a:extLst>
          </p:cNvPr>
          <p:cNvSpPr/>
          <p:nvPr/>
        </p:nvSpPr>
        <p:spPr>
          <a:xfrm>
            <a:off x="3161842" y="0"/>
            <a:ext cx="6898863" cy="3592286"/>
          </a:xfrm>
          <a:prstGeom prst="cloudCallout">
            <a:avLst>
              <a:gd name="adj1" fmla="val -58477"/>
              <a:gd name="adj2" fmla="val 4980"/>
            </a:avLst>
          </a:prstGeom>
          <a:solidFill>
            <a:srgbClr val="FF0066"/>
          </a:solidFill>
        </p:spPr>
        <p:style>
          <a:lnRef idx="1">
            <a:schemeClr val="accent2"/>
          </a:lnRef>
          <a:fillRef idx="2">
            <a:schemeClr val="accent2"/>
          </a:fillRef>
          <a:effectRef idx="1">
            <a:schemeClr val="accent2"/>
          </a:effectRef>
          <a:fontRef idx="minor">
            <a:schemeClr val="dk1"/>
          </a:fontRef>
        </p:style>
        <p:txBody>
          <a:bodyPr rtlCol="0" anchor="ctr"/>
          <a:lstStyle/>
          <a:p>
            <a:pPr lvl="0" algn="ctr"/>
            <a:r>
              <a:rPr lang="en-US" sz="4800" dirty="0" err="1">
                <a:solidFill>
                  <a:prstClr val="white"/>
                </a:solidFill>
                <a:latin typeface="Times New Roman" panose="02020603050405020304" pitchFamily="18" charset="0"/>
                <a:cs typeface="Times New Roman" panose="02020603050405020304" pitchFamily="18" charset="0"/>
              </a:rPr>
              <a:t>Hậu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quả</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khi</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bị</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bỏng</a:t>
            </a:r>
            <a:r>
              <a:rPr lang="en-US" sz="4800" dirty="0">
                <a:solidFill>
                  <a:prstClr val="white"/>
                </a:solidFill>
                <a:latin typeface="Times New Roman" panose="02020603050405020304" pitchFamily="18" charset="0"/>
                <a:cs typeface="Times New Roman" panose="02020603050405020304" pitchFamily="18" charset="0"/>
              </a:rPr>
              <a:t>. </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6074061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3691"/>
            <a:ext cx="5513294" cy="3082638"/>
          </a:xfrm>
          <a:prstGeom prst="rect">
            <a:avLst/>
          </a:prstGeom>
        </p:spPr>
      </p:pic>
      <p:pic>
        <p:nvPicPr>
          <p:cNvPr id="5" name="Picture 4"/>
          <p:cNvPicPr>
            <a:picLocks noChangeAspect="1"/>
          </p:cNvPicPr>
          <p:nvPr/>
        </p:nvPicPr>
        <p:blipFill>
          <a:blip r:embed="rId3"/>
          <a:stretch>
            <a:fillRect/>
          </a:stretch>
        </p:blipFill>
        <p:spPr>
          <a:xfrm>
            <a:off x="6131859" y="143691"/>
            <a:ext cx="5241093" cy="3267636"/>
          </a:xfrm>
          <a:prstGeom prst="rect">
            <a:avLst/>
          </a:prstGeom>
        </p:spPr>
      </p:pic>
      <p:pic>
        <p:nvPicPr>
          <p:cNvPr id="1026" name="Picture 2" descr="Thương tâm bé gái 4 tuổi bỏng nước sôi toàn thân khi tắ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1327"/>
            <a:ext cx="5513294" cy="32987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6131859" y="3411327"/>
            <a:ext cx="5241091" cy="3298756"/>
          </a:xfrm>
          <a:prstGeom prst="rect">
            <a:avLst/>
          </a:prstGeom>
        </p:spPr>
      </p:pic>
    </p:spTree>
    <p:extLst>
      <p:ext uri="{BB962C8B-B14F-4D97-AF65-F5344CB8AC3E}">
        <p14:creationId xmlns:p14="http://schemas.microsoft.com/office/powerpoint/2010/main" val="11526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6252" y="-77846"/>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2659" y="913393"/>
            <a:ext cx="10058400" cy="4965549"/>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9978" y="326853"/>
            <a:ext cx="1163221" cy="527327"/>
          </a:xfrm>
          <a:prstGeom prst="rect">
            <a:avLst/>
          </a:prstGeom>
        </p:spPr>
      </p:pic>
      <p:pic>
        <p:nvPicPr>
          <p:cNvPr id="25" name="Mây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763798" y="982094"/>
            <a:ext cx="307148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Kết</a:t>
            </a:r>
            <a:r>
              <a:rPr kumimoji="0" lang="en-US" sz="66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6600" b="1" i="0" u="none" strike="noStrike" kern="1200" cap="none" spc="0" normalizeH="0" noProof="0" dirty="0" err="1">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1600200" y="1832052"/>
            <a:ext cx="9117499" cy="3785652"/>
          </a:xfrm>
          <a:prstGeom prst="rect">
            <a:avLst/>
          </a:prstGeom>
          <a:noFill/>
        </p:spPr>
        <p:txBody>
          <a:bodyPr wrap="square" rtlCol="0">
            <a:spAutoFit/>
          </a:bodyPr>
          <a:lstStyle/>
          <a:p>
            <a:pPr algn="just"/>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sôi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lửa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bếp</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điện</a:t>
            </a:r>
            <a:r>
              <a:rPr lang="en-US" sz="4000" dirty="0">
                <a:solidFill>
                  <a:schemeClr val="bg1"/>
                </a:solidFill>
                <a:latin typeface="Times New Roman" panose="02020603050405020304" pitchFamily="18" charset="0"/>
                <a:cs typeface="Times New Roman" panose="02020603050405020304" pitchFamily="18" charset="0"/>
              </a:rPr>
              <a:t>, ổ </a:t>
            </a:r>
            <a:r>
              <a:rPr lang="en-US" sz="4000" dirty="0" err="1">
                <a:solidFill>
                  <a:schemeClr val="bg1"/>
                </a:solidFill>
                <a:latin typeface="Times New Roman" panose="02020603050405020304" pitchFamily="18" charset="0"/>
                <a:cs typeface="Times New Roman" panose="02020603050405020304" pitchFamily="18" charset="0"/>
              </a:rPr>
              <a:t>cắm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ống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pô</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xe</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máy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nguồn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gây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bỏng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Chúng</a:t>
            </a: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không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nghịch</a:t>
            </a:r>
            <a:r>
              <a:rPr lang="en-US" sz="4000" dirty="0">
                <a:solidFill>
                  <a:schemeClr val="bg1"/>
                </a:solidFill>
                <a:latin typeface="Times New Roman" panose="02020603050405020304" pitchFamily="18" charset="0"/>
                <a:cs typeface="Times New Roman" panose="02020603050405020304" pitchFamily="18" charset="0"/>
              </a:rPr>
              <a:t> hay </a:t>
            </a:r>
            <a:r>
              <a:rPr lang="en-US" sz="4000" dirty="0" err="1">
                <a:solidFill>
                  <a:schemeClr val="bg1"/>
                </a:solidFill>
                <a:latin typeface="Times New Roman" panose="02020603050405020304" pitchFamily="18" charset="0"/>
                <a:cs typeface="Times New Roman" panose="02020603050405020304" pitchFamily="18" charset="0"/>
              </a:rPr>
              <a:t>chơi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đùa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gần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vật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dụng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này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bị</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bỏng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vết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bỏng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sẽ</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phồng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đau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rát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ảnh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hưởng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dến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sức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khỏe</a:t>
            </a:r>
            <a:r>
              <a:rPr lang="en-US" sz="4000" dirty="0">
                <a:solidFill>
                  <a:schemeClr val="bg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descr="20220412100411_wm_shs-dao-duc-1"/>
          <p:cNvPicPr>
            <a:picLocks noChangeAspect="1" noChangeArrowheads="1"/>
          </p:cNvPicPr>
          <p:nvPr/>
        </p:nvPicPr>
        <p:blipFill rotWithShape="1">
          <a:blip r:embed="rId2">
            <a:extLst>
              <a:ext uri="{28A0092B-C50C-407E-A947-70E740481C1C}">
                <a14:useLocalDpi xmlns:a14="http://schemas.microsoft.com/office/drawing/2010/main" val="0"/>
              </a:ext>
            </a:extLst>
          </a:blip>
          <a:srcRect l="8420" t="41498" r="9173" b="18671"/>
          <a:stretch/>
        </p:blipFill>
        <p:spPr bwMode="auto">
          <a:xfrm>
            <a:off x="1" y="130629"/>
            <a:ext cx="7746274" cy="6361611"/>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22">
            <a:extLst>
              <a:ext uri="{FF2B5EF4-FFF2-40B4-BE49-F238E27FC236}">
                <a16:creationId xmlns:a16="http://schemas.microsoft.com/office/drawing/2014/main" id="{BCC1913E-FC63-4A59-8E96-A2AADCE8CD26}"/>
              </a:ext>
            </a:extLst>
          </p:cNvPr>
          <p:cNvSpPr/>
          <p:nvPr/>
        </p:nvSpPr>
        <p:spPr>
          <a:xfrm>
            <a:off x="7746275" y="666206"/>
            <a:ext cx="4445725" cy="4062548"/>
          </a:xfrm>
          <a:prstGeom prst="cloudCallout">
            <a:avLst>
              <a:gd name="adj1" fmla="val -55457"/>
              <a:gd name="adj2" fmla="val 58660"/>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4000" dirty="0" err="1">
                <a:solidFill>
                  <a:srgbClr val="002060"/>
                </a:solidFill>
                <a:latin typeface="Times New Roman" panose="02020603050405020304" pitchFamily="18" charset="0"/>
                <a:cs typeface="Times New Roman" panose="02020603050405020304" pitchFamily="18" charset="0"/>
              </a:rPr>
              <a:t>Em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sẽ</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làm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để</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phòng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tránh</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bị</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bỏng</a:t>
            </a:r>
            <a:r>
              <a:rPr lang="en-US" sz="4000" dirty="0">
                <a:solidFill>
                  <a:srgbClr val="002060"/>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a:cs typeface="Times New Roman" panose="02020603050405020304" pitchFamily="18" charset="0"/>
            </a:endParaRPr>
          </a:p>
        </p:txBody>
      </p:sp>
    </p:spTree>
    <p:extLst>
      <p:ext uri="{BB962C8B-B14F-4D97-AF65-F5344CB8AC3E}">
        <p14:creationId xmlns:p14="http://schemas.microsoft.com/office/powerpoint/2010/main" val="2551815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srcRect t="67317"/>
          <a:stretch>
            <a:fillRect/>
          </a:stretch>
        </p:blipFill>
        <p:spPr>
          <a:xfrm flipH="1">
            <a:off x="-76200" y="4457700"/>
            <a:ext cx="4691251" cy="2419350"/>
          </a:xfrm>
          <a:prstGeom prst="rect">
            <a:avLst/>
          </a:prstGeom>
        </p:spPr>
      </p:pic>
      <p:pic>
        <p:nvPicPr>
          <p:cNvPr id="67" name="图片 66"/>
          <p:cNvPicPr>
            <a:picLocks noChangeAspect="1"/>
          </p:cNvPicPr>
          <p:nvPr/>
        </p:nvPicPr>
        <p:blipFill>
          <a:blip r:embed="rId4"/>
          <a:stretch>
            <a:fillRect/>
          </a:stretch>
        </p:blipFill>
        <p:spPr>
          <a:xfrm>
            <a:off x="0" y="5913759"/>
            <a:ext cx="1216954" cy="970159"/>
          </a:xfrm>
          <a:prstGeom prst="rect">
            <a:avLst/>
          </a:prstGeom>
        </p:spPr>
      </p:pic>
      <p:pic>
        <p:nvPicPr>
          <p:cNvPr id="11" name="图片 4">
            <a:extLst>
              <a:ext uri="{FF2B5EF4-FFF2-40B4-BE49-F238E27FC236}">
                <a16:creationId xmlns:a16="http://schemas.microsoft.com/office/drawing/2014/main" id="{11C508F2-F49C-411A-A07B-F31BC3CC91B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7953" y="-189688"/>
            <a:ext cx="11217349" cy="7066738"/>
          </a:xfrm>
          <a:prstGeom prst="rect">
            <a:avLst/>
          </a:prstGeom>
        </p:spPr>
      </p:pic>
      <p:sp>
        <p:nvSpPr>
          <p:cNvPr id="12" name="TextBox 11">
            <a:extLst>
              <a:ext uri="{FF2B5EF4-FFF2-40B4-BE49-F238E27FC236}">
                <a16:creationId xmlns:a16="http://schemas.microsoft.com/office/drawing/2014/main" id="{96ED67D4-0FD6-40A7-8C16-514F432FAF8A}"/>
              </a:ext>
            </a:extLst>
          </p:cNvPr>
          <p:cNvSpPr txBox="1"/>
          <p:nvPr/>
        </p:nvSpPr>
        <p:spPr>
          <a:xfrm>
            <a:off x="3471860" y="3151595"/>
            <a:ext cx="5988800" cy="913007"/>
          </a:xfrm>
          <a:prstGeom prst="rect">
            <a:avLst/>
          </a:prstGeom>
          <a:noFill/>
          <a:ln w="28575">
            <a:solidFill>
              <a:schemeClr val="bg1"/>
            </a:solidFill>
            <a:prstDash val="sysDash"/>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333" b="1" i="0" u="none" strike="noStrike" kern="0" cap="none" spc="0" normalizeH="0" baseline="0" noProof="0" dirty="0" err="1">
                <a:ln>
                  <a:noFill/>
                </a:ln>
                <a:solidFill>
                  <a:srgbClr val="FF0000"/>
                </a:solidFill>
                <a:effectLst/>
                <a:uLnTx/>
                <a:uFillTx/>
                <a:latin typeface="Calibri" panose="020F0502020204030204"/>
                <a:ea typeface="+mn-ea"/>
                <a:cs typeface="+mn-cs"/>
              </a:rPr>
              <a:t>Thảo</a:t>
            </a:r>
            <a:r>
              <a:rPr kumimoji="0" lang="en-US" sz="5333" b="1" i="0" u="none" strike="noStrike" kern="0" cap="none" spc="0" normalizeH="0" baseline="0" noProof="0" dirty="0">
                <a:ln>
                  <a:noFill/>
                </a:ln>
                <a:solidFill>
                  <a:srgbClr val="FF0000"/>
                </a:solidFill>
                <a:effectLst/>
                <a:uLnTx/>
                <a:uFillTx/>
                <a:latin typeface="Calibri" panose="020F0502020204030204"/>
                <a:ea typeface="+mn-ea"/>
                <a:cs typeface="+mn-cs"/>
              </a:rPr>
              <a:t> </a:t>
            </a:r>
            <a:r>
              <a:rPr kumimoji="0" lang="en-US" sz="5333" b="1" i="0" u="none" strike="noStrike" kern="0" cap="none" spc="0" normalizeH="0" baseline="0" noProof="0" dirty="0" err="1">
                <a:ln>
                  <a:noFill/>
                </a:ln>
                <a:solidFill>
                  <a:srgbClr val="FF0000"/>
                </a:solidFill>
                <a:effectLst/>
                <a:uLnTx/>
                <a:uFillTx/>
                <a:latin typeface="Calibri" panose="020F0502020204030204"/>
                <a:ea typeface="+mn-ea"/>
                <a:cs typeface="+mn-cs"/>
              </a:rPr>
              <a:t>luận</a:t>
            </a:r>
            <a:r>
              <a:rPr kumimoji="0" lang="en-US" sz="5333" b="1" i="0" u="none" strike="noStrike" kern="0" cap="none" spc="0" normalizeH="0" baseline="0" noProof="0" dirty="0">
                <a:ln>
                  <a:noFill/>
                </a:ln>
                <a:solidFill>
                  <a:srgbClr val="FF0000"/>
                </a:solidFill>
                <a:effectLst/>
                <a:uLnTx/>
                <a:uFillTx/>
                <a:latin typeface="Calibri" panose="020F0502020204030204"/>
                <a:ea typeface="+mn-ea"/>
                <a:cs typeface="+mn-cs"/>
              </a:rPr>
              <a:t> </a:t>
            </a:r>
            <a:r>
              <a:rPr kumimoji="0" lang="en-US" sz="5333" b="1" i="0" u="none" strike="noStrike" kern="0" cap="none" spc="0" normalizeH="0" baseline="0" noProof="0" dirty="0" err="1">
                <a:ln>
                  <a:noFill/>
                </a:ln>
                <a:solidFill>
                  <a:srgbClr val="FF0000"/>
                </a:solidFill>
                <a:effectLst/>
                <a:uLnTx/>
                <a:uFillTx/>
                <a:latin typeface="Calibri" panose="020F0502020204030204"/>
                <a:ea typeface="+mn-ea"/>
                <a:cs typeface="+mn-cs"/>
              </a:rPr>
              <a:t>nhóm</a:t>
            </a:r>
            <a:r>
              <a:rPr kumimoji="0" lang="en-US" sz="5333" b="1" i="0" u="none" strike="noStrike" kern="0" cap="none" spc="0" normalizeH="0" baseline="0" noProof="0" dirty="0">
                <a:ln>
                  <a:noFill/>
                </a:ln>
                <a:solidFill>
                  <a:srgbClr val="FF0000"/>
                </a:solidFill>
                <a:effectLst/>
                <a:uLnTx/>
                <a:uFillTx/>
                <a:latin typeface="Calibri" panose="020F0502020204030204"/>
                <a:ea typeface="+mn-ea"/>
                <a:cs typeface="+mn-cs"/>
              </a:rPr>
              <a:t> 4</a:t>
            </a:r>
          </a:p>
        </p:txBody>
      </p:sp>
      <p:sp>
        <p:nvSpPr>
          <p:cNvPr id="13" name="TextBox 12">
            <a:extLst>
              <a:ext uri="{FF2B5EF4-FFF2-40B4-BE49-F238E27FC236}">
                <a16:creationId xmlns:a16="http://schemas.microsoft.com/office/drawing/2014/main" id="{6A5FC431-901E-48AF-9693-1B36600D0347}"/>
              </a:ext>
            </a:extLst>
          </p:cNvPr>
          <p:cNvSpPr txBox="1"/>
          <p:nvPr/>
        </p:nvSpPr>
        <p:spPr>
          <a:xfrm>
            <a:off x="2170039" y="3949701"/>
            <a:ext cx="8592443" cy="1200329"/>
          </a:xfrm>
          <a:prstGeom prst="rect">
            <a:avLst/>
          </a:prstGeom>
          <a:noFill/>
          <a:ln w="28575">
            <a:solidFill>
              <a:schemeClr val="bg1"/>
            </a:solidFill>
            <a:prstDash val="sysDash"/>
          </a:ln>
        </p:spPr>
        <p:txBody>
          <a:bodyPr wrap="square" rtlCol="0">
            <a:spAutoFit/>
          </a:bodyPr>
          <a:lstStyle/>
          <a:p>
            <a:pPr marL="457200" lvl="0" indent="-457200" algn="just" defTabSz="914377">
              <a:buFont typeface="Arial" panose="020B0604020202020204" pitchFamily="34" charset="0"/>
              <a:buChar char="•"/>
              <a:defRPr/>
            </a:pPr>
            <a:r>
              <a:rPr lang="en-US" sz="3600" b="1" kern="0" noProof="0" dirty="0" err="1">
                <a:solidFill>
                  <a:srgbClr val="0070C0"/>
                </a:solidFill>
                <a:latin typeface="Calibri" panose="020F0502020204030204"/>
              </a:rPr>
              <a:t>Em</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sẽ</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làm</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gì</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để</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phòng</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tránh</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bỏng</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với</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những</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tình</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huống</a:t>
            </a:r>
            <a:r>
              <a:rPr lang="en-US" sz="3600" b="1" kern="0" noProof="0" dirty="0">
                <a:solidFill>
                  <a:srgbClr val="0070C0"/>
                </a:solidFill>
                <a:latin typeface="Calibri" panose="020F0502020204030204"/>
              </a:rPr>
              <a:t> </a:t>
            </a:r>
            <a:r>
              <a:rPr lang="en-US" sz="3600" b="1" kern="0" noProof="0" dirty="0" err="1">
                <a:solidFill>
                  <a:srgbClr val="0070C0"/>
                </a:solidFill>
                <a:latin typeface="Calibri" panose="020F0502020204030204"/>
              </a:rPr>
              <a:t>trên</a:t>
            </a:r>
            <a:r>
              <a:rPr lang="en-US" sz="3600" b="1" kern="0" noProof="0" dirty="0">
                <a:solidFill>
                  <a:srgbClr val="0070C0"/>
                </a:solidFill>
                <a:latin typeface="Calibri" panose="020F0502020204030204"/>
              </a:rPr>
              <a:t>. </a:t>
            </a:r>
            <a:endParaRPr kumimoji="0" lang="en-US" sz="3600" b="1" i="0" u="none" strike="noStrike" kern="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493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2" y="-1"/>
            <a:ext cx="12191999" cy="6858001"/>
          </a:xfrm>
          <a:prstGeom prst="rect">
            <a:avLst/>
          </a:prstGeom>
        </p:spPr>
      </p:pic>
      <p:sp>
        <p:nvSpPr>
          <p:cNvPr id="13" name="TextBox 12"/>
          <p:cNvSpPr txBox="1"/>
          <p:nvPr/>
        </p:nvSpPr>
        <p:spPr>
          <a:xfrm>
            <a:off x="1355397" y="2767279"/>
            <a:ext cx="9994645" cy="1938992"/>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Đại</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diện</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nhóm</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chia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sẻ</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trước</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lớp</a:t>
            </a:r>
            <a:endPar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10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Nghỉ</a:t>
            </a:r>
            <a:r>
              <a:rPr kumimoji="0" lang="en-US" sz="7200" b="1" i="0" u="none" strike="noStrike" kern="0" cap="none" spc="0" normalizeH="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noProof="0" dirty="0" err="1">
                <a:ln>
                  <a:noFill/>
                </a:ln>
                <a:solidFill>
                  <a:prstClr val="white"/>
                </a:solidFill>
                <a:effectLst/>
                <a:uLnTx/>
                <a:uFillTx/>
                <a:latin typeface="Calibri" panose="020F0502020204030204" pitchFamily="34" charset="0"/>
                <a:ea typeface="+mn-ea"/>
                <a:cs typeface="+mn-cs"/>
              </a:rPr>
              <a:t>giữa</a:t>
            </a:r>
            <a:r>
              <a:rPr kumimoji="0" lang="en-US" sz="7200" b="1" i="0" u="none" strike="noStrike" kern="0" cap="none" spc="0" normalizeH="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noProof="0" dirty="0" err="1">
                <a:ln>
                  <a:noFill/>
                </a:ln>
                <a:solidFill>
                  <a:prstClr val="white"/>
                </a:solidFill>
                <a:effectLst/>
                <a:uLnTx/>
                <a:uFillTx/>
                <a:latin typeface="Calibri" panose="020F0502020204030204" pitchFamily="34" charset="0"/>
                <a:ea typeface="+mn-ea"/>
                <a:cs typeface="+mn-cs"/>
              </a:rPr>
              <a:t>giờ</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5813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9689131-747D-464C-A0B6-A522247C9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59383">
            <a:off x="857739" y="1416094"/>
            <a:ext cx="8719432" cy="4123429"/>
          </a:xfrm>
          <a:prstGeom prst="rect">
            <a:avLst/>
          </a:prstGeom>
        </p:spPr>
      </p:pic>
    </p:spTree>
    <p:extLst>
      <p:ext uri="{BB962C8B-B14F-4D97-AF65-F5344CB8AC3E}">
        <p14:creationId xmlns:p14="http://schemas.microsoft.com/office/powerpoint/2010/main" val="2109403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362539">
            <a:off x="2295603" y="761976"/>
            <a:ext cx="7600793" cy="5386223"/>
          </a:xfrm>
          <a:prstGeom prst="rect">
            <a:avLst/>
          </a:prstGeom>
        </p:spPr>
      </p:pic>
      <p:sp>
        <p:nvSpPr>
          <p:cNvPr id="2" name="TextBox 1"/>
          <p:cNvSpPr txBox="1"/>
          <p:nvPr/>
        </p:nvSpPr>
        <p:spPr>
          <a:xfrm>
            <a:off x="2554362" y="2059343"/>
            <a:ext cx="6746393" cy="2592761"/>
          </a:xfrm>
          <a:prstGeom prst="rect">
            <a:avLst/>
          </a:prstGeom>
          <a:noFill/>
          <a:effectLst>
            <a:outerShdw dist="50800" dir="1200000" algn="tl" rotWithShape="0">
              <a:schemeClr val="bg1"/>
            </a:outerShdw>
          </a:effectLst>
        </p:spPr>
        <p:txBody>
          <a:bodyPr wrap="square" lIns="0" tIns="0" rIns="0" bIns="0"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Em</a:t>
            </a:r>
            <a:r>
              <a:rPr kumimoji="0" lang="en-US" sz="7200" b="0" i="0" u="none" strike="noStrike" kern="1200" cap="none" spc="0" normalizeH="0" baseline="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0" i="0" u="none" strike="noStrike" kern="1200" cap="none" spc="0" normalizeH="0" baseline="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chọn</a:t>
            </a:r>
            <a:r>
              <a:rPr kumimoji="0" lang="en-US" sz="7200" b="0" i="0" u="none" strike="noStrike" kern="1200" cap="none" spc="0" normalizeH="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0" i="0" u="none" strike="noStrike" kern="1200" cap="none" spc="0" normalizeH="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việc</a:t>
            </a:r>
            <a:r>
              <a:rPr kumimoji="0" lang="en-US" sz="7200" b="0" i="0" u="none" strike="noStrike" kern="1200" cap="none" spc="0" normalizeH="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0" i="0" u="none" strike="noStrike" kern="1200" cap="none" spc="0" normalizeH="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7200" b="0" i="0" u="none" strike="noStrike" kern="1200" cap="none" spc="0" normalizeH="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0" i="0" u="none" strike="noStrike" kern="1200" cap="none" spc="0" normalizeH="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làm</a:t>
            </a:r>
            <a:endParaRPr kumimoji="0" lang="en-US" sz="7200" b="0" i="0" u="none" strike="noStrike" kern="1200" cap="none" spc="0" normalizeH="0" baseline="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30326" y="1066800"/>
            <a:ext cx="3131345" cy="998888"/>
          </a:xfrm>
          <a:prstGeom prst="rect">
            <a:avLst/>
          </a:prstGeom>
        </p:spPr>
      </p:pic>
    </p:spTree>
    <p:extLst>
      <p:ext uri="{BB962C8B-B14F-4D97-AF65-F5344CB8AC3E}">
        <p14:creationId xmlns:p14="http://schemas.microsoft.com/office/powerpoint/2010/main" val="377071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344" y="1751861"/>
            <a:ext cx="3419573" cy="5106139"/>
          </a:xfrm>
          <a:prstGeom prst="rect">
            <a:avLst/>
          </a:prstGeom>
        </p:spPr>
      </p:pic>
      <p:sp>
        <p:nvSpPr>
          <p:cNvPr id="10" name="Rectangle 9">
            <a:extLst>
              <a:ext uri="{FF2B5EF4-FFF2-40B4-BE49-F238E27FC236}">
                <a16:creationId xmlns:a16="http://schemas.microsoft.com/office/drawing/2014/main" id="{45E17BEB-AAF4-4442-AFFF-D45A0080F795}"/>
              </a:ext>
            </a:extLst>
          </p:cNvPr>
          <p:cNvSpPr/>
          <p:nvPr/>
        </p:nvSpPr>
        <p:spPr>
          <a:xfrm>
            <a:off x="2300658" y="1751861"/>
            <a:ext cx="6523832" cy="1617552"/>
          </a:xfrm>
          <a:prstGeom prst="rect">
            <a:avLst/>
          </a:prstGeom>
          <a:noFill/>
        </p:spPr>
        <p:txBody>
          <a:bodyPr wrap="none" lIns="123632" tIns="61814" rIns="123632" bIns="61814">
            <a:spAutoFit/>
            <a:scene3d>
              <a:camera prst="orthographicFront"/>
              <a:lightRig rig="soft" dir="t">
                <a:rot lat="0" lon="0" rev="15600000"/>
              </a:lightRig>
            </a:scene3d>
            <a:sp3d extrusionH="57150" prstMaterial="softEdge">
              <a:bevelT w="25400" h="38100"/>
            </a:sp3d>
          </a:bodyPr>
          <a:lstStyle/>
          <a:p>
            <a:pPr marL="0" marR="0" lvl="0" indent="0" algn="ctr" defTabSz="967025" rtl="0" eaLnBrk="1" fontAlgn="auto" latinLnBrk="0" hangingPunct="1">
              <a:lnSpc>
                <a:spcPct val="100000"/>
              </a:lnSpc>
              <a:spcBef>
                <a:spcPts val="0"/>
              </a:spcBef>
              <a:spcAft>
                <a:spcPts val="0"/>
              </a:spcAft>
              <a:buClrTx/>
              <a:buSzTx/>
              <a:buFontTx/>
              <a:buNone/>
              <a:tabLst/>
              <a:defRPr/>
            </a:pPr>
            <a:r>
              <a:rPr kumimoji="0" lang="en-US" sz="9700" b="1" i="0" u="none" strike="noStrike" kern="1200" cap="none" spc="0" normalizeH="0" baseline="0" noProof="0" dirty="0" err="1">
                <a:ln/>
                <a:solidFill>
                  <a:srgbClr val="FF0000"/>
                </a:solidFill>
                <a:effectLst/>
                <a:uLnTx/>
                <a:uFillTx/>
                <a:latin typeface="Arial"/>
                <a:ea typeface="微软雅黑"/>
                <a:cs typeface="+mn-cs"/>
              </a:rPr>
              <a:t>Khởi</a:t>
            </a:r>
            <a:r>
              <a:rPr kumimoji="0" lang="en-US" sz="9700" b="1" i="0" u="none" strike="noStrike" kern="1200" cap="none" spc="0" normalizeH="0" baseline="0" noProof="0" dirty="0">
                <a:ln/>
                <a:solidFill>
                  <a:srgbClr val="FF0000"/>
                </a:solidFill>
                <a:effectLst/>
                <a:uLnTx/>
                <a:uFillTx/>
                <a:latin typeface="Arial"/>
                <a:ea typeface="微软雅黑"/>
                <a:cs typeface="+mn-cs"/>
              </a:rPr>
              <a:t> </a:t>
            </a:r>
            <a:r>
              <a:rPr kumimoji="0" lang="en-US" sz="9700" b="1" i="0" u="none" strike="noStrike" kern="1200" cap="none" spc="0" normalizeH="0" baseline="0" noProof="0" dirty="0" err="1">
                <a:ln/>
                <a:solidFill>
                  <a:srgbClr val="FF0000"/>
                </a:solidFill>
                <a:effectLst/>
                <a:uLnTx/>
                <a:uFillTx/>
                <a:latin typeface="Arial"/>
                <a:ea typeface="微软雅黑"/>
                <a:cs typeface="+mn-cs"/>
              </a:rPr>
              <a:t>động</a:t>
            </a:r>
            <a:endParaRPr kumimoji="0" lang="en-US" sz="9700" b="1" i="0" u="none" strike="noStrike" kern="1200" cap="none" spc="0" normalizeH="0" baseline="0" noProof="0" dirty="0">
              <a:ln/>
              <a:solidFill>
                <a:srgbClr val="FF0000"/>
              </a:solidFill>
              <a:effectLst/>
              <a:uLnTx/>
              <a:uFillTx/>
              <a:latin typeface="Arial"/>
              <a:ea typeface="微软雅黑"/>
              <a:cs typeface="+mn-cs"/>
            </a:endParaRPr>
          </a:p>
        </p:txBody>
      </p:sp>
      <p:pic>
        <p:nvPicPr>
          <p:cNvPr id="13" name="图片 3">
            <a:extLst>
              <a:ext uri="{FF2B5EF4-FFF2-40B4-BE49-F238E27FC236}">
                <a16:creationId xmlns:a16="http://schemas.microsoft.com/office/drawing/2014/main" id="{0DFDC2A8-5B45-4CDD-A69E-6E939BA1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714" y="4687937"/>
            <a:ext cx="6408837" cy="2019938"/>
          </a:xfrm>
          <a:prstGeom prst="rect">
            <a:avLst/>
          </a:prstGeom>
        </p:spPr>
      </p:pic>
      <p:pic>
        <p:nvPicPr>
          <p:cNvPr id="6" name="Bkgr tên lửa">
            <a:extLst>
              <a:ext uri="{FF2B5EF4-FFF2-40B4-BE49-F238E27FC236}">
                <a16:creationId xmlns:a16="http://schemas.microsoft.com/office/drawing/2014/main" id="{90B154A8-CC85-426D-AF0B-16A8B0860F9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6665" y="1751861"/>
            <a:ext cx="1677139" cy="1677139"/>
          </a:xfrm>
          <a:prstGeom prst="rect">
            <a:avLst/>
          </a:prstGeom>
        </p:spPr>
      </p:pic>
    </p:spTree>
    <p:extLst>
      <p:ext uri="{BB962C8B-B14F-4D97-AF65-F5344CB8AC3E}">
        <p14:creationId xmlns:p14="http://schemas.microsoft.com/office/powerpoint/2010/main" val="3423971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fill="hold" grpId="0" nodeType="withEffect">
                                  <p:stCondLst>
                                    <p:cond delay="90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6927"/>
            <a:ext cx="12192000" cy="7058025"/>
          </a:xfrm>
          <a:prstGeom prst="rect">
            <a:avLst/>
          </a:prstGeom>
        </p:spPr>
      </p:pic>
      <p:pic>
        <p:nvPicPr>
          <p:cNvPr id="6" name="Picture 2" descr="20220412100411_wm_shs-dao-duc-1"/>
          <p:cNvPicPr>
            <a:picLocks noChangeAspect="1" noChangeArrowheads="1"/>
          </p:cNvPicPr>
          <p:nvPr/>
        </p:nvPicPr>
        <p:blipFill rotWithShape="1">
          <a:blip r:embed="rId3">
            <a:extLst>
              <a:ext uri="{28A0092B-C50C-407E-A947-70E740481C1C}">
                <a14:useLocalDpi xmlns:a14="http://schemas.microsoft.com/office/drawing/2010/main" val="0"/>
              </a:ext>
            </a:extLst>
          </a:blip>
          <a:srcRect l="13353" t="15240" r="7007" b="57744"/>
          <a:stretch/>
        </p:blipFill>
        <p:spPr bwMode="auto">
          <a:xfrm>
            <a:off x="148943" y="1559859"/>
            <a:ext cx="11652067" cy="4174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78804" y="217893"/>
            <a:ext cx="8991600" cy="584775"/>
          </a:xfrm>
          <a:prstGeom prst="rect">
            <a:avLst/>
          </a:prstGeom>
          <a:noFill/>
        </p:spPr>
        <p:txBody>
          <a:bodyPr wrap="square" rtlCol="0">
            <a:spAutoFit/>
          </a:bodyPr>
          <a:lstStyle/>
          <a:p>
            <a:r>
              <a:rPr lang="en-US" dirty="0"/>
              <a:t> </a:t>
            </a:r>
            <a:r>
              <a:rPr lang="en-US" sz="3200" dirty="0" err="1">
                <a:solidFill>
                  <a:srgbClr val="0000FF"/>
                </a:solidFill>
                <a:latin typeface="Times New Roman" pitchFamily="18" charset="0"/>
                <a:cs typeface="Times New Roman" pitchFamily="18" charset="0"/>
              </a:rPr>
              <a:t>Việc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Việc</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nào</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không</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nên</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làm</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Vì</a:t>
            </a:r>
            <a:r>
              <a:rPr lang="en-US" sz="3200" dirty="0">
                <a:solidFill>
                  <a:srgbClr val="0000FF"/>
                </a:solidFill>
                <a:latin typeface="Times New Roman" pitchFamily="18" charset="0"/>
                <a:cs typeface="Times New Roman" pitchFamily="18" charset="0"/>
              </a:rPr>
              <a:t> </a:t>
            </a:r>
            <a:r>
              <a:rPr lang="en-US" sz="3200" dirty="0" err="1">
                <a:solidFill>
                  <a:srgbClr val="0000FF"/>
                </a:solidFill>
                <a:latin typeface="Times New Roman" pitchFamily="18" charset="0"/>
                <a:cs typeface="Times New Roman" pitchFamily="18" charset="0"/>
              </a:rPr>
              <a:t>sao</a:t>
            </a:r>
            <a:r>
              <a:rPr lang="en-US" sz="32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772529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9556" y="916455"/>
            <a:ext cx="7276180" cy="4092851"/>
          </a:xfrm>
        </p:spPr>
      </p:pic>
      <p:sp>
        <p:nvSpPr>
          <p:cNvPr id="6" name="Luyện đọc từ khó"/>
          <p:cNvSpPr txBox="1"/>
          <p:nvPr/>
        </p:nvSpPr>
        <p:spPr>
          <a:xfrm>
            <a:off x="1302866" y="4870499"/>
            <a:ext cx="958627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đôi</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2884602" y="2491105"/>
            <a:ext cx="6124015" cy="186051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lang="en-US" sz="6000" b="1" kern="0" dirty="0" err="1">
                <a:solidFill>
                  <a:srgbClr val="FF0000"/>
                </a:solidFill>
                <a:latin typeface="Times New Roman" panose="02020603050405020304" pitchFamily="18" charset="0"/>
                <a:cs typeface="Times New Roman" panose="02020603050405020304" pitchFamily="18" charset="0"/>
              </a:rPr>
              <a:t>Phóng</a:t>
            </a:r>
            <a:r>
              <a:rPr lang="en-US" sz="6000" b="1" kern="0" dirty="0">
                <a:solidFill>
                  <a:srgbClr val="FF0000"/>
                </a:solidFill>
                <a:latin typeface="Times New Roman" panose="02020603050405020304" pitchFamily="18" charset="0"/>
                <a:cs typeface="Times New Roman" panose="02020603050405020304" pitchFamily="18" charset="0"/>
              </a:rPr>
              <a:t> </a:t>
            </a:r>
            <a:r>
              <a:rPr lang="en-US" sz="6000" b="1" kern="0" dirty="0" err="1">
                <a:solidFill>
                  <a:srgbClr val="FF0000"/>
                </a:solidFill>
                <a:latin typeface="Times New Roman" panose="02020603050405020304" pitchFamily="18" charset="0"/>
                <a:cs typeface="Times New Roman" panose="02020603050405020304" pitchFamily="18" charset="0"/>
              </a:rPr>
              <a:t>viên</a:t>
            </a:r>
            <a:r>
              <a:rPr lang="en-US" sz="6000" b="1" kern="0" dirty="0">
                <a:solidFill>
                  <a:srgbClr val="FF0000"/>
                </a:solidFill>
                <a:latin typeface="Times New Roman" panose="02020603050405020304" pitchFamily="18" charset="0"/>
                <a:cs typeface="Times New Roman" panose="02020603050405020304" pitchFamily="18" charset="0"/>
              </a:rPr>
              <a:t> </a:t>
            </a:r>
            <a:r>
              <a:rPr lang="en-US" sz="6000" b="1" kern="0" dirty="0" err="1">
                <a:solidFill>
                  <a:srgbClr val="FF0000"/>
                </a:solidFill>
                <a:latin typeface="Times New Roman" panose="02020603050405020304" pitchFamily="18" charset="0"/>
                <a:cs typeface="Times New Roman" panose="02020603050405020304" pitchFamily="18" charset="0"/>
              </a:rPr>
              <a:t>nhí</a:t>
            </a:r>
            <a:r>
              <a:rPr lang="en-US" sz="6000" b="1" kern="0" dirty="0">
                <a:solidFill>
                  <a:srgbClr val="FF0000"/>
                </a:solidFill>
                <a:latin typeface="Times New Roman" panose="02020603050405020304" pitchFamily="18" charset="0"/>
                <a:cs typeface="Times New Roman" panose="02020603050405020304" pitchFamily="18" charset="0"/>
              </a:rPr>
              <a:t> </a:t>
            </a:r>
            <a:r>
              <a:rPr lang="en-US" sz="6000" b="1" kern="0" dirty="0" err="1">
                <a:solidFill>
                  <a:srgbClr val="FF0000"/>
                </a:solidFill>
                <a:latin typeface="Times New Roman" panose="02020603050405020304" pitchFamily="18" charset="0"/>
                <a:cs typeface="Times New Roman" panose="02020603050405020304" pitchFamily="18" charset="0"/>
              </a:rPr>
              <a:t>nhỏ</a:t>
            </a:r>
            <a:r>
              <a:rPr lang="en-US" sz="6000" b="1" kern="0" dirty="0">
                <a:solidFill>
                  <a:srgbClr val="FF0000"/>
                </a:solidFill>
                <a:latin typeface="Times New Roman" panose="02020603050405020304" pitchFamily="18" charset="0"/>
                <a:cs typeface="Times New Roman" panose="02020603050405020304" pitchFamily="18" charset="0"/>
              </a:rPr>
              <a:t> </a:t>
            </a:r>
            <a:r>
              <a:rPr lang="en-US" sz="6000" b="1" kern="0" dirty="0" err="1">
                <a:solidFill>
                  <a:srgbClr val="FF0000"/>
                </a:solidFill>
                <a:latin typeface="Times New Roman" panose="02020603050405020304" pitchFamily="18" charset="0"/>
                <a:cs typeface="Times New Roman" panose="02020603050405020304" pitchFamily="18" charset="0"/>
              </a:rPr>
              <a:t>tuổi</a:t>
            </a:r>
            <a:endPar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8870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2.70833E-6 -2.59259E-6 L -2.70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ảnh"/>
          <p:cNvPicPr>
            <a:picLocks noChangeAspect="1" noChangeArrowheads="1"/>
          </p:cNvPicPr>
          <p:nvPr/>
        </p:nvPicPr>
        <p:blipFill rotWithShape="1">
          <a:blip r:embed="rId2">
            <a:extLst>
              <a:ext uri="{28A0092B-C50C-407E-A947-70E740481C1C}">
                <a14:useLocalDpi xmlns:a14="http://schemas.microsoft.com/office/drawing/2010/main" val="0"/>
              </a:ext>
            </a:extLst>
          </a:blip>
          <a:srcRect b="5264"/>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rot="362539">
            <a:off x="2295603" y="761976"/>
            <a:ext cx="7600793" cy="5386223"/>
          </a:xfrm>
          <a:prstGeom prst="rect">
            <a:avLst/>
          </a:prstGeom>
        </p:spPr>
      </p:pic>
      <p:sp>
        <p:nvSpPr>
          <p:cNvPr id="2" name="TextBox 1"/>
          <p:cNvSpPr txBox="1"/>
          <p:nvPr/>
        </p:nvSpPr>
        <p:spPr>
          <a:xfrm>
            <a:off x="2554362" y="2059343"/>
            <a:ext cx="6746393" cy="2592761"/>
          </a:xfrm>
          <a:prstGeom prst="rect">
            <a:avLst/>
          </a:prstGeom>
          <a:noFill/>
          <a:effectLst>
            <a:outerShdw dist="50800" dir="1200000" algn="tl" rotWithShape="0">
              <a:schemeClr val="bg1"/>
            </a:outerShdw>
          </a:effectLst>
        </p:spPr>
        <p:txBody>
          <a:bodyPr wrap="square" lIns="0" tIns="0" rIns="0" bIns="0"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7200" b="0" i="0" u="none" strike="noStrike" kern="1200" cap="none" spc="0" normalizeH="0" baseline="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7200" b="0" i="0" u="none" strike="noStrike" kern="1200" cap="none" spc="0" normalizeH="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0" i="0" u="none" strike="noStrike" kern="1200" cap="none" spc="0" normalizeH="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7200" b="0" i="0" u="none" strike="noStrike" kern="1200" cap="none" spc="0" normalizeH="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0" i="0" u="none" strike="noStrike" kern="1200" cap="none" spc="0" normalizeH="0" noProof="0" dirty="0" err="1">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rPr>
              <a:t>bạn</a:t>
            </a:r>
            <a:endParaRPr kumimoji="0" lang="en-US" sz="7200" b="0" i="0" u="none" strike="noStrike" kern="1200" cap="none" spc="0" normalizeH="0" baseline="0" noProof="0" dirty="0">
              <a:ln>
                <a:noFill/>
              </a:ln>
              <a:solidFill>
                <a:srgbClr val="FFBD45">
                  <a:lumMod val="60000"/>
                  <a:lumOff val="4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30326" y="1066800"/>
            <a:ext cx="3131345" cy="998888"/>
          </a:xfrm>
          <a:prstGeom prst="rect">
            <a:avLst/>
          </a:prstGeom>
        </p:spPr>
      </p:pic>
    </p:spTree>
    <p:extLst>
      <p:ext uri="{BB962C8B-B14F-4D97-AF65-F5344CB8AC3E}">
        <p14:creationId xmlns:p14="http://schemas.microsoft.com/office/powerpoint/2010/main" val="353220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1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5459" y="2244507"/>
            <a:ext cx="10771094" cy="2554545"/>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a:t>
            </a:r>
            <a:r>
              <a:rPr lang="en-US" sz="4000" dirty="0" err="1">
                <a:solidFill>
                  <a:srgbClr val="0000FF"/>
                </a:solidFill>
                <a:latin typeface="Times New Roman" pitchFamily="18" charset="0"/>
                <a:cs typeface="Times New Roman" pitchFamily="18" charset="0"/>
              </a:rPr>
              <a:t>Không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chơi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đùa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với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diêm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bật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lửa</a:t>
            </a:r>
            <a:r>
              <a:rPr lang="en-US" sz="4000" dirty="0">
                <a:solidFill>
                  <a:srgbClr val="0000FF"/>
                </a:solidFill>
                <a:latin typeface="Times New Roman" pitchFamily="18" charset="0"/>
                <a:cs typeface="Times New Roman" pitchFamily="18" charset="0"/>
              </a:rPr>
              <a:t>.</a:t>
            </a:r>
          </a:p>
          <a:p>
            <a:pPr algn="just"/>
            <a:r>
              <a:rPr lang="en-US" sz="4000" dirty="0">
                <a:solidFill>
                  <a:srgbClr val="0000FF"/>
                </a:solidFill>
                <a:latin typeface="Times New Roman" pitchFamily="18" charset="0"/>
                <a:cs typeface="Times New Roman" pitchFamily="18" charset="0"/>
              </a:rPr>
              <a:t>-</a:t>
            </a:r>
            <a:r>
              <a:rPr lang="en-US" sz="4000" dirty="0" err="1">
                <a:solidFill>
                  <a:srgbClr val="0000FF"/>
                </a:solidFill>
                <a:latin typeface="Times New Roman" pitchFamily="18" charset="0"/>
                <a:cs typeface="Times New Roman" pitchFamily="18" charset="0"/>
              </a:rPr>
              <a:t>Không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gần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khu</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bếp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đang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nấu</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ăn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nước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đun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sôi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bàn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nóng</a:t>
            </a:r>
            <a:r>
              <a:rPr lang="en-US" sz="4000" dirty="0">
                <a:solidFill>
                  <a:srgbClr val="0000FF"/>
                </a:solidFill>
                <a:latin typeface="Times New Roman" pitchFamily="18" charset="0"/>
                <a:cs typeface="Times New Roman" pitchFamily="18" charset="0"/>
              </a:rPr>
              <a:t>,..</a:t>
            </a:r>
          </a:p>
          <a:p>
            <a:pPr algn="just"/>
            <a:r>
              <a:rPr lang="en-US" sz="4000" dirty="0">
                <a:solidFill>
                  <a:srgbClr val="0000FF"/>
                </a:solidFill>
                <a:latin typeface="Times New Roman" pitchFamily="18" charset="0"/>
                <a:cs typeface="Times New Roman" pitchFamily="18" charset="0"/>
              </a:rPr>
              <a:t>-</a:t>
            </a:r>
            <a:r>
              <a:rPr lang="en-US" sz="4000" dirty="0" err="1">
                <a:solidFill>
                  <a:srgbClr val="0000FF"/>
                </a:solidFill>
                <a:latin typeface="Times New Roman" pitchFamily="18" charset="0"/>
                <a:cs typeface="Times New Roman" pitchFamily="18" charset="0"/>
              </a:rPr>
              <a:t>Không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dùng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tay</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bốc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thức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ăn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khi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còn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nóng</a:t>
            </a:r>
            <a:r>
              <a:rPr lang="en-US" sz="4000" dirty="0">
                <a:solidFill>
                  <a:srgbClr val="0000FF"/>
                </a:solidFill>
                <a:latin typeface="Times New Roman" pitchFamily="18" charset="0"/>
                <a:cs typeface="Times New Roman" pitchFamily="18" charset="0"/>
              </a:rPr>
              <a:t>.</a:t>
            </a:r>
          </a:p>
        </p:txBody>
      </p:sp>
      <p:sp>
        <p:nvSpPr>
          <p:cNvPr id="4" name="TextBox 3"/>
          <p:cNvSpPr txBox="1"/>
          <p:nvPr/>
        </p:nvSpPr>
        <p:spPr>
          <a:xfrm>
            <a:off x="222069" y="455024"/>
            <a:ext cx="9903565" cy="132343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a:latin typeface="Times New Roman" panose="02020603050405020304" pitchFamily="18" charset="0"/>
                <a:cs typeface="Times New Roman" panose="02020603050405020304" pitchFamily="18" charset="0"/>
              </a:rPr>
              <a:t> </a:t>
            </a:r>
            <a:r>
              <a:rPr lang="en-US" sz="4000" dirty="0" err="1">
                <a:solidFill>
                  <a:srgbClr val="0000FF"/>
                </a:solidFill>
                <a:latin typeface="Times New Roman" pitchFamily="18" charset="0"/>
                <a:cs typeface="Times New Roman" pitchFamily="18" charset="0"/>
              </a:rPr>
              <a:t>Hãy</a:t>
            </a:r>
            <a:r>
              <a:rPr lang="en-US" sz="4000" dirty="0">
                <a:solidFill>
                  <a:srgbClr val="0000FF"/>
                </a:solidFill>
                <a:latin typeface="Times New Roman" pitchFamily="18" charset="0"/>
                <a:cs typeface="Times New Roman" pitchFamily="18" charset="0"/>
              </a:rPr>
              <a:t> chia </a:t>
            </a:r>
            <a:r>
              <a:rPr lang="en-US" sz="4000" dirty="0" err="1">
                <a:solidFill>
                  <a:srgbClr val="0000FF"/>
                </a:solidFill>
                <a:latin typeface="Times New Roman" pitchFamily="18" charset="0"/>
                <a:cs typeface="Times New Roman" pitchFamily="18" charset="0"/>
              </a:rPr>
              <a:t>sẻ</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với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bạn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cách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phòng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tránh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bị</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bỏng</a:t>
            </a:r>
            <a:r>
              <a:rPr lang="en-US" sz="40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802172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2020-2021\Giáo án điện tử các môn - 2020\Dao duc\tranh anh dao duc\Daoduc1 chu de 8 (LAN) - ẢNH\dd26.2.png"/>
          <p:cNvPicPr>
            <a:picLocks noChangeAspect="1" noChangeArrowheads="1"/>
          </p:cNvPicPr>
          <p:nvPr/>
        </p:nvPicPr>
        <p:blipFill rotWithShape="1">
          <a:blip r:embed="rId2">
            <a:extLst>
              <a:ext uri="{28A0092B-C50C-407E-A947-70E740481C1C}">
                <a14:useLocalDpi xmlns:a14="http://schemas.microsoft.com/office/drawing/2010/main" val="0"/>
              </a:ext>
            </a:extLst>
          </a:blip>
          <a:srcRect l="20485" t="56447" r="22472" b="25428"/>
          <a:stretch/>
        </p:blipFill>
        <p:spPr bwMode="auto">
          <a:xfrm>
            <a:off x="444137" y="2455478"/>
            <a:ext cx="10946674" cy="40625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37746" y="869804"/>
            <a:ext cx="6987154" cy="1077218"/>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Em</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sẽ</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khuyên</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bạn</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điều</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gì</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trong</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các</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tình</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huống</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32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sau</a:t>
            </a:r>
            <a:r>
              <a:rPr lang="en-US" sz="32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10" name="Picture 9">
            <a:extLst>
              <a:ext uri="{FF2B5EF4-FFF2-40B4-BE49-F238E27FC236}">
                <a16:creationId xmlns:a16="http://schemas.microsoft.com/office/drawing/2014/main" id="{B89C4FF0-0090-4DA3-A2DB-202BDADE2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5345">
            <a:off x="253319" y="592097"/>
            <a:ext cx="2832760" cy="1328547"/>
          </a:xfrm>
          <a:prstGeom prst="rect">
            <a:avLst/>
          </a:prstGeom>
        </p:spPr>
      </p:pic>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4729155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149" y="2667001"/>
            <a:ext cx="9602032" cy="4023709"/>
          </a:xfrm>
          <a:prstGeom prst="rect">
            <a:avLst/>
          </a:prstGeom>
        </p:spPr>
      </p:pic>
      <p:sp>
        <p:nvSpPr>
          <p:cNvPr id="6" name="Title 1"/>
          <p:cNvSpPr txBox="1">
            <a:spLocks/>
          </p:cNvSpPr>
          <p:nvPr/>
        </p:nvSpPr>
        <p:spPr>
          <a:xfrm>
            <a:off x="1530928" y="480489"/>
            <a:ext cx="4329545" cy="2087023"/>
          </a:xfrm>
          <a:prstGeom prst="wedgeRoundRectCallout">
            <a:avLst>
              <a:gd name="adj1" fmla="val 29441"/>
              <a:gd name="adj2" fmla="val 78904"/>
              <a:gd name="adj3" fmla="val 16667"/>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err="1">
                <a:solidFill>
                  <a:srgbClr val="7030A0"/>
                </a:solidFill>
                <a:latin typeface="Times New Roman" panose="02020603050405020304" pitchFamily="18" charset="0"/>
                <a:cs typeface="Times New Roman" panose="02020603050405020304" pitchFamily="18" charset="0"/>
              </a:rPr>
              <a:t>Bạn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ơi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đừng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nghịch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diêm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nguy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hiểm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lắm</a:t>
            </a:r>
            <a:endParaRPr lang="en-US" sz="3600" b="1" dirty="0">
              <a:solidFill>
                <a:srgbClr val="7030A0"/>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6303820" y="381000"/>
            <a:ext cx="4329545" cy="2087023"/>
          </a:xfrm>
          <a:prstGeom prst="wedgeRoundRectCallout">
            <a:avLst>
              <a:gd name="adj1" fmla="val 29441"/>
              <a:gd name="adj2" fmla="val 78904"/>
              <a:gd name="adj3" fmla="val 16667"/>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dirty="0" err="1">
                <a:solidFill>
                  <a:srgbClr val="7030A0"/>
                </a:solidFill>
                <a:latin typeface="Times New Roman" panose="02020603050405020304" pitchFamily="18" charset="0"/>
                <a:cs typeface="Times New Roman" panose="02020603050405020304" pitchFamily="18" charset="0"/>
              </a:rPr>
              <a:t>Chúng</a:t>
            </a:r>
            <a:r>
              <a:rPr lang="en-US" sz="3600" b="1" dirty="0">
                <a:solidFill>
                  <a:srgbClr val="7030A0"/>
                </a:solidFill>
                <a:latin typeface="Times New Roman" panose="02020603050405020304" pitchFamily="18" charset="0"/>
                <a:cs typeface="Times New Roman" panose="02020603050405020304" pitchFamily="18" charset="0"/>
              </a:rPr>
              <a:t> ta </a:t>
            </a:r>
            <a:r>
              <a:rPr lang="en-US" sz="3600" b="1" dirty="0" err="1">
                <a:solidFill>
                  <a:srgbClr val="7030A0"/>
                </a:solidFill>
                <a:latin typeface="Times New Roman" panose="02020603050405020304" pitchFamily="18" charset="0"/>
                <a:cs typeface="Times New Roman" panose="02020603050405020304" pitchFamily="18" charset="0"/>
              </a:rPr>
              <a:t>nên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chơi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những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trò</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chơi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khác</a:t>
            </a:r>
            <a:r>
              <a:rPr lang="en-US" sz="3600" b="1" dirty="0">
                <a:solidFill>
                  <a:srgbClr val="7030A0"/>
                </a:solidFill>
                <a:latin typeface="Times New Roman" panose="02020603050405020304" pitchFamily="18" charset="0"/>
                <a:cs typeface="Times New Roman" panose="02020603050405020304" pitchFamily="18" charset="0"/>
              </a:rPr>
              <a:t> an </a:t>
            </a:r>
            <a:r>
              <a:rPr lang="en-US" sz="3600" b="1" dirty="0" err="1">
                <a:solidFill>
                  <a:srgbClr val="7030A0"/>
                </a:solidFill>
                <a:latin typeface="Times New Roman" panose="02020603050405020304" pitchFamily="18" charset="0"/>
                <a:cs typeface="Times New Roman" panose="02020603050405020304" pitchFamily="18" charset="0"/>
              </a:rPr>
              <a:t>toàn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hơn</a:t>
            </a:r>
            <a:r>
              <a:rPr lang="en-US" sz="36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36454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3" name="Trapezoid 2"/>
          <p:cNvSpPr/>
          <p:nvPr/>
        </p:nvSpPr>
        <p:spPr>
          <a:xfrm>
            <a:off x="5638800" y="3810000"/>
            <a:ext cx="1295400" cy="762000"/>
          </a:xfrm>
          <a:prstGeom prst="trapezoi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7" name="TextBox 6"/>
          <p:cNvSpPr txBox="1"/>
          <p:nvPr/>
        </p:nvSpPr>
        <p:spPr>
          <a:xfrm>
            <a:off x="3352801" y="481281"/>
            <a:ext cx="8213423" cy="1261884"/>
          </a:xfrm>
          <a:prstGeom prst="rect">
            <a:avLst/>
          </a:prstGeom>
          <a:noFill/>
        </p:spPr>
        <p:txBody>
          <a:bodyPr wrap="square" rtlCol="0">
            <a:spAutoFit/>
          </a:bodyPr>
          <a:lstStyle/>
          <a:p>
            <a:r>
              <a:rPr lang="en-US" sz="3800" dirty="0">
                <a:latin typeface="Times New Roman" panose="02020603050405020304" pitchFamily="18" charset="0"/>
                <a:cs typeface="Times New Roman" panose="02020603050405020304" pitchFamily="18" charset="0"/>
              </a:rPr>
              <a:t> </a:t>
            </a:r>
            <a:r>
              <a:rPr lang="en-US" sz="3800" dirty="0" err="1">
                <a:solidFill>
                  <a:srgbClr val="0000FF"/>
                </a:solidFill>
                <a:latin typeface="Times New Roman" pitchFamily="18" charset="0"/>
                <a:cs typeface="Times New Roman" pitchFamily="18" charset="0"/>
              </a:rPr>
              <a:t>Em</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thực</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hiện</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một</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số</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cách</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đơn</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giản</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và</a:t>
            </a:r>
            <a:endParaRPr lang="en-US" sz="3800" dirty="0">
              <a:solidFill>
                <a:srgbClr val="0000FF"/>
              </a:solidFill>
              <a:latin typeface="Times New Roman" pitchFamily="18" charset="0"/>
              <a:cs typeface="Times New Roman" pitchFamily="18" charset="0"/>
            </a:endParaRPr>
          </a:p>
          <a:p>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phù</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hợp</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để</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phòng</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tránh</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bị</a:t>
            </a:r>
            <a:r>
              <a:rPr lang="en-US" sz="3800" dirty="0">
                <a:solidFill>
                  <a:srgbClr val="0000FF"/>
                </a:solidFill>
                <a:latin typeface="Times New Roman" pitchFamily="18" charset="0"/>
                <a:cs typeface="Times New Roman" pitchFamily="18" charset="0"/>
              </a:rPr>
              <a:t> </a:t>
            </a:r>
            <a:r>
              <a:rPr lang="en-US" sz="3800" dirty="0" err="1">
                <a:solidFill>
                  <a:srgbClr val="0000FF"/>
                </a:solidFill>
                <a:latin typeface="Times New Roman" pitchFamily="18" charset="0"/>
                <a:cs typeface="Times New Roman" pitchFamily="18" charset="0"/>
              </a:rPr>
              <a:t>bỏng</a:t>
            </a:r>
            <a:r>
              <a:rPr lang="en-US" sz="3800" dirty="0">
                <a:solidFill>
                  <a:srgbClr val="0000FF"/>
                </a:solidFill>
                <a:latin typeface="Times New Roman" pitchFamily="18" charset="0"/>
                <a:cs typeface="Times New Roman" pitchFamily="18" charset="0"/>
              </a:rPr>
              <a:t>.</a:t>
            </a:r>
          </a:p>
        </p:txBody>
      </p:sp>
      <p:sp>
        <p:nvSpPr>
          <p:cNvPr id="8" name="TextBox 7"/>
          <p:cNvSpPr txBox="1"/>
          <p:nvPr/>
        </p:nvSpPr>
        <p:spPr>
          <a:xfrm>
            <a:off x="836880" y="2392360"/>
            <a:ext cx="10899239" cy="4154984"/>
          </a:xfrm>
          <a:prstGeom prst="rect">
            <a:avLst/>
          </a:prstGeom>
          <a:noFill/>
        </p:spPr>
        <p:txBody>
          <a:bodyPr wrap="square" rtlCol="0">
            <a:spAutoFit/>
          </a:bodyPr>
          <a:lstStyle/>
          <a:p>
            <a:pPr algn="just"/>
            <a:r>
              <a:rPr lang="en-US" sz="4400" dirty="0"/>
              <a:t> </a:t>
            </a:r>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Gọi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người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lớn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khi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đã</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được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đun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sôi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tự</a:t>
            </a:r>
            <a:r>
              <a:rPr lang="en-US" sz="4400" dirty="0">
                <a:solidFill>
                  <a:srgbClr val="0000FF"/>
                </a:solidFill>
                <a:latin typeface="Times New Roman" pitchFamily="18" charset="0"/>
                <a:cs typeface="Times New Roman" pitchFamily="18" charset="0"/>
              </a:rPr>
              <a:t> ý </a:t>
            </a:r>
            <a:r>
              <a:rPr lang="en-US" sz="4400" dirty="0" err="1">
                <a:solidFill>
                  <a:srgbClr val="0000FF"/>
                </a:solidFill>
                <a:latin typeface="Times New Roman" pitchFamily="18" charset="0"/>
                <a:cs typeface="Times New Roman" pitchFamily="18" charset="0"/>
              </a:rPr>
              <a:t>châm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vào</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bình</a:t>
            </a:r>
            <a:r>
              <a:rPr lang="en-US" sz="4400" dirty="0">
                <a:solidFill>
                  <a:srgbClr val="0000FF"/>
                </a:solidFill>
                <a:latin typeface="Times New Roman" pitchFamily="18" charset="0"/>
                <a:cs typeface="Times New Roman" pitchFamily="18" charset="0"/>
              </a:rPr>
              <a:t>.</a:t>
            </a:r>
          </a:p>
          <a:p>
            <a:pPr algn="just"/>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ăn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vội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vàng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thức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ăn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còn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nóng</a:t>
            </a:r>
            <a:r>
              <a:rPr lang="en-US" sz="4400" dirty="0">
                <a:solidFill>
                  <a:srgbClr val="0000FF"/>
                </a:solidFill>
                <a:latin typeface="Times New Roman" pitchFamily="18" charset="0"/>
                <a:cs typeface="Times New Roman" pitchFamily="18" charset="0"/>
              </a:rPr>
              <a:t>.</a:t>
            </a:r>
          </a:p>
          <a:p>
            <a:pPr algn="just"/>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Sử</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dụng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để</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tắm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phải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kiểm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độ</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của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nước</a:t>
            </a:r>
            <a:r>
              <a:rPr lang="en-US" sz="4400" dirty="0">
                <a:solidFill>
                  <a:srgbClr val="0000FF"/>
                </a:solidFill>
                <a:latin typeface="Times New Roman" pitchFamily="18" charset="0"/>
                <a:cs typeface="Times New Roman" pitchFamily="18" charset="0"/>
              </a:rPr>
              <a:t>.</a:t>
            </a:r>
          </a:p>
          <a:p>
            <a:pPr algn="just"/>
            <a:r>
              <a:rPr lang="en-US" sz="4400" dirty="0">
                <a:solidFill>
                  <a:srgbClr val="0000FF"/>
                </a:solidFill>
                <a:latin typeface="Times New Roman" pitchFamily="18" charset="0"/>
                <a:cs typeface="Times New Roman" pitchFamily="18" charset="0"/>
              </a:rPr>
              <a:t>-</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lại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gần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bàn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là</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lúc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đang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sử</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dụng</a:t>
            </a:r>
            <a:r>
              <a:rPr lang="en-US" sz="44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1739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3180"/>
            <a:ext cx="5791200" cy="1196180"/>
          </a:xfrm>
        </p:spPr>
        <p:txBody>
          <a:bodyPr>
            <a:noAutofit/>
          </a:bodyPr>
          <a:lstStyle/>
          <a:p>
            <a:r>
              <a:rPr lang="en-US" sz="3600" b="1" noProof="1">
                <a:solidFill>
                  <a:schemeClr val="bg1"/>
                </a:solidFill>
                <a:latin typeface="HP-089" pitchFamily="34" charset="0"/>
              </a:rPr>
              <a:t>Vận dụng</a:t>
            </a:r>
            <a:endParaRPr lang="vi-VN" sz="3600" b="1" dirty="0">
              <a:solidFill>
                <a:schemeClr val="bg1"/>
              </a:solidFill>
              <a:latin typeface="HP001 TD 4H" pitchFamily="34" charset="-93"/>
            </a:endParaRPr>
          </a:p>
        </p:txBody>
      </p:sp>
      <p:sp>
        <p:nvSpPr>
          <p:cNvPr id="7" name="TextBox 6"/>
          <p:cNvSpPr txBox="1"/>
          <p:nvPr/>
        </p:nvSpPr>
        <p:spPr>
          <a:xfrm>
            <a:off x="2668870" y="1391522"/>
            <a:ext cx="287258" cy="584775"/>
          </a:xfrm>
          <a:prstGeom prst="rect">
            <a:avLst/>
          </a:prstGeom>
          <a:noFill/>
        </p:spPr>
        <p:txBody>
          <a:bodyPr wrap="none" rtlCol="0">
            <a:spAutoFit/>
          </a:bodyPr>
          <a:lstStyle/>
          <a:p>
            <a:r>
              <a:rPr lang="en-US" sz="3200">
                <a:solidFill>
                  <a:srgbClr val="0000FF"/>
                </a:solidFill>
                <a:latin typeface="Times New Roman" pitchFamily="18" charset="0"/>
                <a:cs typeface="Times New Roman" pitchFamily="18" charset="0"/>
              </a:rPr>
              <a:t>.</a:t>
            </a:r>
          </a:p>
        </p:txBody>
      </p:sp>
      <p:pic>
        <p:nvPicPr>
          <p:cNvPr id="819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8660" y="3429001"/>
            <a:ext cx="3741281"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0"/>
            <a:ext cx="11054281" cy="7086600"/>
          </a:xfrm>
          <a:prstGeom prst="rect">
            <a:avLst/>
          </a:prstGeom>
        </p:spPr>
      </p:pic>
      <p:sp>
        <p:nvSpPr>
          <p:cNvPr id="9" name="Rectangle 8"/>
          <p:cNvSpPr/>
          <p:nvPr/>
        </p:nvSpPr>
        <p:spPr>
          <a:xfrm>
            <a:off x="1676401" y="3109919"/>
            <a:ext cx="9448800" cy="2419337"/>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Pô</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xe</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phích</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nước</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bàn</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là</a:t>
            </a:r>
            <a:endPar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endParaRPr>
          </a:p>
          <a:p>
            <a:pPr algn="ct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Bếp</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đun</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lửa</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nóng</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tránh</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xa</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chớ</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 </a:t>
            </a:r>
            <a:r>
              <a:rPr lang="en-US" sz="4000" dirty="0" err="1">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gần</a:t>
            </a:r>
            <a:r>
              <a:rPr lang="en-US" sz="4000"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a:t>
            </a:r>
            <a:endParaRPr lang="en-US" sz="4000" dirty="0">
              <a:latin typeface="Times New Roman" panose="02020603050405020304" pitchFamily="18" charset="0"/>
              <a:ea typeface="Arial Unicode MS" panose="020B0604020202020204" pitchFamily="34" charset="-128"/>
              <a:cs typeface="Times New Roman" panose="02020603050405020304" pitchFamily="18" charset="0"/>
            </a:endParaRPr>
          </a:p>
        </p:txBody>
      </p:sp>
      <p:pic>
        <p:nvPicPr>
          <p:cNvPr id="1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1" y="321481"/>
            <a:ext cx="5181600" cy="177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4869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7067"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rPr>
              <a:t>Cảm xúc tiêu cực thường thấy: sợ hãi, tức giận, buồn, cô đơn, bực bội, khó chịu,…</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1043" y="107593"/>
            <a:ext cx="797845" cy="797845"/>
          </a:xfrm>
          <a:prstGeom prst="rect">
            <a:avLst/>
          </a:prstGeom>
        </p:spPr>
      </p:pic>
      <p:grpSp>
        <p:nvGrpSpPr>
          <p:cNvPr id="2" name="组合 1"/>
          <p:cNvGrpSpPr/>
          <p:nvPr/>
        </p:nvGrpSpPr>
        <p:grpSpPr>
          <a:xfrm>
            <a:off x="65988" y="1132967"/>
            <a:ext cx="11888945" cy="3599289"/>
            <a:chOff x="1084352" y="2377836"/>
            <a:chExt cx="5851292" cy="1807495"/>
          </a:xfrm>
        </p:grpSpPr>
        <p:sp>
          <p:nvSpPr>
            <p:cNvPr id="20" name="矩形: 圆角 19"/>
            <p:cNvSpPr/>
            <p:nvPr/>
          </p:nvSpPr>
          <p:spPr>
            <a:xfrm>
              <a:off x="1756975" y="2651946"/>
              <a:ext cx="5178669" cy="1533385"/>
            </a:xfrm>
            <a:prstGeom prst="roundRect">
              <a:avLst/>
            </a:prstGeom>
            <a:solidFill>
              <a:srgbClr val="FFFFFF"/>
            </a:solidFill>
            <a:ln w="19050">
              <a:solidFill>
                <a:srgbClr val="61C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方正黑体简体" panose="03000509000000000000" pitchFamily="65" charset="-122"/>
                <a:cs typeface="+mn-ea"/>
                <a:sym typeface="+mn-lt"/>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52" y="2377836"/>
              <a:ext cx="1477244" cy="1743632"/>
            </a:xfrm>
            <a:prstGeom prst="rect">
              <a:avLst/>
            </a:prstGeom>
          </p:spPr>
        </p:pic>
      </p:grpSp>
      <p:grpSp>
        <p:nvGrpSpPr>
          <p:cNvPr id="10" name="组合 9"/>
          <p:cNvGrpSpPr/>
          <p:nvPr/>
        </p:nvGrpSpPr>
        <p:grpSpPr>
          <a:xfrm>
            <a:off x="237066" y="5879688"/>
            <a:ext cx="11954933" cy="978311"/>
            <a:chOff x="0" y="5772686"/>
            <a:chExt cx="13525500" cy="1085314"/>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25" name="TextBox 24"/>
          <p:cNvSpPr txBox="1"/>
          <p:nvPr/>
        </p:nvSpPr>
        <p:spPr>
          <a:xfrm>
            <a:off x="2155050" y="2035902"/>
            <a:ext cx="9725350"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rPr>
              <a:t>Về</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nhà</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nhớ</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cùng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với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gia</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đình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người</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thân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thực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hiện</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việc</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phòng</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tránh</a:t>
            </a:r>
            <a:r>
              <a:rPr lang="en-US" sz="3200" dirty="0">
                <a:solidFill>
                  <a:prstClr val="black"/>
                </a:solidFill>
                <a:latin typeface="Times New Roman" panose="02020603050405020304" pitchFamily="18" charset="0"/>
                <a:ea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rPr>
              <a:t>bỏng</a:t>
            </a:r>
            <a:r>
              <a:rPr lang="en-US" sz="3200" dirty="0">
                <a:solidFill>
                  <a:prstClr val="black"/>
                </a:solidFill>
                <a:latin typeface="Times New Roman" panose="02020603050405020304" pitchFamily="18" charset="0"/>
                <a:ea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2099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750"/>
                                        <p:tgtEl>
                                          <p:spTgt spid="15"/>
                                        </p:tgtEl>
                                      </p:cBhvr>
                                    </p:animEffect>
                                  </p:childTnLst>
                                </p:cTn>
                              </p:par>
                            </p:childTnLst>
                          </p:cTn>
                        </p:par>
                        <p:par>
                          <p:cTn id="12" fill="hold">
                            <p:stCondLst>
                              <p:cond delay="1500"/>
                            </p:stCondLst>
                            <p:childTnLst>
                              <p:par>
                                <p:cTn id="13" presetID="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0-#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1867989" y="130628"/>
            <a:ext cx="8974182" cy="4167052"/>
            <a:chOff x="6990628" y="1950733"/>
            <a:chExt cx="3946090"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990628" y="1950733"/>
              <a:ext cx="3946090"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7249431" y="2683622"/>
              <a:ext cx="2117479" cy="162514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Đọc</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bài</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thơ</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Xe</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chữa</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r>
                <a:rPr lang="en-US" altLang="zh-CN" sz="4400" b="1" dirty="0" err="1">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cháy</a:t>
              </a:r>
              <a:r>
                <a:rPr lang="en-US" altLang="zh-CN" sz="4400" b="1" dirty="0">
                  <a:solidFill>
                    <a:srgbClr val="FF0000"/>
                  </a:solidFill>
                  <a:latin typeface="Times New Roman" panose="02020603050405020304" pitchFamily="18" charset="0"/>
                  <a:ea typeface="字魂36号-正文宋楷" panose="02000000000000000000" pitchFamily="2" charset="-122"/>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Tác</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giả</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Phạm</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4400" b="1" i="0" u="none" strike="noStrike" kern="1200" cap="none" spc="0" normalizeH="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Hổ</a:t>
              </a:r>
              <a:endPar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grpSp>
        <p:nvGrpSpPr>
          <p:cNvPr id="4" name="Group 3"/>
          <p:cNvGrpSpPr/>
          <p:nvPr/>
        </p:nvGrpSpPr>
        <p:grpSpPr>
          <a:xfrm>
            <a:off x="-19594" y="4153988"/>
            <a:ext cx="12204472" cy="2664823"/>
            <a:chOff x="-19594" y="4153988"/>
            <a:chExt cx="12204472" cy="2664823"/>
          </a:xfrm>
        </p:grpSpPr>
        <p:pic>
          <p:nvPicPr>
            <p:cNvPr id="1028" name="Picture 4" descr="Bài thơ:&quot; Xe chữa cháy&quot; | Mầm non Gia Th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4" y="4153988"/>
              <a:ext cx="3775166" cy="26256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i thơ xe chữa cháy [Tác giả Phạm Hổ] - Truyện dân g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983" y="4153988"/>
              <a:ext cx="3958045" cy="26648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im Hoạt Hình Xe Cứu Hỏa Với Lính Cứu Hỏa Hoặc Lính Cứu Hỏa Phương Tiện  Chữa Cháy Vận Chuyển Chuyên Nghiệp Nghề Nghiệp Bộ Vector Đầy Màu Sắc Của  Hình Mi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2845" y="4193177"/>
              <a:ext cx="4112033" cy="2586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60131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33DFE6B-DC5C-4F0F-B734-11A4C3D1DD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58" r="7154"/>
          <a:stretch/>
        </p:blipFill>
        <p:spPr>
          <a:xfrm>
            <a:off x="20" y="-173996"/>
            <a:ext cx="12191980" cy="6857990"/>
          </a:xfrm>
          <a:prstGeom prst="rect">
            <a:avLst/>
          </a:prstGeom>
        </p:spPr>
      </p:pic>
      <p:pic>
        <p:nvPicPr>
          <p:cNvPr id="6" name="图片 5">
            <a:extLst>
              <a:ext uri="{FF2B5EF4-FFF2-40B4-BE49-F238E27FC236}">
                <a16:creationId xmlns:a16="http://schemas.microsoft.com/office/drawing/2014/main" id="{06A1BE35-9D62-434D-AAE2-5E57C40B9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8641" y="4226362"/>
            <a:ext cx="3480085" cy="2457632"/>
          </a:xfrm>
          <a:prstGeom prst="rect">
            <a:avLst/>
          </a:prstGeom>
        </p:spPr>
      </p:pic>
      <p:sp>
        <p:nvSpPr>
          <p:cNvPr id="7" name="TextBox 6">
            <a:extLst>
              <a:ext uri="{FF2B5EF4-FFF2-40B4-BE49-F238E27FC236}">
                <a16:creationId xmlns:a16="http://schemas.microsoft.com/office/drawing/2014/main" id="{ECB40848-12C0-4601-B556-37B900709B55}"/>
              </a:ext>
            </a:extLst>
          </p:cNvPr>
          <p:cNvSpPr txBox="1"/>
          <p:nvPr/>
        </p:nvSpPr>
        <p:spPr>
          <a:xfrm>
            <a:off x="2285999" y="1531330"/>
            <a:ext cx="8431306" cy="28623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FFFF00"/>
                </a:solidFill>
                <a:effectLst/>
                <a:uLnTx/>
                <a:uFillTx/>
                <a:latin typeface="Calibri"/>
                <a:ea typeface="字魂7号-温暖童稚体" panose="00000500000000000000" pitchFamily="2" charset="-122"/>
                <a:cs typeface="+mn-cs"/>
              </a:rPr>
              <a:t>Kính</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chào</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quý</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thầy</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cô</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và</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các</a:t>
            </a:r>
            <a:r>
              <a:rPr kumimoji="0" lang="en-US" altLang="zh-CN" sz="6000" b="1" i="0" u="none" strike="noStrike" kern="1200" cap="none" spc="0" normalizeH="0" noProof="0" dirty="0">
                <a:ln>
                  <a:noFill/>
                </a:ln>
                <a:solidFill>
                  <a:srgbClr val="FFFF00"/>
                </a:solidFill>
                <a:effectLst/>
                <a:uLnTx/>
                <a:uFillTx/>
                <a:latin typeface="Calibri"/>
                <a:ea typeface="字魂7号-温暖童稚体" panose="00000500000000000000" pitchFamily="2" charset="-122"/>
                <a:cs typeface="+mn-cs"/>
              </a:rPr>
              <a:t> </a:t>
            </a:r>
            <a:r>
              <a:rPr kumimoji="0" lang="en-US" altLang="zh-CN" sz="6000" b="1" i="0" u="none" strike="noStrike" kern="1200" cap="none" spc="0" normalizeH="0" noProof="0" dirty="0" err="1">
                <a:ln>
                  <a:noFill/>
                </a:ln>
                <a:solidFill>
                  <a:srgbClr val="FFFF00"/>
                </a:solidFill>
                <a:effectLst/>
                <a:uLnTx/>
                <a:uFillTx/>
                <a:latin typeface="Calibri"/>
                <a:ea typeface="字魂7号-温暖童稚体" panose="00000500000000000000" pitchFamily="2" charset="-122"/>
                <a:cs typeface="+mn-cs"/>
              </a:rPr>
              <a:t>em</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Chúc</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quý</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thầy</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cô</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và</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các</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em</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sức</a:t>
            </a:r>
            <a:r>
              <a:rPr lang="en-US" altLang="zh-CN" sz="6000" b="1" dirty="0">
                <a:solidFill>
                  <a:srgbClr val="FFFF00"/>
                </a:solidFill>
                <a:latin typeface="Calibri"/>
                <a:ea typeface="字魂7号-温暖童稚体" panose="00000500000000000000" pitchFamily="2" charset="-122"/>
              </a:rPr>
              <a:t> </a:t>
            </a:r>
            <a:r>
              <a:rPr lang="en-US" altLang="zh-CN" sz="6000" b="1" dirty="0" err="1">
                <a:solidFill>
                  <a:srgbClr val="FFFF00"/>
                </a:solidFill>
                <a:latin typeface="Calibri"/>
                <a:ea typeface="字魂7号-温暖童稚体" panose="00000500000000000000" pitchFamily="2" charset="-122"/>
              </a:rPr>
              <a:t>khỏe</a:t>
            </a:r>
            <a:r>
              <a:rPr lang="en-US" altLang="zh-CN" sz="6000" b="1" dirty="0">
                <a:solidFill>
                  <a:srgbClr val="FFFF00"/>
                </a:solidFill>
                <a:latin typeface="Calibri"/>
                <a:ea typeface="字魂7号-温暖童稚体" panose="00000500000000000000" pitchFamily="2" charset="-122"/>
              </a:rPr>
              <a:t>.</a:t>
            </a:r>
            <a:endParaRPr kumimoji="0" lang="zh-CN" altLang="en-US" sz="6000" b="1" i="0" u="none" strike="noStrike" kern="1200" cap="none" spc="0" normalizeH="0" baseline="0" noProof="0" dirty="0">
              <a:ln>
                <a:noFill/>
              </a:ln>
              <a:solidFill>
                <a:srgbClr val="FFFF00"/>
              </a:solidFill>
              <a:effectLst/>
              <a:uLnTx/>
              <a:uFillTx/>
              <a:latin typeface="Calibri"/>
              <a:ea typeface="字魂7号-温暖童稚体" panose="00000500000000000000" pitchFamily="2" charset="-122"/>
              <a:cs typeface="+mn-cs"/>
            </a:endParaRPr>
          </a:p>
        </p:txBody>
      </p:sp>
    </p:spTree>
    <p:extLst>
      <p:ext uri="{BB962C8B-B14F-4D97-AF65-F5344CB8AC3E}">
        <p14:creationId xmlns:p14="http://schemas.microsoft.com/office/powerpoint/2010/main" val="53419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0" y="0"/>
            <a:ext cx="12191999" cy="6857999"/>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FF0000"/>
                </a:solidFill>
                <a:effectLst/>
                <a:uLnTx/>
                <a:uFillTx/>
                <a:latin typeface="Calibri" panose="020F0502020204030204" pitchFamily="34" charset="0"/>
                <a:ea typeface="+mn-ea"/>
                <a:cs typeface="+mn-cs"/>
              </a:rPr>
              <a:t>Chúng</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ta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cần</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làm</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gì</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để</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phòng</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chống</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 </a:t>
            </a:r>
            <a:r>
              <a:rPr kumimoji="0" lang="en-US" sz="6000" b="1" i="0" u="none" strike="noStrike" kern="0" cap="none" spc="0" normalizeH="0" noProof="0" dirty="0" err="1">
                <a:ln>
                  <a:noFill/>
                </a:ln>
                <a:solidFill>
                  <a:srgbClr val="FF0000"/>
                </a:solidFill>
                <a:effectLst/>
                <a:uLnTx/>
                <a:uFillTx/>
                <a:latin typeface="Calibri" panose="020F0502020204030204" pitchFamily="34" charset="0"/>
                <a:ea typeface="+mn-ea"/>
                <a:cs typeface="+mn-cs"/>
              </a:rPr>
              <a:t>cháy</a:t>
            </a:r>
            <a:r>
              <a:rPr kumimoji="0" lang="en-US" sz="6000" b="1" i="0" u="none" strike="noStrike" kern="0" cap="none" spc="0" normalizeH="0" noProof="0" dirty="0">
                <a:ln>
                  <a:noFill/>
                </a:ln>
                <a:solidFill>
                  <a:srgbClr val="FF0000"/>
                </a:solidFill>
                <a:effectLst/>
                <a:uLnTx/>
                <a:uFillTx/>
                <a:latin typeface="Calibri" panose="020F0502020204030204" pitchFamily="34" charset="0"/>
                <a:ea typeface="+mn-ea"/>
                <a:cs typeface="+mn-cs"/>
              </a:rPr>
              <a:t>?</a:t>
            </a:r>
            <a:endParaRPr kumimoji="0" lang="en-US" sz="6000" b="1"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36312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1.875E-6 3.33333E-6 L -1.875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电子产品&#10;&#10;描述已自动生成">
            <a:extLst>
              <a:ext uri="{FF2B5EF4-FFF2-40B4-BE49-F238E27FC236}">
                <a16:creationId xmlns:a16="http://schemas.microsoft.com/office/drawing/2014/main" id="{C04798ED-2DF9-4DD7-B9AB-5068021275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4810" y="1075765"/>
            <a:ext cx="6858000" cy="6858000"/>
          </a:xfrm>
          <a:prstGeom prst="rect">
            <a:avLst/>
          </a:prstGeom>
        </p:spPr>
      </p:pic>
      <p:pic>
        <p:nvPicPr>
          <p:cNvPr id="3" name="图片 2">
            <a:extLst>
              <a:ext uri="{FF2B5EF4-FFF2-40B4-BE49-F238E27FC236}">
                <a16:creationId xmlns:a16="http://schemas.microsoft.com/office/drawing/2014/main" id="{38F2835C-9C52-49DE-94E7-4443B3477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65928"/>
            <a:ext cx="3644153" cy="3602825"/>
          </a:xfrm>
          <a:prstGeom prst="rect">
            <a:avLst/>
          </a:prstGeom>
        </p:spPr>
      </p:pic>
      <p:pic>
        <p:nvPicPr>
          <p:cNvPr id="6" name="图片 4">
            <a:extLst>
              <a:ext uri="{FF2B5EF4-FFF2-40B4-BE49-F238E27FC236}">
                <a16:creationId xmlns:a16="http://schemas.microsoft.com/office/drawing/2014/main" id="{7C6602A6-C24E-40DA-8DDB-AFAE888FDC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3067" y="147918"/>
            <a:ext cx="4988933" cy="2760240"/>
          </a:xfrm>
          <a:prstGeom prst="rect">
            <a:avLst/>
          </a:prstGeom>
        </p:spPr>
      </p:pic>
      <p:sp>
        <p:nvSpPr>
          <p:cNvPr id="2" name="Rectangle 1"/>
          <p:cNvSpPr/>
          <p:nvPr/>
        </p:nvSpPr>
        <p:spPr>
          <a:xfrm>
            <a:off x="3906545" y="3435803"/>
            <a:ext cx="4544835" cy="1323439"/>
          </a:xfrm>
          <a:prstGeom prst="rect">
            <a:avLst/>
          </a:prstGeom>
        </p:spPr>
        <p:txBody>
          <a:bodyPr wrap="none">
            <a:spAutoFit/>
          </a:bodyPr>
          <a:lstStyle/>
          <a:p>
            <a:pPr lvl="0" algn="ctr">
              <a:defRPr/>
            </a:pPr>
            <a:r>
              <a:rPr lang="en-US" sz="8000" dirty="0" err="1">
                <a:solidFill>
                  <a:schemeClr val="bg1"/>
                </a:solidFill>
                <a:latin typeface="Candara" panose="020E0502030303020204" pitchFamily="34" charset="0"/>
                <a:ea typeface="字魂59号-创粗黑"/>
                <a:cs typeface="Calibri" panose="020F0502020204030204" pitchFamily="34" charset="0"/>
              </a:rPr>
              <a:t>Khám</a:t>
            </a:r>
            <a:r>
              <a:rPr lang="en-US" sz="8000" dirty="0">
                <a:solidFill>
                  <a:schemeClr val="bg1"/>
                </a:solidFill>
                <a:latin typeface="Candara" panose="020E0502030303020204" pitchFamily="34" charset="0"/>
                <a:ea typeface="字魂59号-创粗黑"/>
                <a:cs typeface="Calibri" panose="020F0502020204030204" pitchFamily="34" charset="0"/>
              </a:rPr>
              <a:t> </a:t>
            </a:r>
            <a:r>
              <a:rPr lang="en-US" sz="8000" dirty="0" err="1">
                <a:solidFill>
                  <a:schemeClr val="bg1"/>
                </a:solidFill>
                <a:latin typeface="Candara" panose="020E0502030303020204" pitchFamily="34" charset="0"/>
                <a:ea typeface="字魂59号-创粗黑"/>
                <a:cs typeface="Calibri" panose="020F0502020204030204" pitchFamily="34" charset="0"/>
              </a:rPr>
              <a:t>phá</a:t>
            </a:r>
            <a:endParaRPr lang="en-US" sz="8000" dirty="0">
              <a:solidFill>
                <a:schemeClr val="bg1"/>
              </a:solidFill>
              <a:latin typeface="Candara" panose="020E050203030302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9534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9" name="图片 1" descr="1 (216)">
            <a:extLst>
              <a:ext uri="{FF2B5EF4-FFF2-40B4-BE49-F238E27FC236}">
                <a16:creationId xmlns:a16="http://schemas.microsoft.com/office/drawing/2014/main" id="{397D8443-0CB9-479A-BBAA-55D038689586}"/>
              </a:ext>
            </a:extLst>
          </p:cNvPr>
          <p:cNvPicPr/>
          <p:nvPr/>
        </p:nvPicPr>
        <p:blipFill>
          <a:blip r:embed="rId7"/>
          <a:stretch>
            <a:fillRect/>
          </a:stretch>
        </p:blipFill>
        <p:spPr>
          <a:xfrm>
            <a:off x="180157" y="0"/>
            <a:ext cx="8258449" cy="6858000"/>
          </a:xfrm>
          <a:prstGeom prst="rect">
            <a:avLst/>
          </a:prstGeom>
        </p:spPr>
      </p:pic>
      <p:sp>
        <p:nvSpPr>
          <p:cNvPr id="10" name="MH_Entry_1">
            <a:hlinkClick r:id="rId8"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402226" y="3429000"/>
            <a:ext cx="6795409"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err="1">
                <a:solidFill>
                  <a:srgbClr val="0070C0"/>
                </a:solidFill>
                <a:latin typeface="Calibri" panose="020F0502020204030204" pitchFamily="34" charset="0"/>
                <a:cs typeface="Calibri" panose="020F0502020204030204" pitchFamily="34" charset="0"/>
              </a:rPr>
              <a:t>Hoạt</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động</a:t>
            </a:r>
            <a:r>
              <a:rPr lang="en-US" sz="4800" b="1" dirty="0">
                <a:solidFill>
                  <a:srgbClr val="0070C0"/>
                </a:solidFill>
                <a:latin typeface="Calibri" panose="020F0502020204030204" pitchFamily="34" charset="0"/>
                <a:cs typeface="Calibri" panose="020F0502020204030204" pitchFamily="34" charset="0"/>
              </a:rPr>
              <a:t> 1: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Nhận</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biết</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nguyên</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nhân</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gây</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bỏng</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hậu</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quả</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800" dirty="0" err="1">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nó</a:t>
            </a:r>
            <a:endParaRPr lang="en-US" sz="4800"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par>
                          <p:cTn id="24" fill="hold">
                            <p:stCondLst>
                              <p:cond delay="500"/>
                            </p:stCondLst>
                            <p:childTnLst>
                              <p:par>
                                <p:cTn id="25" presetID="47"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ỏ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723528"/>
          </a:xfrm>
          <a:prstGeom prst="rect">
            <a:avLst/>
          </a:prstGeom>
        </p:spPr>
      </p:pic>
    </p:spTree>
    <p:extLst>
      <p:ext uri="{BB962C8B-B14F-4D97-AF65-F5344CB8AC3E}">
        <p14:creationId xmlns:p14="http://schemas.microsoft.com/office/powerpoint/2010/main" val="23916111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584017" cy="6858000"/>
          </a:xfrm>
          <a:prstGeom prst="rect">
            <a:avLst/>
          </a:prstGeom>
        </p:spPr>
      </p:pic>
    </p:spTree>
    <p:extLst>
      <p:ext uri="{BB962C8B-B14F-4D97-AF65-F5344CB8AC3E}">
        <p14:creationId xmlns:p14="http://schemas.microsoft.com/office/powerpoint/2010/main" val="290580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198"/>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16241"/>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6141" y="5709672"/>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657" y="5847463"/>
            <a:ext cx="1416872" cy="1010537"/>
          </a:xfrm>
          <a:prstGeom prst="rect">
            <a:avLst/>
          </a:prstGeom>
        </p:spPr>
      </p:pic>
      <p:sp>
        <p:nvSpPr>
          <p:cNvPr id="16" name="Rectangle: Rounded Corners 15">
            <a:extLst>
              <a:ext uri="{FF2B5EF4-FFF2-40B4-BE49-F238E27FC236}">
                <a16:creationId xmlns:a16="http://schemas.microsoft.com/office/drawing/2014/main" id="{A27C5BC4-4B90-4FEE-B951-19E087F6916D}"/>
              </a:ext>
            </a:extLst>
          </p:cNvPr>
          <p:cNvSpPr/>
          <p:nvPr/>
        </p:nvSpPr>
        <p:spPr>
          <a:xfrm>
            <a:off x="956215" y="87293"/>
            <a:ext cx="10895474" cy="861135"/>
          </a:xfrm>
          <a:prstGeom prst="round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bỏng</a:t>
            </a:r>
            <a:r>
              <a:rPr lang="en-US" sz="40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6"/>
          <a:stretch>
            <a:fillRect/>
          </a:stretch>
        </p:blipFill>
        <p:spPr>
          <a:xfrm>
            <a:off x="251507" y="3786595"/>
            <a:ext cx="4092594" cy="3047069"/>
          </a:xfrm>
          <a:prstGeom prst="rect">
            <a:avLst/>
          </a:prstGeom>
        </p:spPr>
      </p:pic>
      <p:pic>
        <p:nvPicPr>
          <p:cNvPr id="5" name="Picture 4"/>
          <p:cNvPicPr>
            <a:picLocks noChangeAspect="1"/>
          </p:cNvPicPr>
          <p:nvPr/>
        </p:nvPicPr>
        <p:blipFill>
          <a:blip r:embed="rId7"/>
          <a:stretch>
            <a:fillRect/>
          </a:stretch>
        </p:blipFill>
        <p:spPr>
          <a:xfrm>
            <a:off x="247779" y="1038687"/>
            <a:ext cx="4096322" cy="2695040"/>
          </a:xfrm>
          <a:prstGeom prst="rect">
            <a:avLst/>
          </a:prstGeom>
        </p:spPr>
      </p:pic>
      <p:pic>
        <p:nvPicPr>
          <p:cNvPr id="7" name="Picture 6"/>
          <p:cNvPicPr>
            <a:picLocks noChangeAspect="1"/>
          </p:cNvPicPr>
          <p:nvPr/>
        </p:nvPicPr>
        <p:blipFill>
          <a:blip r:embed="rId8"/>
          <a:stretch>
            <a:fillRect/>
          </a:stretch>
        </p:blipFill>
        <p:spPr>
          <a:xfrm>
            <a:off x="4591880" y="1038687"/>
            <a:ext cx="4134427" cy="2695040"/>
          </a:xfrm>
          <a:prstGeom prst="rect">
            <a:avLst/>
          </a:prstGeom>
        </p:spPr>
      </p:pic>
      <p:pic>
        <p:nvPicPr>
          <p:cNvPr id="12" name="Picture 11"/>
          <p:cNvPicPr>
            <a:picLocks noChangeAspect="1"/>
          </p:cNvPicPr>
          <p:nvPr/>
        </p:nvPicPr>
        <p:blipFill>
          <a:blip r:embed="rId9"/>
          <a:stretch>
            <a:fillRect/>
          </a:stretch>
        </p:blipFill>
        <p:spPr>
          <a:xfrm>
            <a:off x="4595608" y="3760161"/>
            <a:ext cx="4134427" cy="3127603"/>
          </a:xfrm>
          <a:prstGeom prst="rect">
            <a:avLst/>
          </a:prstGeom>
        </p:spPr>
      </p:pic>
      <p:pic>
        <p:nvPicPr>
          <p:cNvPr id="21" name="Picture 20"/>
          <p:cNvPicPr>
            <a:picLocks noChangeAspect="1"/>
          </p:cNvPicPr>
          <p:nvPr/>
        </p:nvPicPr>
        <p:blipFill>
          <a:blip r:embed="rId10"/>
          <a:stretch>
            <a:fillRect/>
          </a:stretch>
        </p:blipFill>
        <p:spPr>
          <a:xfrm>
            <a:off x="8726307" y="1473838"/>
            <a:ext cx="3465693" cy="5182762"/>
          </a:xfrm>
          <a:prstGeom prst="rect">
            <a:avLst/>
          </a:prstGeom>
        </p:spPr>
      </p:pic>
    </p:spTree>
    <p:extLst>
      <p:ext uri="{BB962C8B-B14F-4D97-AF65-F5344CB8AC3E}">
        <p14:creationId xmlns:p14="http://schemas.microsoft.com/office/powerpoint/2010/main" val="36331392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000"/>
                                        <p:tgtEl>
                                          <p:spTgt spid="21"/>
                                        </p:tgtEl>
                                      </p:cBhvr>
                                    </p:animEffect>
                                    <p:anim calcmode="lin" valueType="num">
                                      <p:cBhvr>
                                        <p:cTn id="49" dur="1000" fill="hold"/>
                                        <p:tgtEl>
                                          <p:spTgt spid="21"/>
                                        </p:tgtEl>
                                        <p:attrNameLst>
                                          <p:attrName>ppt_x</p:attrName>
                                        </p:attrNameLst>
                                      </p:cBhvr>
                                      <p:tavLst>
                                        <p:tav tm="0">
                                          <p:val>
                                            <p:strVal val="#ppt_x"/>
                                          </p:val>
                                        </p:tav>
                                        <p:tav tm="100000">
                                          <p:val>
                                            <p:strVal val="#ppt_x"/>
                                          </p:val>
                                        </p:tav>
                                      </p:tavLst>
                                    </p:anim>
                                    <p:anim calcmode="lin" valueType="num">
                                      <p:cBhvr>
                                        <p:cTn id="5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1450</TotalTime>
  <Words>486</Words>
  <Application>Microsoft Office PowerPoint</Application>
  <PresentationFormat>Widescreen</PresentationFormat>
  <Paragraphs>59</Paragraphs>
  <Slides>30</Slides>
  <Notes>12</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30</vt:i4>
      </vt:variant>
    </vt:vector>
  </HeadingPairs>
  <TitlesOfParts>
    <vt:vector size="52" baseType="lpstr">
      <vt:lpstr>等线</vt:lpstr>
      <vt:lpstr>等线 Light</vt:lpstr>
      <vt:lpstr>Arial</vt:lpstr>
      <vt:lpstr>Arial Unicode MS</vt:lpstr>
      <vt:lpstr>Averta Std CY Bold</vt:lpstr>
      <vt:lpstr>Calibri</vt:lpstr>
      <vt:lpstr>Calibri Light</vt:lpstr>
      <vt:lpstr>Candara</vt:lpstr>
      <vt:lpstr>HP001 Kieu 2</vt:lpstr>
      <vt:lpstr>HP001 TD 4H</vt:lpstr>
      <vt:lpstr>HP-089</vt:lpstr>
      <vt:lpstr>Noto Sans</vt:lpstr>
      <vt:lpstr>Quicksand Medium</vt:lpstr>
      <vt:lpstr>Tahoma</vt:lpstr>
      <vt:lpstr>Times New Roman</vt:lpstr>
      <vt:lpstr>字魂59号-创粗黑</vt:lpstr>
      <vt:lpstr>Office 主题​​</vt:lpstr>
      <vt:lpstr>Hoạt động</vt:lpstr>
      <vt:lpstr>1_Office 主题​​</vt:lpstr>
      <vt:lpstr>1_Office Theme</vt:lpstr>
      <vt:lpstr>9_www.33ppt.com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73</cp:revision>
  <dcterms:created xsi:type="dcterms:W3CDTF">2021-06-25T04:06:25Z</dcterms:created>
  <dcterms:modified xsi:type="dcterms:W3CDTF">2025-04-03T05:50:05Z</dcterms:modified>
</cp:coreProperties>
</file>