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87" r:id="rId3"/>
  </p:sldMasterIdLst>
  <p:notesMasterIdLst>
    <p:notesMasterId r:id="rId21"/>
  </p:notesMasterIdLst>
  <p:sldIdLst>
    <p:sldId id="11088410" r:id="rId4"/>
    <p:sldId id="285" r:id="rId5"/>
    <p:sldId id="258" r:id="rId6"/>
    <p:sldId id="259" r:id="rId7"/>
    <p:sldId id="266" r:id="rId8"/>
    <p:sldId id="267" r:id="rId9"/>
    <p:sldId id="268" r:id="rId10"/>
    <p:sldId id="269" r:id="rId11"/>
    <p:sldId id="260" r:id="rId12"/>
    <p:sldId id="261" r:id="rId13"/>
    <p:sldId id="262" r:id="rId14"/>
    <p:sldId id="263" r:id="rId15"/>
    <p:sldId id="264" r:id="rId16"/>
    <p:sldId id="265" r:id="rId17"/>
    <p:sldId id="270" r:id="rId18"/>
    <p:sldId id="271" r:id="rId19"/>
    <p:sldId id="28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206" y="90"/>
      </p:cViewPr>
      <p:guideLst>
        <p:guide orient="horz" pos="2160"/>
        <p:guide pos="28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A9C252-B8D0-45BC-8B32-1871FD7C782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39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30" y="1122416"/>
            <a:ext cx="6858179" cy="2387711"/>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30" y="3602206"/>
            <a:ext cx="6858179" cy="165583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5" y="1709818"/>
            <a:ext cx="7886906" cy="2852870"/>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905" y="4589677"/>
            <a:ext cx="7886906" cy="15002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66" y="1825710"/>
            <a:ext cx="3886302" cy="435154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270" y="1825710"/>
            <a:ext cx="3886302" cy="435154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8" y="365143"/>
            <a:ext cx="7886906" cy="1325625"/>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58" y="1681242"/>
            <a:ext cx="3868441" cy="8239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58" y="2505192"/>
            <a:ext cx="3868441" cy="368475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272" y="1681242"/>
            <a:ext cx="3887492" cy="8239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272" y="2505192"/>
            <a:ext cx="3887492" cy="368475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
        <p:nvSpPr>
          <p:cNvPr id="11" name="矩形 10"/>
          <p:cNvSpPr/>
          <p:nvPr userDrawn="1"/>
        </p:nvSpPr>
        <p:spPr>
          <a:xfrm>
            <a:off x="6535618" y="6428818"/>
            <a:ext cx="581443" cy="337185"/>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a:t>
            </a:r>
            <a:r>
              <a:rPr lang="en-US" altLang="zh-CN" sz="100" dirty="0">
                <a:solidFill>
                  <a:prstClr val="white"/>
                </a:solidFill>
                <a:latin typeface="Calibri" panose="020F0502020204030204"/>
                <a:ea typeface="SimSun" panose="02010600030101010101" pitchFamily="2" charset="-122"/>
              </a:rPr>
              <a:t>www.1ppt.com/sucai/</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a:t>
            </a:r>
            <a:r>
              <a:rPr lang="en-US" altLang="zh-CN" sz="100" dirty="0">
                <a:solidFill>
                  <a:prstClr val="white"/>
                </a:solidFill>
                <a:latin typeface="Calibri" panose="020F0502020204030204"/>
                <a:ea typeface="SimSun" panose="02010600030101010101" pitchFamily="2" charset="-122"/>
              </a:rPr>
              <a:t>www.1ppt.com/tubiao/      </a:t>
            </a:r>
          </a:p>
          <a:p>
            <a:r>
              <a:rPr lang="zh-CN" altLang="en-US" sz="100" dirty="0">
                <a:solidFill>
                  <a:prstClr val="white"/>
                </a:solidFill>
                <a:latin typeface="Calibri" panose="020F0502020204030204"/>
                <a:ea typeface="SimSun" panose="02010600030101010101" pitchFamily="2" charset="-122"/>
              </a:rPr>
              <a:t>精美</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课件：</a:t>
            </a:r>
            <a:r>
              <a:rPr lang="en-US" altLang="zh-CN" sz="100" dirty="0">
                <a:solidFill>
                  <a:prstClr val="white"/>
                </a:solidFill>
                <a:latin typeface="Calibri" panose="020F0502020204030204"/>
                <a:ea typeface="SimSun" panose="02010600030101010101" pitchFamily="2" charset="-122"/>
              </a:rPr>
              <a:t>www.1ppt.com/kejian/             </a:t>
            </a:r>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r>
              <a:rPr lang="zh-CN" altLang="en-US" sz="100" dirty="0">
                <a:solidFill>
                  <a:prstClr val="white"/>
                </a:solidFill>
                <a:latin typeface="Calibri" panose="020F0502020204030204"/>
                <a:ea typeface="SimSun" panose="02010600030101010101" pitchFamily="2" charset="-122"/>
              </a:rPr>
              <a:t>工作总结</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www.1ppt.com/xiazai/zongjie/ </a:t>
            </a:r>
            <a:r>
              <a:rPr lang="zh-CN" altLang="en-US" sz="100" dirty="0">
                <a:solidFill>
                  <a:prstClr val="white"/>
                </a:solidFill>
                <a:latin typeface="Calibri" panose="020F0502020204030204"/>
                <a:ea typeface="SimSun" panose="02010600030101010101" pitchFamily="2" charset="-122"/>
              </a:rPr>
              <a:t>工作计划：</a:t>
            </a:r>
            <a:r>
              <a:rPr lang="en-US" altLang="zh-CN" sz="100" dirty="0">
                <a:solidFill>
                  <a:prstClr val="white"/>
                </a:solidFill>
                <a:latin typeface="Calibri" panose="020F0502020204030204"/>
                <a:ea typeface="SimSun" panose="02010600030101010101" pitchFamily="2" charset="-122"/>
              </a:rPr>
              <a:t>www.1ppt.com/xiazai/jihua/</a:t>
            </a:r>
          </a:p>
          <a:p>
            <a:r>
              <a:rPr lang="zh-CN" altLang="en-US" sz="100" dirty="0">
                <a:solidFill>
                  <a:prstClr val="white"/>
                </a:solidFill>
                <a:latin typeface="Calibri" panose="020F0502020204030204"/>
                <a:ea typeface="SimSun" panose="02010600030101010101" pitchFamily="2" charset="-122"/>
              </a:rPr>
              <a:t>商务</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www.1ppt.com/moban/shangwu/  </a:t>
            </a:r>
            <a:r>
              <a:rPr lang="zh-CN" altLang="en-US" sz="100" dirty="0">
                <a:solidFill>
                  <a:prstClr val="white"/>
                </a:solidFill>
                <a:latin typeface="Calibri" panose="020F0502020204030204"/>
                <a:ea typeface="SimSun" panose="02010600030101010101" pitchFamily="2" charset="-122"/>
              </a:rPr>
              <a:t>个人简历</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www.1ppt.com/xiazai/jianli/  </a:t>
            </a:r>
          </a:p>
          <a:p>
            <a:r>
              <a:rPr lang="zh-CN" altLang="en-US" sz="100" dirty="0">
                <a:solidFill>
                  <a:prstClr val="white"/>
                </a:solidFill>
                <a:latin typeface="Calibri" panose="020F0502020204030204"/>
                <a:ea typeface="SimSun" panose="02010600030101010101" pitchFamily="2" charset="-122"/>
              </a:rPr>
              <a:t>毕业答辩</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www.1ppt.com/xiazai/dabian/  </a:t>
            </a:r>
            <a:r>
              <a:rPr lang="zh-CN" altLang="en-US" sz="100" dirty="0">
                <a:solidFill>
                  <a:prstClr val="white"/>
                </a:solidFill>
                <a:latin typeface="Calibri" panose="020F0502020204030204"/>
                <a:ea typeface="SimSun" panose="02010600030101010101" pitchFamily="2" charset="-122"/>
              </a:rPr>
              <a:t>工作汇报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a:t>
            </a:r>
            <a:r>
              <a:rPr lang="en-US" altLang="zh-CN" sz="100" dirty="0">
                <a:solidFill>
                  <a:prstClr val="white"/>
                </a:solidFill>
                <a:latin typeface="Calibri" panose="020F0502020204030204"/>
                <a:ea typeface="SimSun" panose="02010600030101010101" pitchFamily="2" charset="-122"/>
              </a:rPr>
              <a:t>www.1ppt.com/xiazai/huibao/    </a:t>
            </a:r>
          </a:p>
          <a:p>
            <a:r>
              <a:rPr lang="en-US" altLang="zh-CN" sz="100" dirty="0">
                <a:solidFill>
                  <a:prstClr val="white"/>
                </a:solidFill>
                <a:latin typeface="Calibri" panose="020F0502020204030204"/>
                <a:ea typeface="SimSun"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8" y="457222"/>
            <a:ext cx="2949255" cy="1600275"/>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493" y="987471"/>
            <a:ext cx="4629271" cy="48738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58" y="2057496"/>
            <a:ext cx="2949255" cy="38117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8" y="457222"/>
            <a:ext cx="2949255" cy="1600275"/>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493" y="987471"/>
            <a:ext cx="4629271" cy="487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hasCustomPrompt="1"/>
          </p:nvPr>
        </p:nvSpPr>
        <p:spPr>
          <a:xfrm>
            <a:off x="629858" y="2057496"/>
            <a:ext cx="2949255" cy="38117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45" y="365141"/>
            <a:ext cx="1971727" cy="581210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67" y="365141"/>
            <a:ext cx="5800876" cy="581210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85F22B-A181-43C3-80E7-312ACB2D1CF8}"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85F22B-A181-43C3-80E7-312ACB2D1CF8}"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5F22B-A181-43C3-80E7-312ACB2D1CF8}"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85F22B-A181-43C3-80E7-312ACB2D1CF8}"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85F22B-A181-43C3-80E7-312ACB2D1CF8}"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85F22B-A181-43C3-80E7-312ACB2D1CF8}" type="datetimeFigureOut">
              <a:rPr lang="en-US"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5F22B-A181-43C3-80E7-312ACB2D1CF8}" type="datetimeFigureOut">
              <a:rPr lang="en-US"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85F22B-A181-43C3-80E7-312ACB2D1CF8}"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85F22B-A181-43C3-80E7-312ACB2D1CF8}"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67" y="365143"/>
            <a:ext cx="7886906" cy="1325625"/>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67" y="1825710"/>
            <a:ext cx="7886906" cy="4351540"/>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67" y="6356646"/>
            <a:ext cx="2057454" cy="365142"/>
          </a:xfrm>
          <a:prstGeom prst="rect">
            <a:avLst/>
          </a:prstGeom>
        </p:spPr>
        <p:txBody>
          <a:bodyPr vert="horz" lIns="91436" tIns="45718" rIns="91436" bIns="45718" rtlCol="0" anchor="ctr"/>
          <a:lstStyle>
            <a:lvl1pPr algn="l">
              <a:defRPr sz="900">
                <a:solidFill>
                  <a:schemeClr val="tx1">
                    <a:tint val="75000"/>
                  </a:schemeClr>
                </a:solidFill>
              </a:defRPr>
            </a:lvl1pPr>
          </a:lstStyle>
          <a:p>
            <a:fld id="{4C4388EF-52D1-4258-9BE5-BCD010C7D4DE}" type="datetimeFigureOut">
              <a:rPr lang="zh-CN" altLang="en-US" smtClean="0"/>
              <a:t>2025/3/5</a:t>
            </a:fld>
            <a:endParaRPr lang="zh-CN" altLang="en-US"/>
          </a:p>
        </p:txBody>
      </p:sp>
      <p:sp>
        <p:nvSpPr>
          <p:cNvPr id="5" name="页脚占位符 4"/>
          <p:cNvSpPr>
            <a:spLocks noGrp="1"/>
          </p:cNvSpPr>
          <p:nvPr>
            <p:ph type="ftr" sz="quarter" idx="3"/>
          </p:nvPr>
        </p:nvSpPr>
        <p:spPr>
          <a:xfrm>
            <a:off x="3029030" y="6356646"/>
            <a:ext cx="3086180" cy="365142"/>
          </a:xfrm>
          <a:prstGeom prst="rect">
            <a:avLst/>
          </a:prstGeom>
        </p:spPr>
        <p:txBody>
          <a:bodyPr vert="horz" lIns="91436" tIns="45718" rIns="91436" bIns="45718"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8119" y="6356646"/>
            <a:ext cx="2057454" cy="365142"/>
          </a:xfrm>
          <a:prstGeom prst="rect">
            <a:avLst/>
          </a:prstGeom>
        </p:spPr>
        <p:txBody>
          <a:bodyPr vert="horz" lIns="91436" tIns="45718" rIns="91436" bIns="45718" rtlCol="0" anchor="ctr"/>
          <a:lstStyle>
            <a:lvl1pPr algn="r">
              <a:defRPr sz="9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85F22B-A181-43C3-80E7-312ACB2D1CF8}" type="datetimeFigureOut">
              <a:rPr lang="en-US" smtClean="0"/>
              <a:t>3/5/2025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2249DE-64E2-4A85-BA24-CD42311A4D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3.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01A2DCC-4234-472C-8E42-A470BAC8F970}"/>
              </a:ext>
            </a:extLst>
          </p:cNvPr>
          <p:cNvPicPr>
            <a:picLocks noChangeAspect="1"/>
          </p:cNvPicPr>
          <p:nvPr/>
        </p:nvPicPr>
        <p:blipFill>
          <a:blip r:embed="rId5"/>
          <a:stretch>
            <a:fillRect/>
          </a:stretch>
        </p:blipFill>
        <p:spPr>
          <a:xfrm>
            <a:off x="5988" y="859423"/>
            <a:ext cx="9138377" cy="5141426"/>
          </a:xfrm>
          <a:prstGeom prst="rect">
            <a:avLst/>
          </a:prstGeom>
        </p:spPr>
      </p:pic>
      <p:sp>
        <p:nvSpPr>
          <p:cNvPr id="8" name="TextBox 7">
            <a:extLst>
              <a:ext uri="{FF2B5EF4-FFF2-40B4-BE49-F238E27FC236}">
                <a16:creationId xmlns:a16="http://schemas.microsoft.com/office/drawing/2014/main" id="{4E7DCF09-9770-469F-AE44-C96F7F4146FA}"/>
              </a:ext>
            </a:extLst>
          </p:cNvPr>
          <p:cNvSpPr txBox="1"/>
          <p:nvPr/>
        </p:nvSpPr>
        <p:spPr>
          <a:xfrm>
            <a:off x="545981" y="1077685"/>
            <a:ext cx="7429305" cy="993438"/>
          </a:xfrm>
          <a:prstGeom prst="rect">
            <a:avLst/>
          </a:prstGeom>
          <a:noFill/>
        </p:spPr>
        <p:txBody>
          <a:bodyPr wrap="square" lIns="69365" tIns="34715" rIns="69365" bIns="34715">
            <a:spAutoFit/>
          </a:bodyPr>
          <a:lstStyle/>
          <a:p>
            <a:pPr algn="ctr" defTabSz="512084" fontAlgn="base">
              <a:spcBef>
                <a:spcPct val="0"/>
              </a:spcBef>
              <a:spcAft>
                <a:spcPct val="0"/>
              </a:spcAft>
              <a:defRPr/>
            </a:pP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Chào</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mừng</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thầy</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cô</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về</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dự</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giờ</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thăm</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lớp</a:t>
            </a:r>
            <a:endPar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endParaRPr>
          </a:p>
          <a:p>
            <a:pPr algn="ctr" defTabSz="512084" fontAlgn="base">
              <a:spcBef>
                <a:spcPct val="0"/>
              </a:spcBef>
              <a:spcAft>
                <a:spcPct val="0"/>
              </a:spcAft>
              <a:defRPr/>
            </a:pP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Năm</a:t>
            </a:r>
            <a:r>
              <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sz="3000" b="1" dirty="0" err="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học</a:t>
            </a:r>
            <a:r>
              <a:rPr lang="en-US" sz="3000" b="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202</a:t>
            </a:r>
            <a:r>
              <a:rPr lang="vi-VN" sz="3000" b="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4</a:t>
            </a:r>
            <a:r>
              <a:rPr lang="en-US" sz="3000" b="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- 202</a:t>
            </a:r>
            <a:r>
              <a:rPr lang="vi-VN" sz="3000" b="1">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5</a:t>
            </a:r>
            <a:endParaRPr lang="en-US" sz="30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endParaRPr>
          </a:p>
        </p:txBody>
      </p:sp>
      <p:sp>
        <p:nvSpPr>
          <p:cNvPr id="6" name="Rectangle 5">
            <a:extLst>
              <a:ext uri="{FF2B5EF4-FFF2-40B4-BE49-F238E27FC236}">
                <a16:creationId xmlns:a16="http://schemas.microsoft.com/office/drawing/2014/main" id="{21723694-7FAA-4690-8415-73708D950DF6}"/>
              </a:ext>
            </a:extLst>
          </p:cNvPr>
          <p:cNvSpPr/>
          <p:nvPr/>
        </p:nvSpPr>
        <p:spPr>
          <a:xfrm>
            <a:off x="770098" y="2565905"/>
            <a:ext cx="7383368" cy="1177245"/>
          </a:xfrm>
          <a:prstGeom prst="rect">
            <a:avLst/>
          </a:prstGeom>
          <a:noFill/>
        </p:spPr>
        <p:txBody>
          <a:bodyPr wrap="square" lIns="68580" tIns="34290" rIns="68580" bIns="34290">
            <a:spAutoFit/>
          </a:bodyPr>
          <a:lstStyle/>
          <a:p>
            <a:pPr algn="ctr" defTabSz="342900">
              <a:defRPr/>
            </a:pPr>
            <a:r>
              <a:rPr lang="en-US" sz="3600" b="1"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Môn</a:t>
            </a:r>
            <a:r>
              <a:rPr lang="en-US" sz="3600" b="1"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Đạo</a:t>
            </a:r>
            <a:r>
              <a:rPr lang="en-US" sz="3600" b="1"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đức</a:t>
            </a:r>
            <a:r>
              <a:rPr lang="en-US" sz="3600" b="1"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US" sz="3600" b="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1</a:t>
            </a:r>
            <a:endParaRPr lang="vi-VN" sz="3600" b="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defTabSz="342900">
              <a:defRPr/>
            </a:pPr>
            <a:r>
              <a:rPr lang="vi-VN" sz="3600" b="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Bài: Phòng chống điện giật</a:t>
            </a:r>
            <a:endParaRPr lang="en-US" sz="3600" b="1"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陈羿淳 - 你说的小故事">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0835" y="3285950"/>
            <a:ext cx="457200" cy="457200"/>
          </a:xfrm>
          <a:prstGeom prst="rect">
            <a:avLst/>
          </a:prstGeom>
        </p:spPr>
      </p:pic>
    </p:spTree>
    <p:extLst>
      <p:ext uri="{BB962C8B-B14F-4D97-AF65-F5344CB8AC3E}">
        <p14:creationId xmlns:p14="http://schemas.microsoft.com/office/powerpoint/2010/main" val="1555400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065" fill="hold"/>
                                        <p:tgtEl>
                                          <p:spTgt spid="7"/>
                                        </p:tgtEl>
                                      </p:cBhvr>
                                    </p:cmd>
                                  </p:child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8"/>
                                        </p:tgtEl>
                                        <p:attrNameLst>
                                          <p:attrName>ppt_x</p:attrName>
                                          <p:attrName>ppt_y</p:attrName>
                                        </p:attrNameLst>
                                      </p:cBhvr>
                                    </p:animMotion>
                                    <p:animRot by="1500000">
                                      <p:cBhvr>
                                        <p:cTn id="9" dur="125" fill="hold">
                                          <p:stCondLst>
                                            <p:cond delay="0"/>
                                          </p:stCondLst>
                                        </p:cTn>
                                        <p:tgtEl>
                                          <p:spTgt spid="8"/>
                                        </p:tgtEl>
                                        <p:attrNameLst>
                                          <p:attrName>r</p:attrName>
                                        </p:attrNameLst>
                                      </p:cBhvr>
                                    </p:animRot>
                                    <p:animRot by="-1500000">
                                      <p:cBhvr>
                                        <p:cTn id="10" dur="125" fill="hold">
                                          <p:stCondLst>
                                            <p:cond delay="125"/>
                                          </p:stCondLst>
                                        </p:cTn>
                                        <p:tgtEl>
                                          <p:spTgt spid="8"/>
                                        </p:tgtEl>
                                        <p:attrNameLst>
                                          <p:attrName>r</p:attrName>
                                        </p:attrNameLst>
                                      </p:cBhvr>
                                    </p:animRot>
                                    <p:animRot by="-1500000">
                                      <p:cBhvr>
                                        <p:cTn id="11" dur="125" fill="hold">
                                          <p:stCondLst>
                                            <p:cond delay="250"/>
                                          </p:stCondLst>
                                        </p:cTn>
                                        <p:tgtEl>
                                          <p:spTgt spid="8"/>
                                        </p:tgtEl>
                                        <p:attrNameLst>
                                          <p:attrName>r</p:attrName>
                                        </p:attrNameLst>
                                      </p:cBhvr>
                                    </p:animRot>
                                    <p:animRot by="1500000">
                                      <p:cBhvr>
                                        <p:cTn id="12" dur="125" fill="hold">
                                          <p:stCondLst>
                                            <p:cond delay="375"/>
                                          </p:stCondLst>
                                        </p:cTn>
                                        <p:tgtEl>
                                          <p:spTgt spid="8"/>
                                        </p:tgtEl>
                                        <p:attrNameLst>
                                          <p:attrName>r</p:attrName>
                                        </p:attrNameLst>
                                      </p:cBhvr>
                                    </p:animRot>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6" presetClass="emph" presetSubtype="0" fill="hold" grpId="1" nodeType="withEffect">
                                  <p:stCondLst>
                                    <p:cond delay="0"/>
                                  </p:stCondLst>
                                  <p:childTnLst>
                                    <p:animScale>
                                      <p:cBhvr>
                                        <p:cTn id="19"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6667">
                <p:cTn id="20" fill="hold" display="0">
                  <p:stCondLst>
                    <p:cond delay="indefinite"/>
                  </p:stCondLst>
                  <p:endCondLst>
                    <p:cond evt="onStopAudio" delay="0">
                      <p:tgtEl>
                        <p:sldTgt/>
                      </p:tgtEl>
                    </p:cond>
                  </p:endCondLst>
                </p:cTn>
                <p:tgtEl>
                  <p:spTgt spid="7"/>
                </p:tgtEl>
              </p:cMediaNode>
            </p:audio>
          </p:childTnLst>
        </p:cTn>
      </p:par>
    </p:tnLst>
    <p:bldLst>
      <p:bldP spid="8"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82750"/>
            <a:ext cx="6781799"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76025" y="1830238"/>
            <a:ext cx="2649218" cy="156966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 Em hãy kể thêm các tình huống có thể dẫn đến điện giật?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sp>
        <p:nvSpPr>
          <p:cNvPr id="2" name="Rectangle 1"/>
          <p:cNvSpPr/>
          <p:nvPr/>
        </p:nvSpPr>
        <p:spPr>
          <a:xfrm>
            <a:off x="685800" y="2413338"/>
            <a:ext cx="7391400" cy="2676525"/>
          </a:xfrm>
          <a:prstGeom prst="rect">
            <a:avLst/>
          </a:prstGeom>
        </p:spPr>
        <p:txBody>
          <a:bodyPr wrap="square">
            <a:spAutoFit/>
          </a:bodyPr>
          <a:lstStyle/>
          <a:p>
            <a:pPr algn="just"/>
            <a:r>
              <a:rPr lang="en-US" sz="2800" i="1">
                <a:latin typeface="Times New Roman" panose="02020603050405020304" pitchFamily="18" charset="0"/>
                <a:cs typeface="Times New Roman" panose="02020603050405020304" pitchFamily="18" charset="0"/>
              </a:rPr>
              <a:t>Kết luận:</a:t>
            </a:r>
            <a:r>
              <a:rPr lang="en-US" sz="2800">
                <a:latin typeface="Times New Roman" panose="02020603050405020304" pitchFamily="18" charset="0"/>
                <a:cs typeface="Times New Roman" panose="02020603050405020304" pitchFamily="18" charset="0"/>
              </a:rPr>
              <a:t> Chơi gần nguồn điện hở, thả diều dưới đường dây điện, cắm phích cắm vào ổ điện, đi gần nơi có đường dây điện rơi gần mặt đất,... là những tình huống có thể dẫn đến tai nạn điện giật. Tai nạn điện giật để lại những hậu quả nặng nề: tổn thương cơ thể, ngừng hô hấp,...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59999"/>
            <a:ext cx="6248400" cy="145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895600"/>
            <a:ext cx="6934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1000"/>
                                        <p:tgtEl>
                                          <p:spTgt spid="11266"/>
                                        </p:tgtEl>
                                      </p:cBhvr>
                                    </p:animEffect>
                                    <p:anim calcmode="lin" valueType="num">
                                      <p:cBhvr>
                                        <p:cTn id="12" dur="1000" fill="hold"/>
                                        <p:tgtEl>
                                          <p:spTgt spid="11266"/>
                                        </p:tgtEl>
                                        <p:attrNameLst>
                                          <p:attrName>ppt_x</p:attrName>
                                        </p:attrNameLst>
                                      </p:cBhvr>
                                      <p:tavLst>
                                        <p:tav tm="0">
                                          <p:val>
                                            <p:strVal val="#ppt_x"/>
                                          </p:val>
                                        </p:tav>
                                        <p:tav tm="100000">
                                          <p:val>
                                            <p:strVal val="#ppt_x"/>
                                          </p:val>
                                        </p:tav>
                                      </p:tavLst>
                                    </p:anim>
                                    <p:anim calcmode="lin" valueType="num">
                                      <p:cBhvr>
                                        <p:cTn id="13"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sp>
        <p:nvSpPr>
          <p:cNvPr id="2" name="Rectangle 1"/>
          <p:cNvSpPr/>
          <p:nvPr/>
        </p:nvSpPr>
        <p:spPr>
          <a:xfrm>
            <a:off x="762000" y="2362200"/>
            <a:ext cx="7010400" cy="1384995"/>
          </a:xfrm>
          <a:prstGeom prst="rect">
            <a:avLst/>
          </a:prstGeom>
        </p:spPr>
        <p:txBody>
          <a:bodyPr wrap="square">
            <a:spAutoFit/>
          </a:bodyPr>
          <a:lstStyle/>
          <a:p>
            <a:pPr algn="just"/>
            <a:r>
              <a:rPr lang="en-US" sz="2800" i="1">
                <a:solidFill>
                  <a:srgbClr val="0070C0"/>
                </a:solidFill>
                <a:latin typeface="Times New Roman" panose="02020603050405020304" pitchFamily="18" charset="0"/>
                <a:cs typeface="Times New Roman" panose="02020603050405020304" pitchFamily="18" charset="0"/>
              </a:rPr>
              <a:t>Kết luận:</a:t>
            </a:r>
            <a:r>
              <a:rPr lang="en-US" sz="2800">
                <a:solidFill>
                  <a:srgbClr val="0070C0"/>
                </a:solidFill>
                <a:latin typeface="Times New Roman" panose="02020603050405020304" pitchFamily="18" charset="0"/>
                <a:cs typeface="Times New Roman" panose="02020603050405020304" pitchFamily="18" charset="0"/>
              </a:rPr>
              <a:t> Không chơi gần trạm biến áp, không chọc que vào ổ điện, tránh xa chỗ dây điện bị đứt để phòng, tránh tai nạn điện giật.</a:t>
            </a:r>
          </a:p>
        </p:txBody>
      </p:sp>
    </p:spTree>
  </p:cSld>
  <p:clrMapOvr>
    <a:masterClrMapping/>
  </p:clrMapOvr>
  <p:transition>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3775710" cy="460375"/>
          </a:xfrm>
          <a:prstGeom prst="rect">
            <a:avLst/>
          </a:prstGeom>
          <a:noFill/>
        </p:spPr>
        <p:txBody>
          <a:bodyPr wrap="none" rtlCol="0">
            <a:spAutoFit/>
          </a:bodyPr>
          <a:lstStyle/>
          <a:p>
            <a:r>
              <a:rPr lang="en-US" sz="2400">
                <a:solidFill>
                  <a:srgbClr val="0070C0"/>
                </a:solidFill>
                <a:latin typeface="Times New Roman" panose="02020603050405020304" pitchFamily="18" charset="0"/>
                <a:cs typeface="Times New Roman" panose="02020603050405020304" pitchFamily="18" charset="0"/>
              </a:rPr>
              <a:t>Thứ   ngày  tháng   năm 2021</a:t>
            </a:r>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90" y="1676400"/>
            <a:ext cx="6962372" cy="278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09800" y="4800600"/>
            <a:ext cx="5290820" cy="82994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1/ Minh ơi, đừng làm vậy nguy hiểm đấy!</a:t>
            </a:r>
          </a:p>
          <a:p>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2209800" y="5439059"/>
            <a:ext cx="5461635" cy="460375"/>
          </a:xfrm>
          <a:prstGeom prst="rect">
            <a:avLst/>
          </a:prstGeom>
        </p:spPr>
        <p:txBody>
          <a:bodyPr wrap="none">
            <a:spAutoFit/>
          </a:bodyPr>
          <a:lstStyle/>
          <a:p>
            <a:r>
              <a:rPr lang="vi-VN" sz="2400">
                <a:latin typeface="Times New Roman" panose="02020603050405020304" pitchFamily="18" charset="0"/>
                <a:cs typeface="Times New Roman" panose="02020603050405020304" pitchFamily="18" charset="0"/>
              </a:rPr>
              <a:t>2/ Minh ơi, bạn hãy nhờ người lớn lấy giúp</a:t>
            </a:r>
          </a:p>
        </p:txBody>
      </p:sp>
      <p:sp>
        <p:nvSpPr>
          <p:cNvPr id="5" name="Rectangle 4"/>
          <p:cNvSpPr/>
          <p:nvPr/>
        </p:nvSpPr>
        <p:spPr>
          <a:xfrm>
            <a:off x="2209800" y="5943600"/>
            <a:ext cx="4405630" cy="460375"/>
          </a:xfrm>
          <a:prstGeom prst="rect">
            <a:avLst/>
          </a:prstGeom>
        </p:spPr>
        <p:txBody>
          <a:bodyPr wrap="none">
            <a:spAutoFit/>
          </a:bodyPr>
          <a:lstStyle/>
          <a:p>
            <a:r>
              <a:rPr lang="en-US" sz="2400">
                <a:latin typeface="Times New Roman" panose="02020603050405020304" pitchFamily="18" charset="0"/>
                <a:cs typeface="Times New Roman" panose="02020603050405020304" pitchFamily="18" charset="0"/>
              </a:rPr>
              <a:t>3/ Minh ơi, cẩn thận điện giật nhé!</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7"/>
                                        </p:tgtEl>
                                        <p:attrNameLst>
                                          <p:attrName>style.visibility</p:attrName>
                                        </p:attrNameLst>
                                      </p:cBhvr>
                                      <p:to>
                                        <p:strVal val="visible"/>
                                      </p:to>
                                    </p:set>
                                    <p:anim calcmode="lin" valueType="num">
                                      <p:cBhvr additive="base">
                                        <p:cTn id="7" dur="500" fill="hold"/>
                                        <p:tgtEl>
                                          <p:spTgt spid="9217"/>
                                        </p:tgtEl>
                                        <p:attrNameLst>
                                          <p:attrName>ppt_x</p:attrName>
                                        </p:attrNameLst>
                                      </p:cBhvr>
                                      <p:tavLst>
                                        <p:tav tm="0">
                                          <p:val>
                                            <p:strVal val="#ppt_x"/>
                                          </p:val>
                                        </p:tav>
                                        <p:tav tm="100000">
                                          <p:val>
                                            <p:strVal val="#ppt_x"/>
                                          </p:val>
                                        </p:tav>
                                      </p:tavLst>
                                    </p:anim>
                                    <p:anim calcmode="lin" valueType="num">
                                      <p:cBhvr additive="base">
                                        <p:cTn id="8" dur="500" fill="hold"/>
                                        <p:tgtEl>
                                          <p:spTgt spid="92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sp>
        <p:nvSpPr>
          <p:cNvPr id="2" name="Rectangle 1"/>
          <p:cNvSpPr/>
          <p:nvPr/>
        </p:nvSpPr>
        <p:spPr>
          <a:xfrm>
            <a:off x="1410335" y="4493260"/>
            <a:ext cx="6819265" cy="1753235"/>
          </a:xfrm>
          <a:prstGeom prst="rect">
            <a:avLst/>
          </a:prstGeom>
        </p:spPr>
        <p:txBody>
          <a:bodyPr wrap="square">
            <a:spAutoFit/>
          </a:bodyPr>
          <a:lstStyle/>
          <a:p>
            <a:pPr algn="just"/>
            <a:r>
              <a:rPr lang="en-US" sz="3600" i="1">
                <a:latin typeface="Times New Roman" panose="02020603050405020304" pitchFamily="18" charset="0"/>
                <a:cs typeface="Times New Roman" panose="02020603050405020304" pitchFamily="18" charset="0"/>
              </a:rPr>
              <a:t>Kết luận:</a:t>
            </a:r>
            <a:r>
              <a:rPr lang="en-US" sz="3600">
                <a:latin typeface="Times New Roman" panose="02020603050405020304" pitchFamily="18" charset="0"/>
                <a:cs typeface="Times New Roman" panose="02020603050405020304" pitchFamily="18" charset="0"/>
              </a:rPr>
              <a:t> Em thực hiện phòng, tránh bị điện giật để đảm bảo an toàn cho bản thân và người khác.</a:t>
            </a:r>
          </a:p>
        </p:txBody>
      </p:sp>
      <p:sp>
        <p:nvSpPr>
          <p:cNvPr id="5" name="Text Box 4"/>
          <p:cNvSpPr txBox="1"/>
          <p:nvPr/>
        </p:nvSpPr>
        <p:spPr>
          <a:xfrm>
            <a:off x="1198245" y="2117090"/>
            <a:ext cx="6685915" cy="829945"/>
          </a:xfrm>
          <a:prstGeom prst="rect">
            <a:avLst/>
          </a:prstGeom>
          <a:noFill/>
        </p:spPr>
        <p:txBody>
          <a:bodyPr wrap="square" rtlCol="0">
            <a:spAutoFit/>
          </a:bodyPr>
          <a:lstStyle/>
          <a:p>
            <a:pPr algn="just"/>
            <a:r>
              <a:rPr lang="en-US" sz="240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thực hiện được một số cách đơn giản và phù hợp để phòng, tránh bị điện giật</a:t>
            </a:r>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456" y="3124200"/>
            <a:ext cx="595202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755"/>
            <a:ext cx="9144000" cy="679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4"/>
          <p:cNvSpPr txBox="1">
            <a:spLocks noChangeArrowheads="1"/>
          </p:cNvSpPr>
          <p:nvPr/>
        </p:nvSpPr>
        <p:spPr bwMode="auto">
          <a:xfrm>
            <a:off x="2786063" y="266948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stretch>
            <a:fillRect/>
          </a:stretch>
        </p:blipFill>
        <p:spPr>
          <a:xfrm>
            <a:off x="0" y="857302"/>
            <a:ext cx="9144239" cy="5143634"/>
          </a:xfrm>
          <a:prstGeom prst="rect">
            <a:avLst/>
          </a:prstGeom>
        </p:spPr>
      </p:pic>
      <p:pic>
        <p:nvPicPr>
          <p:cNvPr id="12" name="图片 11"/>
          <p:cNvPicPr>
            <a:picLocks noChangeAspect="1"/>
          </p:cNvPicPr>
          <p:nvPr/>
        </p:nvPicPr>
        <p:blipFill>
          <a:blip r:embed="rId5"/>
          <a:stretch>
            <a:fillRect/>
          </a:stretch>
        </p:blipFill>
        <p:spPr>
          <a:xfrm flipH="1">
            <a:off x="6766203" y="4240766"/>
            <a:ext cx="2378035" cy="1826834"/>
          </a:xfrm>
          <a:prstGeom prst="rect">
            <a:avLst/>
          </a:prstGeom>
        </p:spPr>
      </p:pic>
      <p:pic>
        <p:nvPicPr>
          <p:cNvPr id="13" name="图片 12"/>
          <p:cNvPicPr>
            <a:picLocks noChangeAspect="1"/>
          </p:cNvPicPr>
          <p:nvPr/>
        </p:nvPicPr>
        <p:blipFill>
          <a:blip r:embed="rId6"/>
          <a:stretch>
            <a:fillRect/>
          </a:stretch>
        </p:blipFill>
        <p:spPr>
          <a:xfrm>
            <a:off x="6766203" y="723975"/>
            <a:ext cx="2442328" cy="1992425"/>
          </a:xfrm>
          <a:prstGeom prst="rect">
            <a:avLst/>
          </a:prstGeom>
        </p:spPr>
      </p:pic>
      <p:pic>
        <p:nvPicPr>
          <p:cNvPr id="14" name="图片 13"/>
          <p:cNvPicPr>
            <a:picLocks noChangeAspect="1"/>
          </p:cNvPicPr>
          <p:nvPr/>
        </p:nvPicPr>
        <p:blipFill>
          <a:blip r:embed="rId7"/>
          <a:stretch>
            <a:fillRect/>
          </a:stretch>
        </p:blipFill>
        <p:spPr>
          <a:xfrm flipH="1">
            <a:off x="184599" y="3656132"/>
            <a:ext cx="1954174" cy="2428074"/>
          </a:xfrm>
          <a:prstGeom prst="rect">
            <a:avLst/>
          </a:prstGeom>
        </p:spPr>
      </p:pic>
      <p:pic>
        <p:nvPicPr>
          <p:cNvPr id="15" name="图片 14"/>
          <p:cNvPicPr>
            <a:picLocks noChangeAspect="1"/>
          </p:cNvPicPr>
          <p:nvPr/>
        </p:nvPicPr>
        <p:blipFill>
          <a:blip r:embed="rId8"/>
          <a:stretch>
            <a:fillRect/>
          </a:stretch>
        </p:blipFill>
        <p:spPr>
          <a:xfrm rot="582822">
            <a:off x="-187084" y="845710"/>
            <a:ext cx="2697540" cy="1748955"/>
          </a:xfrm>
          <a:prstGeom prst="rect">
            <a:avLst/>
          </a:prstGeom>
        </p:spPr>
      </p:pic>
      <p:sp>
        <p:nvSpPr>
          <p:cNvPr id="16" name="MH_Number_1"/>
          <p:cNvSpPr/>
          <p:nvPr>
            <p:custDataLst>
              <p:tags r:id="rId1"/>
            </p:custDataLst>
          </p:nvPr>
        </p:nvSpPr>
        <p:spPr>
          <a:xfrm>
            <a:off x="737338" y="2496677"/>
            <a:ext cx="1519394" cy="1525752"/>
          </a:xfrm>
          <a:prstGeom prst="ellipse">
            <a:avLst/>
          </a:prstGeom>
          <a:solidFill>
            <a:srgbClr val="6DC1B5"/>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1050" b="1" noProof="1">
              <a:solidFill>
                <a:schemeClr val="bg1"/>
              </a:solidFill>
              <a:latin typeface="Arial-Rounded" panose="020B0500000000000000" pitchFamily="34" charset="-93"/>
              <a:ea typeface="Arial-Rounded" panose="020B0500000000000000" pitchFamily="34" charset="-93"/>
              <a:cs typeface="Arial-Rounded" panose="020B0500000000000000" pitchFamily="34" charset="-93"/>
              <a:sym typeface="Arial" panose="020B0604020202020204" pitchFamily="34" charset="0"/>
            </a:endParaRPr>
          </a:p>
        </p:txBody>
      </p:sp>
      <p:pic>
        <p:nvPicPr>
          <p:cNvPr id="18" name="图片 17"/>
          <p:cNvPicPr>
            <a:picLocks noChangeAspect="1"/>
          </p:cNvPicPr>
          <p:nvPr/>
        </p:nvPicPr>
        <p:blipFill>
          <a:blip r:embed="rId9" cstate="screen"/>
          <a:stretch>
            <a:fillRect/>
          </a:stretch>
        </p:blipFill>
        <p:spPr>
          <a:xfrm>
            <a:off x="2138404" y="1525905"/>
            <a:ext cx="1250612" cy="1084868"/>
          </a:xfrm>
          <a:prstGeom prst="rect">
            <a:avLst/>
          </a:prstGeom>
        </p:spPr>
      </p:pic>
      <p:sp>
        <p:nvSpPr>
          <p:cNvPr id="19" name="矩形 18"/>
          <p:cNvSpPr/>
          <p:nvPr/>
        </p:nvSpPr>
        <p:spPr>
          <a:xfrm>
            <a:off x="2138680" y="2905125"/>
            <a:ext cx="6381115" cy="2493010"/>
          </a:xfrm>
          <a:prstGeom prst="rect">
            <a:avLst/>
          </a:prstGeom>
        </p:spPr>
        <p:txBody>
          <a:bodyPr wrap="square" lIns="0" tIns="0" rIns="0" bIns="0">
            <a:spAutoFit/>
          </a:bodyPr>
          <a:lstStyle/>
          <a:p>
            <a:pPr algn="ctr" eaLnBrk="1" hangingPunct="1">
              <a:defRPr/>
            </a:pPr>
            <a:r>
              <a:rPr lang="en-US" sz="5400" b="1" noProof="1">
                <a:solidFill>
                  <a:srgbClr val="6DC1B5"/>
                </a:solidFill>
                <a:latin typeface="Arial-Rounded" panose="020B0500000000000000" pitchFamily="34" charset="-93"/>
                <a:ea typeface="Arial-Rounded" panose="020B0500000000000000" pitchFamily="34" charset="-93"/>
                <a:cs typeface="Arial-Rounded" panose="020B0500000000000000" pitchFamily="34" charset="-93"/>
                <a:sym typeface="Arial" panose="020B0604020202020204" pitchFamily="34" charset="0"/>
              </a:rPr>
              <a:t>Bài 28</a:t>
            </a:r>
          </a:p>
          <a:p>
            <a:pPr algn="ctr" eaLnBrk="1" hangingPunct="1">
              <a:defRPr/>
            </a:pPr>
            <a:r>
              <a:rPr lang="en-US" sz="5400" b="1" noProof="1">
                <a:ln w="22225">
                  <a:solidFill>
                    <a:schemeClr val="accent2"/>
                  </a:solidFill>
                  <a:prstDash val="solid"/>
                </a:ln>
                <a:solidFill>
                  <a:schemeClr val="accent2">
                    <a:lumMod val="40000"/>
                    <a:lumOff val="60000"/>
                  </a:schemeClr>
                </a:solidFill>
                <a:effectLst/>
                <a:latin typeface="Arial-Rounded" panose="020B0500000000000000" pitchFamily="34" charset="-93"/>
                <a:ea typeface="Arial-Rounded" panose="020B0500000000000000" pitchFamily="34" charset="-93"/>
                <a:cs typeface="Arial-Rounded" panose="020B0500000000000000" pitchFamily="34" charset="-93"/>
                <a:sym typeface="Arial" panose="020B0604020202020204" pitchFamily="34" charset="0"/>
              </a:rPr>
              <a:t>Phòng chống điện giật</a:t>
            </a:r>
          </a:p>
        </p:txBody>
      </p:sp>
      <p:grpSp>
        <p:nvGrpSpPr>
          <p:cNvPr id="21" name="组合 20"/>
          <p:cNvGrpSpPr/>
          <p:nvPr/>
        </p:nvGrpSpPr>
        <p:grpSpPr>
          <a:xfrm>
            <a:off x="3679344" y="1494341"/>
            <a:ext cx="3216981" cy="1222335"/>
            <a:chOff x="2802618" y="3136900"/>
            <a:chExt cx="6578600" cy="1018073"/>
          </a:xfrm>
        </p:grpSpPr>
        <p:cxnSp>
          <p:nvCxnSpPr>
            <p:cNvPr id="22" name="直接连接符 21"/>
            <p:cNvCxnSpPr/>
            <p:nvPr/>
          </p:nvCxnSpPr>
          <p:spPr>
            <a:xfrm>
              <a:off x="2802618" y="3136900"/>
              <a:ext cx="6578600" cy="0"/>
            </a:xfrm>
            <a:prstGeom prst="line">
              <a:avLst/>
            </a:prstGeom>
            <a:ln>
              <a:solidFill>
                <a:srgbClr val="6DC1B5"/>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802618" y="4154973"/>
              <a:ext cx="6578600" cy="0"/>
            </a:xfrm>
            <a:prstGeom prst="line">
              <a:avLst/>
            </a:prstGeom>
            <a:ln>
              <a:solidFill>
                <a:srgbClr val="6DC1B5"/>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29" y="2209800"/>
            <a:ext cx="8415846" cy="178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00200" y="4267200"/>
            <a:ext cx="6477000" cy="1198880"/>
          </a:xfrm>
          <a:prstGeom prst="rect">
            <a:avLst/>
          </a:prstGeom>
          <a:noFill/>
        </p:spPr>
        <p:txBody>
          <a:bodyPr wrap="square" rtlCol="0">
            <a:spAutoFit/>
          </a:bodyPr>
          <a:lstStyle/>
          <a:p>
            <a:pPr algn="just"/>
            <a:r>
              <a:rPr lang="vi-VN"/>
              <a:t>HS quan sát và trả lời thật nhanh bằng dấu hiệu tay (ngón tay cái chỉ lên trời với các bức tranh làm em cảm thấy an toàn; ngón tay cái chỉ xuống dưới với các bức tranh tình huống em cảm thấy nguy hiểm</a:t>
            </a:r>
            <a:r>
              <a:rPr lang="en-US"/>
              <a: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471737"/>
            <a:ext cx="4267200" cy="331946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383" y="2819400"/>
            <a:ext cx="2438400" cy="2362200"/>
          </a:xfrm>
          <a:prstGeom prst="rect">
            <a:avLst/>
          </a:prstGeom>
        </p:spPr>
      </p:pic>
      <p:sp>
        <p:nvSpPr>
          <p:cNvPr id="20" name="TextBox 19"/>
          <p:cNvSpPr txBox="1"/>
          <p:nvPr/>
        </p:nvSpPr>
        <p:spPr>
          <a:xfrm>
            <a:off x="2339349" y="6019800"/>
            <a:ext cx="882165" cy="369332"/>
          </a:xfrm>
          <a:prstGeom prst="rect">
            <a:avLst/>
          </a:prstGeom>
          <a:noFill/>
        </p:spPr>
        <p:txBody>
          <a:bodyPr wrap="none" rtlCol="0">
            <a:spAutoFit/>
          </a:bodyPr>
          <a:lstStyle/>
          <a:p>
            <a:r>
              <a:rPr lang="en-US"/>
              <a:t>Tranh 1</a:t>
            </a:r>
          </a:p>
        </p:txBody>
      </p:sp>
      <p:sp>
        <p:nvSpPr>
          <p:cNvPr id="22" name="TextBox 21"/>
          <p:cNvSpPr txBox="1"/>
          <p:nvPr/>
        </p:nvSpPr>
        <p:spPr>
          <a:xfrm>
            <a:off x="6278801" y="6019800"/>
            <a:ext cx="882165" cy="369332"/>
          </a:xfrm>
          <a:prstGeom prst="rect">
            <a:avLst/>
          </a:prstGeom>
          <a:noFill/>
        </p:spPr>
        <p:txBody>
          <a:bodyPr wrap="none" rtlCol="0">
            <a:spAutoFit/>
          </a:bodyPr>
          <a:lstStyle/>
          <a:p>
            <a:r>
              <a:rPr lang="en-US"/>
              <a:t>Tranh 2</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sp>
        <p:nvSpPr>
          <p:cNvPr id="20" name="TextBox 19"/>
          <p:cNvSpPr txBox="1"/>
          <p:nvPr/>
        </p:nvSpPr>
        <p:spPr>
          <a:xfrm>
            <a:off x="2339349" y="6019800"/>
            <a:ext cx="882165" cy="369332"/>
          </a:xfrm>
          <a:prstGeom prst="rect">
            <a:avLst/>
          </a:prstGeom>
          <a:noFill/>
        </p:spPr>
        <p:txBody>
          <a:bodyPr wrap="none" rtlCol="0">
            <a:spAutoFit/>
          </a:bodyPr>
          <a:lstStyle/>
          <a:p>
            <a:r>
              <a:rPr lang="en-US"/>
              <a:t>Tranh 3</a:t>
            </a:r>
          </a:p>
        </p:txBody>
      </p:sp>
      <p:sp>
        <p:nvSpPr>
          <p:cNvPr id="22" name="TextBox 21"/>
          <p:cNvSpPr txBox="1"/>
          <p:nvPr/>
        </p:nvSpPr>
        <p:spPr>
          <a:xfrm>
            <a:off x="6278801" y="6019800"/>
            <a:ext cx="882165" cy="369332"/>
          </a:xfrm>
          <a:prstGeom prst="rect">
            <a:avLst/>
          </a:prstGeom>
          <a:noFill/>
        </p:spPr>
        <p:txBody>
          <a:bodyPr wrap="none" rtlCol="0">
            <a:spAutoFit/>
          </a:bodyPr>
          <a:lstStyle/>
          <a:p>
            <a:r>
              <a:rPr lang="en-US"/>
              <a:t>Tranh 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19400"/>
            <a:ext cx="3629025" cy="2667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2819400"/>
            <a:ext cx="3143250" cy="26670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sp>
        <p:nvSpPr>
          <p:cNvPr id="20" name="TextBox 19"/>
          <p:cNvSpPr txBox="1"/>
          <p:nvPr/>
        </p:nvSpPr>
        <p:spPr>
          <a:xfrm>
            <a:off x="2339349" y="6019800"/>
            <a:ext cx="882165" cy="369332"/>
          </a:xfrm>
          <a:prstGeom prst="rect">
            <a:avLst/>
          </a:prstGeom>
          <a:noFill/>
        </p:spPr>
        <p:txBody>
          <a:bodyPr wrap="none" rtlCol="0">
            <a:spAutoFit/>
          </a:bodyPr>
          <a:lstStyle/>
          <a:p>
            <a:r>
              <a:rPr lang="en-US"/>
              <a:t>Tranh 5</a:t>
            </a:r>
          </a:p>
        </p:txBody>
      </p:sp>
      <p:sp>
        <p:nvSpPr>
          <p:cNvPr id="22" name="TextBox 21"/>
          <p:cNvSpPr txBox="1"/>
          <p:nvPr/>
        </p:nvSpPr>
        <p:spPr>
          <a:xfrm>
            <a:off x="6278801" y="6019800"/>
            <a:ext cx="882165" cy="369332"/>
          </a:xfrm>
          <a:prstGeom prst="rect">
            <a:avLst/>
          </a:prstGeom>
          <a:noFill/>
        </p:spPr>
        <p:txBody>
          <a:bodyPr wrap="none" rtlCol="0">
            <a:spAutoFit/>
          </a:bodyPr>
          <a:lstStyle/>
          <a:p>
            <a:r>
              <a:rPr lang="en-US"/>
              <a:t>Tranh 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8" y="2362200"/>
            <a:ext cx="2880351" cy="2971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356338"/>
            <a:ext cx="3429000" cy="3130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sp>
        <p:nvSpPr>
          <p:cNvPr id="20" name="TextBox 19"/>
          <p:cNvSpPr txBox="1"/>
          <p:nvPr/>
        </p:nvSpPr>
        <p:spPr>
          <a:xfrm>
            <a:off x="2339349" y="6019800"/>
            <a:ext cx="882165" cy="369332"/>
          </a:xfrm>
          <a:prstGeom prst="rect">
            <a:avLst/>
          </a:prstGeom>
          <a:noFill/>
        </p:spPr>
        <p:txBody>
          <a:bodyPr wrap="none" rtlCol="0">
            <a:spAutoFit/>
          </a:bodyPr>
          <a:lstStyle/>
          <a:p>
            <a:r>
              <a:rPr lang="en-US"/>
              <a:t>Tranh 7</a:t>
            </a:r>
          </a:p>
        </p:txBody>
      </p:sp>
      <p:sp>
        <p:nvSpPr>
          <p:cNvPr id="22" name="TextBox 21"/>
          <p:cNvSpPr txBox="1"/>
          <p:nvPr/>
        </p:nvSpPr>
        <p:spPr>
          <a:xfrm>
            <a:off x="6278801" y="6019800"/>
            <a:ext cx="882165" cy="369332"/>
          </a:xfrm>
          <a:prstGeom prst="rect">
            <a:avLst/>
          </a:prstGeom>
          <a:noFill/>
        </p:spPr>
        <p:txBody>
          <a:bodyPr wrap="none" rtlCol="0">
            <a:spAutoFit/>
          </a:bodyPr>
          <a:lstStyle/>
          <a:p>
            <a:r>
              <a:rPr lang="en-US"/>
              <a:t>Tranh 8</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362200"/>
            <a:ext cx="3105150" cy="304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9" y="2362200"/>
            <a:ext cx="4297601" cy="35052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sp>
        <p:nvSpPr>
          <p:cNvPr id="7" name="Rectangle 6"/>
          <p:cNvSpPr/>
          <p:nvPr/>
        </p:nvSpPr>
        <p:spPr>
          <a:xfrm>
            <a:off x="762000" y="3105785"/>
            <a:ext cx="8052435" cy="1198880"/>
          </a:xfrm>
          <a:prstGeom prst="rect">
            <a:avLst/>
          </a:prstGeom>
        </p:spPr>
        <p:txBody>
          <a:bodyPr wrap="square">
            <a:spAutoFit/>
          </a:bodyPr>
          <a:lstStyle/>
          <a:p>
            <a:r>
              <a:rPr lang="en-US" sz="3600" i="1">
                <a:latin typeface="Times New Roman" panose="02020603050405020304" pitchFamily="18" charset="0"/>
                <a:cs typeface="Times New Roman" panose="02020603050405020304" pitchFamily="18" charset="0"/>
              </a:rPr>
              <a:t>Kết luận:</a:t>
            </a:r>
            <a:r>
              <a:rPr lang="en-US" sz="3600">
                <a:latin typeface="Times New Roman" panose="02020603050405020304" pitchFamily="18" charset="0"/>
                <a:cs typeface="Times New Roman" panose="02020603050405020304" pitchFamily="18" charset="0"/>
              </a:rPr>
              <a:t> Em cần học cách phòng, tránh điện giật để bảo vệ bản thân.</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349" y="975153"/>
            <a:ext cx="4460234" cy="86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381000"/>
            <a:ext cx="5024132" cy="584775"/>
          </a:xfrm>
          <a:prstGeom prst="rect">
            <a:avLst/>
          </a:prstGeom>
          <a:noFill/>
        </p:spPr>
        <p:txBody>
          <a:bodyPr wrap="none" rtlCol="0">
            <a:spAutoFit/>
          </a:bodyPr>
          <a:lstStyle/>
          <a:p>
            <a:r>
              <a:rPr lang="en-US" sz="3200">
                <a:solidFill>
                  <a:srgbClr val="0070C0"/>
                </a:solidFill>
                <a:latin typeface="Times New Roman" panose="02020603050405020304" pitchFamily="18" charset="0"/>
                <a:cs typeface="Times New Roman" panose="02020603050405020304" pitchFamily="18" charset="0"/>
              </a:rPr>
              <a:t>Thứ   ngày  tháng   năm 2021</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7086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385</Words>
  <Application>Microsoft Office PowerPoint</Application>
  <PresentationFormat>On-screen Show (4:3)</PresentationFormat>
  <Paragraphs>40</Paragraphs>
  <Slides>17</Slides>
  <Notes>2</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等线</vt:lpstr>
      <vt:lpstr>等线 Light</vt:lpstr>
      <vt:lpstr>Arial</vt:lpstr>
      <vt:lpstr>Arial-Rounded</vt:lpstr>
      <vt:lpstr>Calibri</vt:lpstr>
      <vt:lpstr>Times New Roman</vt:lpstr>
      <vt:lpstr>Office Theme</vt:lpstr>
      <vt:lpstr>第一PPT，www.1ppt.com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Chi Lien</cp:lastModifiedBy>
  <cp:revision>19</cp:revision>
  <dcterms:created xsi:type="dcterms:W3CDTF">2006-08-16T00:00:00Z</dcterms:created>
  <dcterms:modified xsi:type="dcterms:W3CDTF">2025-03-05T10:52:08Z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