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1.svg" ContentType="image/svg+xml"/>
  <Override PartName="/ppt/media/image16.svg" ContentType="image/svg+xml"/>
  <Override PartName="/ppt/media/image3.svg" ContentType="image/svg+xml"/>
  <Override PartName="/ppt/media/image34.svg" ContentType="image/svg+xml"/>
  <Override PartName="/ppt/media/image39.svg" ContentType="image/svg+xml"/>
  <Override PartName="/ppt/media/image42.svg" ContentType="image/svg+xml"/>
  <Override PartName="/ppt/media/image4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Paytone One" panose="00000500000000000000"/>
      <p:regular r:id="rId23"/>
    </p:embeddedFont>
    <p:embeddedFont>
      <p:font typeface="Cabin Bold" panose="00000800000000000000"/>
      <p:bold r:id="rId24"/>
    </p:embeddedFont>
    <p:embeddedFont>
      <p:font typeface="Cabin" panose="00000500000000000000"/>
      <p:regular r:id="rId25"/>
    </p:embeddedFont>
    <p:embeddedFont>
      <p:font typeface="Cabin Italics" panose="00000500000000000000"/>
      <p:italic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3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svg"/><Relationship Id="rId8" Type="http://schemas.openxmlformats.org/officeDocument/2006/relationships/image" Target="../media/image43.png"/><Relationship Id="rId7" Type="http://schemas.openxmlformats.org/officeDocument/2006/relationships/image" Target="../media/image42.sv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398139" y="-200454"/>
            <a:ext cx="4323839" cy="122954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0468919" y="-190929"/>
            <a:ext cx="7983303" cy="747733"/>
            <a:chOff x="0" y="0"/>
            <a:chExt cx="9566659" cy="896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7164177" y="972388"/>
            <a:ext cx="1445340" cy="1503815"/>
            <a:chOff x="0" y="0"/>
            <a:chExt cx="1732000" cy="18020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7777627" y="1253376"/>
            <a:ext cx="831890" cy="3627297"/>
            <a:chOff x="0" y="0"/>
            <a:chExt cx="996882" cy="43467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-178178" y="7311403"/>
            <a:ext cx="1230735" cy="3193810"/>
            <a:chOff x="0" y="0"/>
            <a:chExt cx="1474831" cy="38272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4831" cy="3827250"/>
            </a:xfrm>
            <a:custGeom>
              <a:avLst/>
              <a:gdLst/>
              <a:ahLst/>
              <a:cxnLst/>
              <a:rect l="l" t="t" r="r" b="b"/>
              <a:pathLst>
                <a:path w="1474831" h="3827250">
                  <a:moveTo>
                    <a:pt x="0" y="0"/>
                  </a:moveTo>
                  <a:lnTo>
                    <a:pt x="0" y="3827250"/>
                  </a:lnTo>
                  <a:lnTo>
                    <a:pt x="1474831" y="3827250"/>
                  </a:lnTo>
                  <a:lnTo>
                    <a:pt x="1474831" y="0"/>
                  </a:lnTo>
                  <a:lnTo>
                    <a:pt x="0" y="0"/>
                  </a:lnTo>
                  <a:close/>
                  <a:moveTo>
                    <a:pt x="1413871" y="3766290"/>
                  </a:moveTo>
                  <a:lnTo>
                    <a:pt x="59690" y="3766290"/>
                  </a:lnTo>
                  <a:lnTo>
                    <a:pt x="59690" y="59690"/>
                  </a:lnTo>
                  <a:lnTo>
                    <a:pt x="1413871" y="59690"/>
                  </a:lnTo>
                  <a:lnTo>
                    <a:pt x="1413871" y="37662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820162" y="8979530"/>
            <a:ext cx="6452929" cy="921321"/>
            <a:chOff x="0" y="0"/>
            <a:chExt cx="7732761" cy="11040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32761" cy="1104050"/>
            </a:xfrm>
            <a:custGeom>
              <a:avLst/>
              <a:gdLst/>
              <a:ahLst/>
              <a:cxnLst/>
              <a:rect l="l" t="t" r="r" b="b"/>
              <a:pathLst>
                <a:path w="7732761" h="1104050">
                  <a:moveTo>
                    <a:pt x="0" y="0"/>
                  </a:moveTo>
                  <a:lnTo>
                    <a:pt x="0" y="1104050"/>
                  </a:lnTo>
                  <a:lnTo>
                    <a:pt x="7732761" y="1104050"/>
                  </a:lnTo>
                  <a:lnTo>
                    <a:pt x="7732761" y="0"/>
                  </a:lnTo>
                  <a:lnTo>
                    <a:pt x="0" y="0"/>
                  </a:lnTo>
                  <a:close/>
                  <a:moveTo>
                    <a:pt x="7671801" y="1043090"/>
                  </a:moveTo>
                  <a:lnTo>
                    <a:pt x="59690" y="1043090"/>
                  </a:lnTo>
                  <a:lnTo>
                    <a:pt x="59690" y="59690"/>
                  </a:lnTo>
                  <a:lnTo>
                    <a:pt x="7671801" y="59690"/>
                  </a:lnTo>
                  <a:lnTo>
                    <a:pt x="7671801" y="10430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300685" y="9377834"/>
            <a:ext cx="3860705" cy="1155661"/>
            <a:chOff x="0" y="0"/>
            <a:chExt cx="4626412" cy="13848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26413" cy="1384868"/>
            </a:xfrm>
            <a:custGeom>
              <a:avLst/>
              <a:gdLst/>
              <a:ahLst/>
              <a:cxnLst/>
              <a:rect l="l" t="t" r="r" b="b"/>
              <a:pathLst>
                <a:path w="4626413" h="1384868">
                  <a:moveTo>
                    <a:pt x="0" y="0"/>
                  </a:moveTo>
                  <a:lnTo>
                    <a:pt x="0" y="1384868"/>
                  </a:lnTo>
                  <a:lnTo>
                    <a:pt x="4626413" y="1384868"/>
                  </a:lnTo>
                  <a:lnTo>
                    <a:pt x="4626413" y="0"/>
                  </a:lnTo>
                  <a:lnTo>
                    <a:pt x="0" y="0"/>
                  </a:lnTo>
                  <a:close/>
                  <a:moveTo>
                    <a:pt x="4565452" y="1323908"/>
                  </a:moveTo>
                  <a:lnTo>
                    <a:pt x="59690" y="1323908"/>
                  </a:lnTo>
                  <a:lnTo>
                    <a:pt x="59690" y="59690"/>
                  </a:lnTo>
                  <a:lnTo>
                    <a:pt x="4565452" y="59690"/>
                  </a:lnTo>
                  <a:lnTo>
                    <a:pt x="4565452" y="1323908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6" name="Group 16"/>
          <p:cNvGrpSpPr/>
          <p:nvPr/>
        </p:nvGrpSpPr>
        <p:grpSpPr>
          <a:xfrm rot="0">
            <a:off x="-558753" y="5612866"/>
            <a:ext cx="2012855" cy="2404639"/>
            <a:chOff x="0" y="0"/>
            <a:chExt cx="2412072" cy="28815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12072" cy="2881560"/>
            </a:xfrm>
            <a:custGeom>
              <a:avLst/>
              <a:gdLst/>
              <a:ahLst/>
              <a:cxnLst/>
              <a:rect l="l" t="t" r="r" b="b"/>
              <a:pathLst>
                <a:path w="2412072" h="2881560">
                  <a:moveTo>
                    <a:pt x="0" y="0"/>
                  </a:moveTo>
                  <a:lnTo>
                    <a:pt x="0" y="2881560"/>
                  </a:lnTo>
                  <a:lnTo>
                    <a:pt x="2412072" y="2881560"/>
                  </a:lnTo>
                  <a:lnTo>
                    <a:pt x="2412072" y="0"/>
                  </a:lnTo>
                  <a:lnTo>
                    <a:pt x="0" y="0"/>
                  </a:lnTo>
                  <a:close/>
                  <a:moveTo>
                    <a:pt x="2351112" y="2820600"/>
                  </a:moveTo>
                  <a:lnTo>
                    <a:pt x="59690" y="2820600"/>
                  </a:lnTo>
                  <a:lnTo>
                    <a:pt x="59690" y="59690"/>
                  </a:lnTo>
                  <a:lnTo>
                    <a:pt x="2351112" y="59690"/>
                  </a:lnTo>
                  <a:lnTo>
                    <a:pt x="2351112" y="2820600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344930" y="2687320"/>
            <a:ext cx="15598775" cy="49079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2435"/>
              </a:lnSpc>
            </a:pPr>
            <a:r>
              <a:rPr lang="en-US" sz="7920" u="sng">
                <a:solidFill>
                  <a:srgbClr val="004AAD"/>
                </a:solidFill>
                <a:latin typeface="Paytone One" panose="00000500000000000000"/>
              </a:rPr>
              <a:t>CHƯƠNG 3:</a:t>
            </a:r>
            <a:r>
              <a:rPr lang="en-US" sz="7920">
                <a:solidFill>
                  <a:srgbClr val="004AAD"/>
                </a:solidFill>
                <a:latin typeface="Paytone One" panose="00000500000000000000"/>
              </a:rPr>
              <a:t> </a:t>
            </a:r>
            <a:endParaRPr lang="en-US" sz="7920">
              <a:solidFill>
                <a:srgbClr val="004AAD"/>
              </a:solidFill>
              <a:latin typeface="Paytone One" panose="00000500000000000000"/>
            </a:endParaRPr>
          </a:p>
          <a:p>
            <a:pPr algn="ctr">
              <a:lnSpc>
                <a:spcPts val="12435"/>
              </a:lnSpc>
            </a:pPr>
            <a:r>
              <a:rPr lang="en-US" sz="7920">
                <a:solidFill>
                  <a:srgbClr val="004AAD"/>
                </a:solidFill>
                <a:latin typeface="Paytone One" panose="00000500000000000000"/>
              </a:rPr>
              <a:t>TỔ CHỨC LƯU TRỮ, TÌM KIẾM VÀ TRAO ĐỔI THÔNG TIN</a:t>
            </a:r>
            <a:endParaRPr lang="en-US" sz="7920">
              <a:solidFill>
                <a:srgbClr val="004AAD"/>
              </a:solidFill>
              <a:latin typeface="Paytone One" panose="00000500000000000000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15458272" y="7120227"/>
            <a:ext cx="2735300" cy="3166773"/>
          </a:xfrm>
          <a:custGeom>
            <a:avLst/>
            <a:gdLst/>
            <a:ahLst/>
            <a:cxnLst/>
            <a:rect l="l" t="t" r="r" b="b"/>
            <a:pathLst>
              <a:path w="2735300" h="3166773">
                <a:moveTo>
                  <a:pt x="2735300" y="0"/>
                </a:moveTo>
                <a:lnTo>
                  <a:pt x="0" y="0"/>
                </a:lnTo>
                <a:lnTo>
                  <a:pt x="0" y="3166773"/>
                </a:lnTo>
                <a:lnTo>
                  <a:pt x="2735300" y="3166773"/>
                </a:lnTo>
                <a:lnTo>
                  <a:pt x="273530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837054" y="1724295"/>
            <a:ext cx="2419144" cy="2496302"/>
          </a:xfrm>
          <a:custGeom>
            <a:avLst/>
            <a:gdLst/>
            <a:ahLst/>
            <a:cxnLst/>
            <a:rect l="l" t="t" r="r" b="b"/>
            <a:pathLst>
              <a:path w="2419144" h="2496302">
                <a:moveTo>
                  <a:pt x="0" y="0"/>
                </a:moveTo>
                <a:lnTo>
                  <a:pt x="2419144" y="0"/>
                </a:lnTo>
                <a:lnTo>
                  <a:pt x="2419144" y="2496302"/>
                </a:lnTo>
                <a:lnTo>
                  <a:pt x="0" y="2496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203028" y="8957801"/>
            <a:ext cx="907560" cy="1502932"/>
            <a:chOff x="0" y="0"/>
            <a:chExt cx="1474831" cy="2442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4831" cy="2442342"/>
            </a:xfrm>
            <a:custGeom>
              <a:avLst/>
              <a:gdLst/>
              <a:ahLst/>
              <a:cxnLst/>
              <a:rect l="l" t="t" r="r" b="b"/>
              <a:pathLst>
                <a:path w="1474831" h="2442342">
                  <a:moveTo>
                    <a:pt x="0" y="0"/>
                  </a:moveTo>
                  <a:lnTo>
                    <a:pt x="0" y="2442342"/>
                  </a:lnTo>
                  <a:lnTo>
                    <a:pt x="1474831" y="2442342"/>
                  </a:lnTo>
                  <a:lnTo>
                    <a:pt x="1474831" y="0"/>
                  </a:lnTo>
                  <a:lnTo>
                    <a:pt x="0" y="0"/>
                  </a:lnTo>
                  <a:close/>
                  <a:moveTo>
                    <a:pt x="1413871" y="2381382"/>
                  </a:moveTo>
                  <a:lnTo>
                    <a:pt x="59690" y="2381382"/>
                  </a:lnTo>
                  <a:lnTo>
                    <a:pt x="59690" y="59690"/>
                  </a:lnTo>
                  <a:lnTo>
                    <a:pt x="1413871" y="59690"/>
                  </a:lnTo>
                  <a:lnTo>
                    <a:pt x="1413871" y="238138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270573" y="9415553"/>
            <a:ext cx="4758470" cy="679394"/>
            <a:chOff x="0" y="0"/>
            <a:chExt cx="7732761" cy="11040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32761" cy="1104050"/>
            </a:xfrm>
            <a:custGeom>
              <a:avLst/>
              <a:gdLst/>
              <a:ahLst/>
              <a:cxnLst/>
              <a:rect l="l" t="t" r="r" b="b"/>
              <a:pathLst>
                <a:path w="7732761" h="1104050">
                  <a:moveTo>
                    <a:pt x="0" y="0"/>
                  </a:moveTo>
                  <a:lnTo>
                    <a:pt x="0" y="1104050"/>
                  </a:lnTo>
                  <a:lnTo>
                    <a:pt x="7732761" y="1104050"/>
                  </a:lnTo>
                  <a:lnTo>
                    <a:pt x="7732761" y="0"/>
                  </a:lnTo>
                  <a:lnTo>
                    <a:pt x="0" y="0"/>
                  </a:lnTo>
                  <a:close/>
                  <a:moveTo>
                    <a:pt x="7671801" y="1043090"/>
                  </a:moveTo>
                  <a:lnTo>
                    <a:pt x="59690" y="1043090"/>
                  </a:lnTo>
                  <a:lnTo>
                    <a:pt x="59690" y="59690"/>
                  </a:lnTo>
                  <a:lnTo>
                    <a:pt x="7671801" y="59690"/>
                  </a:lnTo>
                  <a:lnTo>
                    <a:pt x="7671801" y="10430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50091" y="9709267"/>
            <a:ext cx="2846932" cy="852199"/>
            <a:chOff x="0" y="0"/>
            <a:chExt cx="4626412" cy="13848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6413" cy="1384868"/>
            </a:xfrm>
            <a:custGeom>
              <a:avLst/>
              <a:gdLst/>
              <a:ahLst/>
              <a:cxnLst/>
              <a:rect l="l" t="t" r="r" b="b"/>
              <a:pathLst>
                <a:path w="4626413" h="1384868">
                  <a:moveTo>
                    <a:pt x="0" y="0"/>
                  </a:moveTo>
                  <a:lnTo>
                    <a:pt x="0" y="1384868"/>
                  </a:lnTo>
                  <a:lnTo>
                    <a:pt x="4626413" y="1384868"/>
                  </a:lnTo>
                  <a:lnTo>
                    <a:pt x="4626413" y="0"/>
                  </a:lnTo>
                  <a:lnTo>
                    <a:pt x="0" y="0"/>
                  </a:lnTo>
                  <a:close/>
                  <a:moveTo>
                    <a:pt x="4565452" y="1323908"/>
                  </a:moveTo>
                  <a:lnTo>
                    <a:pt x="59690" y="1323908"/>
                  </a:lnTo>
                  <a:lnTo>
                    <a:pt x="59690" y="59690"/>
                  </a:lnTo>
                  <a:lnTo>
                    <a:pt x="4565452" y="59690"/>
                  </a:lnTo>
                  <a:lnTo>
                    <a:pt x="4565452" y="1323908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0">
            <a:off x="1932138" y="3055904"/>
            <a:ext cx="14521354" cy="3030185"/>
            <a:chOff x="0" y="0"/>
            <a:chExt cx="19361805" cy="4040246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19361805" cy="4040246"/>
            </a:xfrm>
            <a:prstGeom prst="flowChartAlternateProcess">
              <a:avLst/>
            </a:prstGeom>
            <a:solidFill>
              <a:srgbClr val="FFDED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977053" y="675640"/>
              <a:ext cx="17406620" cy="2891366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7995"/>
                </a:lnSpc>
                <a:spcBef>
                  <a:spcPct val="0"/>
                </a:spcBef>
              </a:pPr>
              <a:r>
                <a:rPr lang="en-US" sz="5710">
                  <a:solidFill>
                    <a:srgbClr val="000000"/>
                  </a:solidFill>
                  <a:latin typeface="Cabin Bold" panose="00000800000000000000"/>
                </a:rPr>
                <a:t>Thư mục và ổ đĩa để lưu tệp. Thư mục con là thư mục nằm trong thư mục khác</a:t>
              </a:r>
              <a:endParaRPr lang="en-US" sz="571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136385" y="5560397"/>
            <a:ext cx="3795068" cy="4726603"/>
          </a:xfrm>
          <a:custGeom>
            <a:avLst/>
            <a:gdLst/>
            <a:ahLst/>
            <a:cxnLst/>
            <a:rect l="l" t="t" r="r" b="b"/>
            <a:pathLst>
              <a:path w="3795068" h="4726603">
                <a:moveTo>
                  <a:pt x="0" y="0"/>
                </a:moveTo>
                <a:lnTo>
                  <a:pt x="3795068" y="0"/>
                </a:lnTo>
                <a:lnTo>
                  <a:pt x="3795068" y="4726603"/>
                </a:lnTo>
                <a:lnTo>
                  <a:pt x="0" y="472660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29653" y="5341214"/>
            <a:ext cx="2757863" cy="2969435"/>
          </a:xfrm>
          <a:custGeom>
            <a:avLst/>
            <a:gdLst/>
            <a:ahLst/>
            <a:cxnLst/>
            <a:rect l="l" t="t" r="r" b="b"/>
            <a:pathLst>
              <a:path w="2757863" h="2969435">
                <a:moveTo>
                  <a:pt x="0" y="0"/>
                </a:moveTo>
                <a:lnTo>
                  <a:pt x="2757863" y="0"/>
                </a:lnTo>
                <a:lnTo>
                  <a:pt x="2757863" y="2969435"/>
                </a:lnTo>
                <a:lnTo>
                  <a:pt x="0" y="296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92781" y="1028700"/>
            <a:ext cx="2436148" cy="2502891"/>
          </a:xfrm>
          <a:custGeom>
            <a:avLst/>
            <a:gdLst/>
            <a:ahLst/>
            <a:cxnLst/>
            <a:rect l="l" t="t" r="r" b="b"/>
            <a:pathLst>
              <a:path w="2436148" h="2502891">
                <a:moveTo>
                  <a:pt x="0" y="0"/>
                </a:moveTo>
                <a:lnTo>
                  <a:pt x="2436147" y="0"/>
                </a:lnTo>
                <a:lnTo>
                  <a:pt x="2436147" y="2502891"/>
                </a:lnTo>
                <a:lnTo>
                  <a:pt x="0" y="2502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398139" y="-343329"/>
            <a:ext cx="4323839" cy="122954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0468919" y="-333804"/>
            <a:ext cx="7983303" cy="747733"/>
            <a:chOff x="0" y="0"/>
            <a:chExt cx="9566659" cy="896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7164177" y="568981"/>
            <a:ext cx="1445340" cy="1503815"/>
            <a:chOff x="0" y="0"/>
            <a:chExt cx="1732000" cy="18020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7777627" y="849970"/>
            <a:ext cx="831890" cy="3627297"/>
            <a:chOff x="0" y="0"/>
            <a:chExt cx="996882" cy="43467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1" name="Group 11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1696489" y="4343371"/>
            <a:ext cx="5508739" cy="5343525"/>
            <a:chOff x="0" y="0"/>
            <a:chExt cx="7344985" cy="71246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44985" cy="6232183"/>
            </a:xfrm>
            <a:custGeom>
              <a:avLst/>
              <a:gdLst/>
              <a:ahLst/>
              <a:cxnLst/>
              <a:rect l="l" t="t" r="r" b="b"/>
              <a:pathLst>
                <a:path w="7344985" h="6232183">
                  <a:moveTo>
                    <a:pt x="0" y="0"/>
                  </a:moveTo>
                  <a:lnTo>
                    <a:pt x="7344985" y="0"/>
                  </a:lnTo>
                  <a:lnTo>
                    <a:pt x="7344985" y="6232183"/>
                  </a:lnTo>
                  <a:lnTo>
                    <a:pt x="0" y="6232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b="-9525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39233" y="6250939"/>
              <a:ext cx="6066366" cy="87376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4275"/>
                </a:lnSpc>
                <a:spcBef>
                  <a:spcPct val="0"/>
                </a:spcBef>
              </a:pPr>
              <a:r>
                <a:rPr lang="en-US" sz="3055">
                  <a:solidFill>
                    <a:srgbClr val="000000"/>
                  </a:solidFill>
                  <a:latin typeface="Cabin Italics" panose="00000500000000000000"/>
                </a:rPr>
                <a:t>Hình 19.3. Sơ đồ cây thư mục</a:t>
              </a:r>
              <a:endParaRPr lang="en-US" sz="3055">
                <a:solidFill>
                  <a:srgbClr val="000000"/>
                </a:solidFill>
                <a:latin typeface="Cabin Italics" panose="0000050000000000000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0">
            <a:off x="8859952" y="4334920"/>
            <a:ext cx="8148944" cy="4923380"/>
            <a:chOff x="0" y="0"/>
            <a:chExt cx="10865258" cy="6564506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10865258" cy="6564506"/>
            </a:xfrm>
            <a:prstGeom prst="flowChartAlternateProcess">
              <a:avLst/>
            </a:prstGeom>
            <a:solidFill>
              <a:srgbClr val="FFFFFF"/>
            </a:solidFill>
            <a:ln w="47625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3563620" y="325120"/>
              <a:ext cx="3737186" cy="113453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4995"/>
                </a:lnSpc>
                <a:spcBef>
                  <a:spcPct val="0"/>
                </a:spcBef>
              </a:pPr>
              <a:r>
                <a:rPr lang="en-US" sz="3570">
                  <a:solidFill>
                    <a:srgbClr val="000000"/>
                  </a:solidFill>
                  <a:latin typeface="Cabin Bold" panose="00000800000000000000"/>
                </a:rPr>
                <a:t>Phiếu học tập</a:t>
              </a:r>
              <a:endParaRPr lang="en-US" sz="357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83260" y="1585806"/>
              <a:ext cx="9047479" cy="132249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329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abin Bold" panose="00000800000000000000"/>
                </a:rPr>
                <a:t>Em hãy cùng xem hình 19.3 và chọn đáp án đúng về vai trò của cây thư mục:</a:t>
              </a:r>
              <a:endParaRPr lang="en-US" sz="250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83260" y="2964179"/>
              <a:ext cx="9574106" cy="3005666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3285"/>
                </a:lnSpc>
              </a:pPr>
              <a:r>
                <a:rPr lang="en-US" sz="2500">
                  <a:solidFill>
                    <a:srgbClr val="000000"/>
                  </a:solidFill>
                  <a:latin typeface="Cabin" panose="00000500000000000000"/>
                </a:rPr>
                <a:t>A. Cây thư mục giúp người sử dụng thấy rõ cách lưu các tệp, thư mục và dễ tìm kiếm hơn.</a:t>
              </a:r>
              <a:endParaRPr lang="en-US" sz="2500">
                <a:solidFill>
                  <a:srgbClr val="000000"/>
                </a:solidFill>
                <a:latin typeface="Cabin" panose="00000500000000000000"/>
              </a:endParaRPr>
            </a:p>
            <a:p>
              <a:pPr algn="l">
                <a:lnSpc>
                  <a:spcPts val="3285"/>
                </a:lnSpc>
              </a:pPr>
              <a:r>
                <a:rPr lang="en-US" sz="2500">
                  <a:solidFill>
                    <a:srgbClr val="000000"/>
                  </a:solidFill>
                  <a:latin typeface="Cabin" panose="00000500000000000000"/>
                </a:rPr>
                <a:t>B. Cây thư mục dùng để lưu được nhiều thông tin hơn.</a:t>
              </a:r>
              <a:endParaRPr lang="en-US" sz="2500">
                <a:solidFill>
                  <a:srgbClr val="000000"/>
                </a:solidFill>
                <a:latin typeface="Cabin" panose="00000500000000000000"/>
              </a:endParaRPr>
            </a:p>
            <a:p>
              <a:pPr marL="0" lvl="0" indent="0" algn="l">
                <a:lnSpc>
                  <a:spcPts val="3285"/>
                </a:lnSpc>
              </a:pPr>
              <a:r>
                <a:rPr lang="en-US" sz="2500">
                  <a:solidFill>
                    <a:srgbClr val="000000"/>
                  </a:solidFill>
                  <a:latin typeface="Cabin" panose="00000500000000000000"/>
                </a:rPr>
                <a:t>C. Cây thư mục dùng để vảo vệ các thông tin trong máy tính.</a:t>
              </a:r>
              <a:endParaRPr lang="en-US" sz="2500">
                <a:solidFill>
                  <a:srgbClr val="000000"/>
                </a:solidFill>
                <a:latin typeface="Cabin" panose="0000050000000000000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696720" y="2470785"/>
            <a:ext cx="4231005" cy="7861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190"/>
              </a:lnSpc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2. Cây thư mục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696720" y="3230245"/>
            <a:ext cx="6796405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25"/>
              </a:lnSpc>
              <a:spcBef>
                <a:spcPct val="0"/>
              </a:spcBef>
            </a:pPr>
            <a:r>
              <a:rPr lang="en-US" sz="3875">
                <a:solidFill>
                  <a:srgbClr val="000000"/>
                </a:solidFill>
                <a:latin typeface="Cabin Bold" panose="00000800000000000000"/>
              </a:rPr>
              <a:t>a. Vai trò của cây thư mục</a:t>
            </a:r>
            <a:endParaRPr lang="en-US" sz="3875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220200" y="6515100"/>
            <a:ext cx="526415" cy="5264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398139" y="-343329"/>
            <a:ext cx="4323839" cy="122954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0468919" y="-333804"/>
            <a:ext cx="7983303" cy="747733"/>
            <a:chOff x="0" y="0"/>
            <a:chExt cx="9566659" cy="896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7164177" y="568981"/>
            <a:ext cx="1445340" cy="1503815"/>
            <a:chOff x="0" y="0"/>
            <a:chExt cx="1732000" cy="18020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7777627" y="849970"/>
            <a:ext cx="831890" cy="3627297"/>
            <a:chOff x="0" y="0"/>
            <a:chExt cx="996882" cy="43467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1" name="Group 11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1657718" y="4477267"/>
            <a:ext cx="5508739" cy="5384165"/>
            <a:chOff x="0" y="0"/>
            <a:chExt cx="7344985" cy="71788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44985" cy="6232183"/>
            </a:xfrm>
            <a:custGeom>
              <a:avLst/>
              <a:gdLst/>
              <a:ahLst/>
              <a:cxnLst/>
              <a:rect l="l" t="t" r="r" b="b"/>
              <a:pathLst>
                <a:path w="7344985" h="6232183">
                  <a:moveTo>
                    <a:pt x="0" y="0"/>
                  </a:moveTo>
                  <a:lnTo>
                    <a:pt x="7344985" y="0"/>
                  </a:lnTo>
                  <a:lnTo>
                    <a:pt x="7344985" y="6232183"/>
                  </a:lnTo>
                  <a:lnTo>
                    <a:pt x="0" y="6232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b="-9525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39233" y="6250939"/>
              <a:ext cx="6066366" cy="92794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4275"/>
                </a:lnSpc>
                <a:spcBef>
                  <a:spcPct val="0"/>
                </a:spcBef>
              </a:pPr>
              <a:r>
                <a:rPr lang="en-US" sz="3055">
                  <a:solidFill>
                    <a:srgbClr val="000000"/>
                  </a:solidFill>
                  <a:latin typeface="Cabin Italics" panose="00000500000000000000"/>
                </a:rPr>
                <a:t>Hình 19.3. Sơ đồ cây thư mục</a:t>
              </a:r>
              <a:endParaRPr lang="en-US" sz="3055">
                <a:solidFill>
                  <a:srgbClr val="000000"/>
                </a:solidFill>
                <a:latin typeface="Cabin Italics" panose="0000050000000000000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0">
            <a:off x="7838159" y="4734442"/>
            <a:ext cx="10048688" cy="2725679"/>
            <a:chOff x="0" y="0"/>
            <a:chExt cx="13398250" cy="3634239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13398250" cy="3634239"/>
            </a:xfrm>
            <a:prstGeom prst="flowChartAlternateProcess">
              <a:avLst/>
            </a:prstGeom>
            <a:solidFill>
              <a:srgbClr val="FFFFFF"/>
            </a:solidFill>
            <a:ln w="47625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603673" y="516467"/>
              <a:ext cx="12449386" cy="301498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5110"/>
                </a:lnSpc>
              </a:pPr>
              <a:r>
                <a:rPr lang="en-US" sz="3650">
                  <a:solidFill>
                    <a:srgbClr val="000000"/>
                  </a:solidFill>
                  <a:latin typeface="Cabin Bold" panose="00000800000000000000"/>
                </a:rPr>
                <a:t>Em cùng bạn quan sát hình 19.3 và cho biết:</a:t>
              </a:r>
              <a:endParaRPr lang="en-US" sz="365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l">
                <a:lnSpc>
                  <a:spcPts val="5110"/>
                </a:lnSpc>
              </a:pPr>
              <a:r>
                <a:rPr lang="en-US" sz="3650">
                  <a:solidFill>
                    <a:srgbClr val="000000"/>
                  </a:solidFill>
                  <a:latin typeface="Cabin" panose="00000500000000000000"/>
                </a:rPr>
                <a:t>• Những thư mục nào nằm trong thư mục YẾN?</a:t>
              </a:r>
              <a:endParaRPr lang="en-US" sz="3650">
                <a:solidFill>
                  <a:srgbClr val="000000"/>
                </a:solidFill>
                <a:latin typeface="Cabin" panose="00000500000000000000"/>
              </a:endParaRPr>
            </a:p>
            <a:p>
              <a:pPr marL="0" lvl="0" indent="0" algn="l">
                <a:lnSpc>
                  <a:spcPts val="5110"/>
                </a:lnSpc>
                <a:spcBef>
                  <a:spcPct val="0"/>
                </a:spcBef>
              </a:pPr>
              <a:r>
                <a:rPr lang="en-US" sz="3650">
                  <a:solidFill>
                    <a:srgbClr val="000000"/>
                  </a:solidFill>
                  <a:latin typeface="Cabin" panose="00000500000000000000"/>
                </a:rPr>
                <a:t>• Trong thư mục YẾN có các tệp nào? </a:t>
              </a:r>
              <a:endParaRPr lang="en-US" sz="3650">
                <a:solidFill>
                  <a:srgbClr val="000000"/>
                </a:solidFill>
                <a:latin typeface="Cabin" panose="0000050000000000000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4712944" y="7072853"/>
            <a:ext cx="3064683" cy="2686706"/>
          </a:xfrm>
          <a:custGeom>
            <a:avLst/>
            <a:gdLst/>
            <a:ahLst/>
            <a:cxnLst/>
            <a:rect l="l" t="t" r="r" b="b"/>
            <a:pathLst>
              <a:path w="3064683" h="2686706">
                <a:moveTo>
                  <a:pt x="3064683" y="0"/>
                </a:moveTo>
                <a:lnTo>
                  <a:pt x="0" y="0"/>
                </a:lnTo>
                <a:lnTo>
                  <a:pt x="0" y="2686706"/>
                </a:lnTo>
                <a:lnTo>
                  <a:pt x="3064683" y="2686706"/>
                </a:lnTo>
                <a:lnTo>
                  <a:pt x="306468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0">
            <a:off x="1347556" y="2720768"/>
            <a:ext cx="6796405" cy="1680210"/>
            <a:chOff x="0" y="76200"/>
            <a:chExt cx="9061874" cy="224027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76200"/>
              <a:ext cx="5641340" cy="109220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4190"/>
                </a:lnSpc>
              </a:pPr>
              <a:r>
                <a:rPr lang="en-US" sz="4190">
                  <a:solidFill>
                    <a:srgbClr val="1E1E1E"/>
                  </a:solidFill>
                  <a:latin typeface="Paytone One" panose="00000500000000000000"/>
                </a:rPr>
                <a:t>2. Cây thư mục</a:t>
              </a:r>
              <a:endParaRPr lang="en-US" sz="4190">
                <a:solidFill>
                  <a:srgbClr val="1E1E1E"/>
                </a:solidFill>
                <a:latin typeface="Paytone One" panose="0000050000000000000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088813"/>
              <a:ext cx="9061874" cy="1227666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5425"/>
                </a:lnSpc>
                <a:spcBef>
                  <a:spcPct val="0"/>
                </a:spcBef>
              </a:pPr>
              <a:r>
                <a:rPr lang="en-US" sz="3875">
                  <a:solidFill>
                    <a:srgbClr val="000000"/>
                  </a:solidFill>
                  <a:latin typeface="Cabin Bold" panose="00000800000000000000"/>
                </a:rPr>
                <a:t>a. Vai trò của cây thư mục</a:t>
              </a:r>
              <a:endParaRPr lang="en-US" sz="387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3606964" y="-343329"/>
            <a:ext cx="3482356" cy="990255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2053199" y="-335658"/>
            <a:ext cx="6429635" cy="602213"/>
            <a:chOff x="0" y="0"/>
            <a:chExt cx="9566659" cy="896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7445461" y="391432"/>
            <a:ext cx="1164056" cy="1211150"/>
            <a:chOff x="0" y="0"/>
            <a:chExt cx="1732000" cy="18020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7939525" y="617736"/>
            <a:ext cx="669992" cy="2921372"/>
            <a:chOff x="0" y="0"/>
            <a:chExt cx="996882" cy="43467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8372265" y="4004818"/>
            <a:ext cx="9274365" cy="5253482"/>
          </a:xfrm>
          <a:prstGeom prst="flowChartAlternateProcess">
            <a:avLst/>
          </a:prstGeom>
          <a:solidFill>
            <a:srgbClr val="FFDED8"/>
          </a:solidFill>
        </p:spPr>
      </p:sp>
      <p:sp>
        <p:nvSpPr>
          <p:cNvPr id="11" name="TextBox 11"/>
          <p:cNvSpPr txBox="1"/>
          <p:nvPr/>
        </p:nvSpPr>
        <p:spPr>
          <a:xfrm>
            <a:off x="8832215" y="4977130"/>
            <a:ext cx="8331835" cy="41452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300"/>
              </a:lnSpc>
            </a:pPr>
            <a:r>
              <a:rPr lang="en-US" sz="3070">
                <a:solidFill>
                  <a:srgbClr val="000000"/>
                </a:solidFill>
                <a:latin typeface="Cabin Bold" panose="00000800000000000000"/>
              </a:rPr>
              <a:t>Em hãy quan sát hình 19.3 và trao đổi với bạn rồi cho biết:</a:t>
            </a:r>
            <a:endParaRPr lang="en-US" sz="3070">
              <a:solidFill>
                <a:srgbClr val="000000"/>
              </a:solidFill>
              <a:latin typeface="Cabin Bold" panose="00000800000000000000"/>
            </a:endParaRPr>
          </a:p>
          <a:p>
            <a:pPr marL="663575" lvl="1" indent="-331470" algn="l">
              <a:lnSpc>
                <a:spcPts val="4300"/>
              </a:lnSpc>
              <a:buFont typeface="Arial" panose="020B0604020202020204"/>
              <a:buChar char="•"/>
            </a:pPr>
            <a:r>
              <a:rPr lang="en-US" sz="3070">
                <a:solidFill>
                  <a:srgbClr val="000000"/>
                </a:solidFill>
                <a:latin typeface="Cabin" panose="00000500000000000000"/>
              </a:rPr>
              <a:t>Bên cạnh tên mỗi thư mục, có một biểu tượng. Em có nhận xét gì về hình dạng và màu sắc của các biểu tượng ấy? </a:t>
            </a:r>
            <a:endParaRPr lang="en-US" sz="3070">
              <a:solidFill>
                <a:srgbClr val="000000"/>
              </a:solidFill>
              <a:latin typeface="Cabin" panose="00000500000000000000"/>
            </a:endParaRPr>
          </a:p>
          <a:p>
            <a:pPr marL="663575" lvl="1" indent="-331470" algn="l">
              <a:lnSpc>
                <a:spcPts val="4300"/>
              </a:lnSpc>
              <a:buFont typeface="Arial" panose="020B0604020202020204"/>
              <a:buChar char="•"/>
            </a:pPr>
            <a:r>
              <a:rPr lang="en-US" sz="3070">
                <a:solidFill>
                  <a:srgbClr val="000000"/>
                </a:solidFill>
                <a:latin typeface="Cabin" panose="00000500000000000000"/>
              </a:rPr>
              <a:t>Tệp </a:t>
            </a:r>
            <a:r>
              <a:rPr lang="en-US" sz="3070">
                <a:solidFill>
                  <a:srgbClr val="FF3131"/>
                </a:solidFill>
                <a:latin typeface="Cabin" panose="00000500000000000000"/>
              </a:rPr>
              <a:t>Bài 1.docx</a:t>
            </a:r>
            <a:r>
              <a:rPr lang="en-US" sz="3070">
                <a:solidFill>
                  <a:srgbClr val="000000"/>
                </a:solidFill>
                <a:latin typeface="Cabin" panose="00000500000000000000"/>
              </a:rPr>
              <a:t> nằm trong thư mục nào và thư mục đó là thư mục con của thư mục nào? </a:t>
            </a:r>
            <a:endParaRPr lang="en-US" sz="3070">
              <a:solidFill>
                <a:srgbClr val="000000"/>
              </a:solidFill>
              <a:latin typeface="Cabin" panose="00000500000000000000"/>
            </a:endParaRPr>
          </a:p>
        </p:txBody>
      </p:sp>
      <p:grpSp>
        <p:nvGrpSpPr>
          <p:cNvPr id="12" name="Group 12"/>
          <p:cNvGrpSpPr/>
          <p:nvPr/>
        </p:nvGrpSpPr>
        <p:grpSpPr>
          <a:xfrm rot="0">
            <a:off x="11351742" y="3404204"/>
            <a:ext cx="3315409" cy="1201228"/>
            <a:chOff x="0" y="0"/>
            <a:chExt cx="4420546" cy="160163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4420546" cy="1601637"/>
            </a:xfrm>
            <a:prstGeom prst="flowChartAlternateProcess">
              <a:avLst/>
            </a:prstGeom>
            <a:solidFill>
              <a:srgbClr val="D6D1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00193" y="308187"/>
              <a:ext cx="3020060" cy="115062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5795"/>
                </a:lnSpc>
                <a:spcBef>
                  <a:spcPct val="0"/>
                </a:spcBef>
              </a:pPr>
              <a:r>
                <a:rPr lang="en-US" sz="4140">
                  <a:solidFill>
                    <a:srgbClr val="000000"/>
                  </a:solidFill>
                  <a:latin typeface="Cabin Bold" panose="00000800000000000000"/>
                </a:rPr>
                <a:t>Nhóm đôi</a:t>
              </a:r>
              <a:endParaRPr lang="en-US" sz="414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7021815" y="668127"/>
            <a:ext cx="4244369" cy="1513840"/>
            <a:chOff x="0" y="0"/>
            <a:chExt cx="5659159" cy="2018454"/>
          </a:xfrm>
        </p:grpSpPr>
        <p:grpSp>
          <p:nvGrpSpPr>
            <p:cNvPr id="16" name="Group 16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19287"/>
              <a:ext cx="5498254" cy="179916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0">
            <a:off x="1028700" y="3404204"/>
            <a:ext cx="6244259" cy="5884291"/>
            <a:chOff x="0" y="0"/>
            <a:chExt cx="8325679" cy="784572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325679" cy="7064297"/>
            </a:xfrm>
            <a:custGeom>
              <a:avLst/>
              <a:gdLst/>
              <a:ahLst/>
              <a:cxnLst/>
              <a:rect l="l" t="t" r="r" b="b"/>
              <a:pathLst>
                <a:path w="8325679" h="7064297">
                  <a:moveTo>
                    <a:pt x="0" y="0"/>
                  </a:moveTo>
                  <a:lnTo>
                    <a:pt x="8325679" y="0"/>
                  </a:lnTo>
                  <a:lnTo>
                    <a:pt x="8325679" y="7064297"/>
                  </a:lnTo>
                  <a:lnTo>
                    <a:pt x="0" y="7064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b="-9525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724512" y="7083275"/>
              <a:ext cx="6876655" cy="762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850"/>
                </a:lnSpc>
                <a:spcBef>
                  <a:spcPct val="0"/>
                </a:spcBef>
              </a:pPr>
              <a:r>
                <a:rPr lang="en-US" sz="3465">
                  <a:solidFill>
                    <a:srgbClr val="000000"/>
                  </a:solidFill>
                  <a:latin typeface="Cabin Italics" panose="00000500000000000000"/>
                </a:rPr>
                <a:t>Hình 19.3. Sơ đồ cây thư mục</a:t>
              </a:r>
              <a:endParaRPr lang="en-US" sz="3465">
                <a:solidFill>
                  <a:srgbClr val="000000"/>
                </a:solidFill>
                <a:latin typeface="Cabin Italics" panose="000005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398139" y="-343329"/>
            <a:ext cx="4323839" cy="122954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-178178" y="8486148"/>
            <a:ext cx="1230735" cy="2038115"/>
            <a:chOff x="0" y="0"/>
            <a:chExt cx="1474831" cy="24423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4831" cy="2442342"/>
            </a:xfrm>
            <a:custGeom>
              <a:avLst/>
              <a:gdLst/>
              <a:ahLst/>
              <a:cxnLst/>
              <a:rect l="l" t="t" r="r" b="b"/>
              <a:pathLst>
                <a:path w="1474831" h="2442342">
                  <a:moveTo>
                    <a:pt x="0" y="0"/>
                  </a:moveTo>
                  <a:lnTo>
                    <a:pt x="0" y="2442342"/>
                  </a:lnTo>
                  <a:lnTo>
                    <a:pt x="1474831" y="2442342"/>
                  </a:lnTo>
                  <a:lnTo>
                    <a:pt x="1474831" y="0"/>
                  </a:lnTo>
                  <a:lnTo>
                    <a:pt x="0" y="0"/>
                  </a:lnTo>
                  <a:close/>
                  <a:moveTo>
                    <a:pt x="1413871" y="2381382"/>
                  </a:moveTo>
                  <a:lnTo>
                    <a:pt x="59690" y="2381382"/>
                  </a:lnTo>
                  <a:lnTo>
                    <a:pt x="59690" y="59690"/>
                  </a:lnTo>
                  <a:lnTo>
                    <a:pt x="1413871" y="59690"/>
                  </a:lnTo>
                  <a:lnTo>
                    <a:pt x="1413871" y="238138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820162" y="9106902"/>
            <a:ext cx="6452929" cy="921321"/>
            <a:chOff x="0" y="0"/>
            <a:chExt cx="7732761" cy="1104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32761" cy="1104050"/>
            </a:xfrm>
            <a:custGeom>
              <a:avLst/>
              <a:gdLst/>
              <a:ahLst/>
              <a:cxnLst/>
              <a:rect l="l" t="t" r="r" b="b"/>
              <a:pathLst>
                <a:path w="7732761" h="1104050">
                  <a:moveTo>
                    <a:pt x="0" y="0"/>
                  </a:moveTo>
                  <a:lnTo>
                    <a:pt x="0" y="1104050"/>
                  </a:lnTo>
                  <a:lnTo>
                    <a:pt x="7732761" y="1104050"/>
                  </a:lnTo>
                  <a:lnTo>
                    <a:pt x="7732761" y="0"/>
                  </a:lnTo>
                  <a:lnTo>
                    <a:pt x="0" y="0"/>
                  </a:lnTo>
                  <a:close/>
                  <a:moveTo>
                    <a:pt x="7671801" y="1043090"/>
                  </a:moveTo>
                  <a:lnTo>
                    <a:pt x="59690" y="1043090"/>
                  </a:lnTo>
                  <a:lnTo>
                    <a:pt x="59690" y="59690"/>
                  </a:lnTo>
                  <a:lnTo>
                    <a:pt x="7671801" y="59690"/>
                  </a:lnTo>
                  <a:lnTo>
                    <a:pt x="7671801" y="10430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0468919" y="-333804"/>
            <a:ext cx="7983303" cy="747733"/>
            <a:chOff x="0" y="0"/>
            <a:chExt cx="9566659" cy="896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300685" y="9505205"/>
            <a:ext cx="3860705" cy="1155661"/>
            <a:chOff x="0" y="0"/>
            <a:chExt cx="4626412" cy="13848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26413" cy="1384868"/>
            </a:xfrm>
            <a:custGeom>
              <a:avLst/>
              <a:gdLst/>
              <a:ahLst/>
              <a:cxnLst/>
              <a:rect l="l" t="t" r="r" b="b"/>
              <a:pathLst>
                <a:path w="4626413" h="1384868">
                  <a:moveTo>
                    <a:pt x="0" y="0"/>
                  </a:moveTo>
                  <a:lnTo>
                    <a:pt x="0" y="1384868"/>
                  </a:lnTo>
                  <a:lnTo>
                    <a:pt x="4626413" y="1384868"/>
                  </a:lnTo>
                  <a:lnTo>
                    <a:pt x="4626413" y="0"/>
                  </a:lnTo>
                  <a:lnTo>
                    <a:pt x="0" y="0"/>
                  </a:lnTo>
                  <a:close/>
                  <a:moveTo>
                    <a:pt x="4565452" y="1323908"/>
                  </a:moveTo>
                  <a:lnTo>
                    <a:pt x="59690" y="1323908"/>
                  </a:lnTo>
                  <a:lnTo>
                    <a:pt x="59690" y="59690"/>
                  </a:lnTo>
                  <a:lnTo>
                    <a:pt x="4565452" y="59690"/>
                  </a:lnTo>
                  <a:lnTo>
                    <a:pt x="4565452" y="1323908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7164177" y="568981"/>
            <a:ext cx="1445340" cy="1503815"/>
            <a:chOff x="0" y="0"/>
            <a:chExt cx="1732000" cy="18020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17777627" y="849970"/>
            <a:ext cx="831890" cy="3627297"/>
            <a:chOff x="0" y="0"/>
            <a:chExt cx="996882" cy="4346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6" name="Group 16"/>
          <p:cNvGrpSpPr/>
          <p:nvPr/>
        </p:nvGrpSpPr>
        <p:grpSpPr>
          <a:xfrm rot="0">
            <a:off x="7021815" y="668127"/>
            <a:ext cx="4244369" cy="1404620"/>
            <a:chOff x="0" y="0"/>
            <a:chExt cx="5659159" cy="1872827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19287"/>
              <a:ext cx="5498254" cy="165354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0">
            <a:off x="3376787" y="4079600"/>
            <a:ext cx="11534426" cy="2893188"/>
            <a:chOff x="0" y="0"/>
            <a:chExt cx="15379234" cy="3857585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15379234" cy="3857585"/>
            </a:xfrm>
            <a:prstGeom prst="flowChartAlternateProcess">
              <a:avLst/>
            </a:prstGeom>
            <a:solidFill>
              <a:srgbClr val="FFDED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93341" y="941549"/>
              <a:ext cx="13592553" cy="1812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450"/>
                </a:lnSpc>
                <a:spcBef>
                  <a:spcPct val="0"/>
                </a:spcBef>
              </a:pPr>
              <a:r>
                <a:rPr lang="en-US" sz="8180">
                  <a:solidFill>
                    <a:srgbClr val="000000"/>
                  </a:solidFill>
                  <a:latin typeface="Cabin Bold" panose="00000800000000000000"/>
                </a:rPr>
                <a:t>THI: AI NHANH HƠN?</a:t>
              </a:r>
              <a:endParaRPr lang="en-US" sz="818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1815" y="668127"/>
            <a:ext cx="4244369" cy="1397635"/>
            <a:chOff x="0" y="0"/>
            <a:chExt cx="5659159" cy="1863514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19287"/>
              <a:ext cx="5498254" cy="164422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738185" y="3188036"/>
            <a:ext cx="16811630" cy="4921303"/>
          </a:xfrm>
          <a:prstGeom prst="flowChartAlternateProcess">
            <a:avLst/>
          </a:prstGeom>
          <a:solidFill>
            <a:srgbClr val="FFFFFF"/>
          </a:solidFill>
          <a:ln w="47625" cap="rnd">
            <a:solidFill>
              <a:srgbClr val="FF3131"/>
            </a:solidFill>
            <a:prstDash val="solid"/>
            <a:round/>
          </a:ln>
        </p:spPr>
      </p:sp>
      <p:grpSp>
        <p:nvGrpSpPr>
          <p:cNvPr id="8" name="Group 8"/>
          <p:cNvGrpSpPr/>
          <p:nvPr/>
        </p:nvGrpSpPr>
        <p:grpSpPr>
          <a:xfrm rot="0">
            <a:off x="1222287" y="3654962"/>
            <a:ext cx="15843250" cy="4248150"/>
            <a:chOff x="0" y="-76200"/>
            <a:chExt cx="21124333" cy="5664200"/>
          </a:xfrm>
        </p:grpSpPr>
        <p:sp>
          <p:nvSpPr>
            <p:cNvPr id="9" name="TextBox 9"/>
            <p:cNvSpPr txBox="1"/>
            <p:nvPr/>
          </p:nvSpPr>
          <p:spPr>
            <a:xfrm>
              <a:off x="0" y="-76200"/>
              <a:ext cx="21124333" cy="566420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5445"/>
                </a:lnSpc>
              </a:pPr>
              <a:r>
                <a:rPr lang="en-US" sz="3890" u="sng">
                  <a:solidFill>
                    <a:srgbClr val="000000"/>
                  </a:solidFill>
                  <a:latin typeface="Cabin Bold" panose="00000800000000000000"/>
                </a:rPr>
                <a:t>Yêu cầu cuộc thi: </a:t>
              </a:r>
              <a:endParaRPr lang="en-US" sz="3890" u="sng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l">
                <a:lnSpc>
                  <a:spcPts val="9720"/>
                </a:lnSpc>
              </a:pPr>
              <a:r>
                <a:rPr lang="en-US" sz="3890">
                  <a:solidFill>
                    <a:srgbClr val="000000"/>
                  </a:solidFill>
                  <a:latin typeface="Cabin Bold" panose="00000800000000000000"/>
                </a:rPr>
                <a:t>Em cùng bạn thực hiện các công việc dưới đây: </a:t>
              </a:r>
              <a:endParaRPr lang="en-US" sz="389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l">
                <a:lnSpc>
                  <a:spcPts val="5445"/>
                </a:lnSpc>
              </a:pPr>
              <a:r>
                <a:rPr lang="en-US" sz="3890">
                  <a:solidFill>
                    <a:srgbClr val="000000"/>
                  </a:solidFill>
                  <a:latin typeface="Cabin" panose="00000500000000000000"/>
                </a:rPr>
                <a:t>• Nháy đúp chuột vào biểu tượng This PC            trên màn hình và kể tên các ổ đĩa có trong máy tính đó; </a:t>
              </a:r>
              <a:endParaRPr lang="en-US" sz="3890">
                <a:solidFill>
                  <a:srgbClr val="000000"/>
                </a:solidFill>
                <a:latin typeface="Cabin" panose="00000500000000000000"/>
              </a:endParaRPr>
            </a:p>
            <a:p>
              <a:pPr marL="0" lvl="0" indent="0" algn="l">
                <a:lnSpc>
                  <a:spcPts val="5445"/>
                </a:lnSpc>
                <a:spcBef>
                  <a:spcPct val="0"/>
                </a:spcBef>
              </a:pPr>
              <a:r>
                <a:rPr lang="en-US" sz="3890">
                  <a:solidFill>
                    <a:srgbClr val="000000"/>
                  </a:solidFill>
                  <a:latin typeface="Cabin" panose="00000500000000000000"/>
                </a:rPr>
                <a:t>• Nháy đúp chuột vào ổ đĩa D:, kể tên một vài thư mục và tệp trong ổ đĩa đó.</a:t>
              </a:r>
              <a:endParaRPr lang="en-US" sz="3890">
                <a:solidFill>
                  <a:srgbClr val="000000"/>
                </a:solidFill>
                <a:latin typeface="Cabin" panose="0000050000000000000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480827" y="2416262"/>
              <a:ext cx="1377511" cy="1261468"/>
            </a:xfrm>
            <a:custGeom>
              <a:avLst/>
              <a:gdLst/>
              <a:ahLst/>
              <a:cxnLst/>
              <a:rect l="l" t="t" r="r" b="b"/>
              <a:pathLst>
                <a:path w="1377511" h="1261468">
                  <a:moveTo>
                    <a:pt x="0" y="0"/>
                  </a:moveTo>
                  <a:lnTo>
                    <a:pt x="1377511" y="0"/>
                  </a:lnTo>
                  <a:lnTo>
                    <a:pt x="1377511" y="1261469"/>
                  </a:lnTo>
                  <a:lnTo>
                    <a:pt x="0" y="126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t="-6323" b="-6323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831534" y="1028700"/>
            <a:ext cx="4427766" cy="3652907"/>
          </a:xfrm>
          <a:custGeom>
            <a:avLst/>
            <a:gdLst/>
            <a:ahLst/>
            <a:cxnLst/>
            <a:rect l="l" t="t" r="r" b="b"/>
            <a:pathLst>
              <a:path w="4427766" h="3652907">
                <a:moveTo>
                  <a:pt x="0" y="0"/>
                </a:moveTo>
                <a:lnTo>
                  <a:pt x="4427766" y="0"/>
                </a:lnTo>
                <a:lnTo>
                  <a:pt x="4427766" y="3652907"/>
                </a:lnTo>
                <a:lnTo>
                  <a:pt x="0" y="365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4883" y="7811957"/>
            <a:ext cx="3632588" cy="2324856"/>
          </a:xfrm>
          <a:custGeom>
            <a:avLst/>
            <a:gdLst/>
            <a:ahLst/>
            <a:cxnLst/>
            <a:rect l="l" t="t" r="r" b="b"/>
            <a:pathLst>
              <a:path w="3632588" h="2324856">
                <a:moveTo>
                  <a:pt x="0" y="0"/>
                </a:moveTo>
                <a:lnTo>
                  <a:pt x="3632588" y="0"/>
                </a:lnTo>
                <a:lnTo>
                  <a:pt x="3632588" y="2324856"/>
                </a:lnTo>
                <a:lnTo>
                  <a:pt x="0" y="232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398139" y="-343329"/>
            <a:ext cx="4323839" cy="122954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-178178" y="8486148"/>
            <a:ext cx="1230735" cy="2038115"/>
            <a:chOff x="0" y="0"/>
            <a:chExt cx="1474831" cy="24423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4831" cy="2442342"/>
            </a:xfrm>
            <a:custGeom>
              <a:avLst/>
              <a:gdLst/>
              <a:ahLst/>
              <a:cxnLst/>
              <a:rect l="l" t="t" r="r" b="b"/>
              <a:pathLst>
                <a:path w="1474831" h="2442342">
                  <a:moveTo>
                    <a:pt x="0" y="0"/>
                  </a:moveTo>
                  <a:lnTo>
                    <a:pt x="0" y="2442342"/>
                  </a:lnTo>
                  <a:lnTo>
                    <a:pt x="1474831" y="2442342"/>
                  </a:lnTo>
                  <a:lnTo>
                    <a:pt x="1474831" y="0"/>
                  </a:lnTo>
                  <a:lnTo>
                    <a:pt x="0" y="0"/>
                  </a:lnTo>
                  <a:close/>
                  <a:moveTo>
                    <a:pt x="1413871" y="2381382"/>
                  </a:moveTo>
                  <a:lnTo>
                    <a:pt x="59690" y="2381382"/>
                  </a:lnTo>
                  <a:lnTo>
                    <a:pt x="59690" y="59690"/>
                  </a:lnTo>
                  <a:lnTo>
                    <a:pt x="1413871" y="59690"/>
                  </a:lnTo>
                  <a:lnTo>
                    <a:pt x="1413871" y="238138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820162" y="9106902"/>
            <a:ext cx="6452929" cy="921321"/>
            <a:chOff x="0" y="0"/>
            <a:chExt cx="7732761" cy="1104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32761" cy="1104050"/>
            </a:xfrm>
            <a:custGeom>
              <a:avLst/>
              <a:gdLst/>
              <a:ahLst/>
              <a:cxnLst/>
              <a:rect l="l" t="t" r="r" b="b"/>
              <a:pathLst>
                <a:path w="7732761" h="1104050">
                  <a:moveTo>
                    <a:pt x="0" y="0"/>
                  </a:moveTo>
                  <a:lnTo>
                    <a:pt x="0" y="1104050"/>
                  </a:lnTo>
                  <a:lnTo>
                    <a:pt x="7732761" y="1104050"/>
                  </a:lnTo>
                  <a:lnTo>
                    <a:pt x="7732761" y="0"/>
                  </a:lnTo>
                  <a:lnTo>
                    <a:pt x="0" y="0"/>
                  </a:lnTo>
                  <a:close/>
                  <a:moveTo>
                    <a:pt x="7671801" y="1043090"/>
                  </a:moveTo>
                  <a:lnTo>
                    <a:pt x="59690" y="1043090"/>
                  </a:lnTo>
                  <a:lnTo>
                    <a:pt x="59690" y="59690"/>
                  </a:lnTo>
                  <a:lnTo>
                    <a:pt x="7671801" y="59690"/>
                  </a:lnTo>
                  <a:lnTo>
                    <a:pt x="7671801" y="10430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0468919" y="-333804"/>
            <a:ext cx="7983303" cy="747733"/>
            <a:chOff x="0" y="0"/>
            <a:chExt cx="9566659" cy="896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300685" y="9505205"/>
            <a:ext cx="3860705" cy="1155661"/>
            <a:chOff x="0" y="0"/>
            <a:chExt cx="4626412" cy="13848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26413" cy="1384868"/>
            </a:xfrm>
            <a:custGeom>
              <a:avLst/>
              <a:gdLst/>
              <a:ahLst/>
              <a:cxnLst/>
              <a:rect l="l" t="t" r="r" b="b"/>
              <a:pathLst>
                <a:path w="4626413" h="1384868">
                  <a:moveTo>
                    <a:pt x="0" y="0"/>
                  </a:moveTo>
                  <a:lnTo>
                    <a:pt x="0" y="1384868"/>
                  </a:lnTo>
                  <a:lnTo>
                    <a:pt x="4626413" y="1384868"/>
                  </a:lnTo>
                  <a:lnTo>
                    <a:pt x="4626413" y="0"/>
                  </a:lnTo>
                  <a:lnTo>
                    <a:pt x="0" y="0"/>
                  </a:lnTo>
                  <a:close/>
                  <a:moveTo>
                    <a:pt x="4565452" y="1323908"/>
                  </a:moveTo>
                  <a:lnTo>
                    <a:pt x="59690" y="1323908"/>
                  </a:lnTo>
                  <a:lnTo>
                    <a:pt x="59690" y="59690"/>
                  </a:lnTo>
                  <a:lnTo>
                    <a:pt x="4565452" y="59690"/>
                  </a:lnTo>
                  <a:lnTo>
                    <a:pt x="4565452" y="1323908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7164177" y="568981"/>
            <a:ext cx="1445340" cy="1503815"/>
            <a:chOff x="0" y="0"/>
            <a:chExt cx="1732000" cy="18020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17777627" y="849970"/>
            <a:ext cx="831890" cy="3627297"/>
            <a:chOff x="0" y="0"/>
            <a:chExt cx="996882" cy="4346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6" name="Group 16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Ghi nhớ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0">
            <a:off x="2218659" y="2912371"/>
            <a:ext cx="13850681" cy="4462258"/>
            <a:chOff x="0" y="0"/>
            <a:chExt cx="18467575" cy="5949678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18467575" cy="5949678"/>
            </a:xfrm>
            <a:prstGeom prst="flowChartAlternateProcess">
              <a:avLst/>
            </a:prstGeom>
            <a:solidFill>
              <a:srgbClr val="FFDED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932253" y="585769"/>
              <a:ext cx="16603068" cy="4682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5"/>
                </a:lnSpc>
                <a:spcBef>
                  <a:spcPct val="0"/>
                </a:spcBef>
              </a:pPr>
              <a:r>
                <a:rPr lang="en-US" sz="5045">
                  <a:solidFill>
                    <a:srgbClr val="000000"/>
                  </a:solidFill>
                  <a:latin typeface="Cabin Bold" panose="00000800000000000000"/>
                </a:rPr>
                <a:t>Thông tin trong máy tính được lưu trữ thành các tệp ở ổ đĩa hoặc thư mục. Việc tìm kiếm thông tin dễ dàng và nhanh hơn nhờ thư mục cấu trúc theo sơ đồ hình cây.</a:t>
              </a:r>
              <a:endParaRPr lang="en-US" sz="504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089" y="6172200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37190" y="413929"/>
            <a:ext cx="3775799" cy="2732735"/>
          </a:xfrm>
          <a:custGeom>
            <a:avLst/>
            <a:gdLst/>
            <a:ahLst/>
            <a:cxnLst/>
            <a:rect l="l" t="t" r="r" b="b"/>
            <a:pathLst>
              <a:path w="3775799" h="2732735">
                <a:moveTo>
                  <a:pt x="0" y="0"/>
                </a:moveTo>
                <a:lnTo>
                  <a:pt x="3775799" y="0"/>
                </a:lnTo>
                <a:lnTo>
                  <a:pt x="3775799" y="2732735"/>
                </a:lnTo>
                <a:lnTo>
                  <a:pt x="0" y="27327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8858" y="6363068"/>
            <a:ext cx="3915662" cy="3721510"/>
          </a:xfrm>
          <a:custGeom>
            <a:avLst/>
            <a:gdLst/>
            <a:ahLst/>
            <a:cxnLst/>
            <a:rect l="l" t="t" r="r" b="b"/>
            <a:pathLst>
              <a:path w="3915662" h="3721510">
                <a:moveTo>
                  <a:pt x="0" y="0"/>
                </a:moveTo>
                <a:lnTo>
                  <a:pt x="3915662" y="0"/>
                </a:lnTo>
                <a:lnTo>
                  <a:pt x="3915662" y="3721510"/>
                </a:lnTo>
                <a:lnTo>
                  <a:pt x="0" y="37215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24330" y="340895"/>
            <a:ext cx="4828689" cy="3661756"/>
          </a:xfrm>
          <a:custGeom>
            <a:avLst/>
            <a:gdLst/>
            <a:ahLst/>
            <a:cxnLst/>
            <a:rect l="l" t="t" r="r" b="b"/>
            <a:pathLst>
              <a:path w="4828689" h="3661756">
                <a:moveTo>
                  <a:pt x="0" y="0"/>
                </a:moveTo>
                <a:lnTo>
                  <a:pt x="4828689" y="0"/>
                </a:lnTo>
                <a:lnTo>
                  <a:pt x="4828689" y="3661756"/>
                </a:lnTo>
                <a:lnTo>
                  <a:pt x="0" y="3661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612" y="792565"/>
            <a:ext cx="2779260" cy="2758416"/>
          </a:xfrm>
          <a:custGeom>
            <a:avLst/>
            <a:gdLst/>
            <a:ahLst/>
            <a:cxnLst/>
            <a:rect l="l" t="t" r="r" b="b"/>
            <a:pathLst>
              <a:path w="2779260" h="2758416">
                <a:moveTo>
                  <a:pt x="0" y="0"/>
                </a:moveTo>
                <a:lnTo>
                  <a:pt x="2779260" y="0"/>
                </a:lnTo>
                <a:lnTo>
                  <a:pt x="2779260" y="2758416"/>
                </a:lnTo>
                <a:lnTo>
                  <a:pt x="0" y="2758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32760" y="6957213"/>
            <a:ext cx="2422481" cy="2871089"/>
          </a:xfrm>
          <a:custGeom>
            <a:avLst/>
            <a:gdLst/>
            <a:ahLst/>
            <a:cxnLst/>
            <a:rect l="l" t="t" r="r" b="b"/>
            <a:pathLst>
              <a:path w="2422481" h="2871089">
                <a:moveTo>
                  <a:pt x="0" y="0"/>
                </a:moveTo>
                <a:lnTo>
                  <a:pt x="2422480" y="0"/>
                </a:lnTo>
                <a:lnTo>
                  <a:pt x="2422480" y="2871089"/>
                </a:lnTo>
                <a:lnTo>
                  <a:pt x="0" y="2871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24330" y="6793140"/>
            <a:ext cx="3994927" cy="2861366"/>
          </a:xfrm>
          <a:custGeom>
            <a:avLst/>
            <a:gdLst/>
            <a:ahLst/>
            <a:cxnLst/>
            <a:rect l="l" t="t" r="r" b="b"/>
            <a:pathLst>
              <a:path w="3994927" h="2861366">
                <a:moveTo>
                  <a:pt x="0" y="0"/>
                </a:moveTo>
                <a:lnTo>
                  <a:pt x="3994927" y="0"/>
                </a:lnTo>
                <a:lnTo>
                  <a:pt x="3994927" y="2861366"/>
                </a:lnTo>
                <a:lnTo>
                  <a:pt x="0" y="286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9904" y="340895"/>
            <a:ext cx="3842116" cy="3049679"/>
          </a:xfrm>
          <a:custGeom>
            <a:avLst/>
            <a:gdLst/>
            <a:ahLst/>
            <a:cxnLst/>
            <a:rect l="l" t="t" r="r" b="b"/>
            <a:pathLst>
              <a:path w="3842116" h="3049679">
                <a:moveTo>
                  <a:pt x="0" y="0"/>
                </a:moveTo>
                <a:lnTo>
                  <a:pt x="3842116" y="0"/>
                </a:lnTo>
                <a:lnTo>
                  <a:pt x="3842116" y="3049680"/>
                </a:lnTo>
                <a:lnTo>
                  <a:pt x="0" y="3049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38280" y="4173561"/>
            <a:ext cx="13211440" cy="1749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50"/>
              </a:lnSpc>
            </a:pPr>
            <a:r>
              <a:rPr lang="en-US" sz="10250">
                <a:solidFill>
                  <a:srgbClr val="1B1B1B"/>
                </a:solidFill>
                <a:latin typeface="Paytone One" panose="00000500000000000000"/>
              </a:rPr>
              <a:t>Tạm biệt các em!</a:t>
            </a:r>
            <a:endParaRPr lang="en-US" sz="10250">
              <a:solidFill>
                <a:srgbClr val="1B1B1B"/>
              </a:solidFill>
              <a:latin typeface="Paytone One" panose="000005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22705" y="-1045876"/>
            <a:ext cx="906388" cy="2352114"/>
            <a:chOff x="0" y="0"/>
            <a:chExt cx="1474831" cy="3827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4831" cy="3827250"/>
            </a:xfrm>
            <a:custGeom>
              <a:avLst/>
              <a:gdLst/>
              <a:ahLst/>
              <a:cxnLst/>
              <a:rect l="l" t="t" r="r" b="b"/>
              <a:pathLst>
                <a:path w="1474831" h="3827250">
                  <a:moveTo>
                    <a:pt x="0" y="0"/>
                  </a:moveTo>
                  <a:lnTo>
                    <a:pt x="0" y="3827250"/>
                  </a:lnTo>
                  <a:lnTo>
                    <a:pt x="1474831" y="3827250"/>
                  </a:lnTo>
                  <a:lnTo>
                    <a:pt x="1474831" y="0"/>
                  </a:lnTo>
                  <a:lnTo>
                    <a:pt x="0" y="0"/>
                  </a:lnTo>
                  <a:close/>
                  <a:moveTo>
                    <a:pt x="1413871" y="3766290"/>
                  </a:moveTo>
                  <a:lnTo>
                    <a:pt x="59690" y="3766290"/>
                  </a:lnTo>
                  <a:lnTo>
                    <a:pt x="59690" y="59690"/>
                  </a:lnTo>
                  <a:lnTo>
                    <a:pt x="1413871" y="59690"/>
                  </a:lnTo>
                  <a:lnTo>
                    <a:pt x="1413871" y="37662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2171750" y="3185589"/>
            <a:ext cx="4752325" cy="678516"/>
            <a:chOff x="0" y="0"/>
            <a:chExt cx="7732761" cy="11040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32761" cy="1104050"/>
            </a:xfrm>
            <a:custGeom>
              <a:avLst/>
              <a:gdLst/>
              <a:ahLst/>
              <a:cxnLst/>
              <a:rect l="l" t="t" r="r" b="b"/>
              <a:pathLst>
                <a:path w="7732761" h="1104050">
                  <a:moveTo>
                    <a:pt x="0" y="0"/>
                  </a:moveTo>
                  <a:lnTo>
                    <a:pt x="0" y="1104050"/>
                  </a:lnTo>
                  <a:lnTo>
                    <a:pt x="7732761" y="1104050"/>
                  </a:lnTo>
                  <a:lnTo>
                    <a:pt x="7732761" y="0"/>
                  </a:lnTo>
                  <a:lnTo>
                    <a:pt x="0" y="0"/>
                  </a:lnTo>
                  <a:close/>
                  <a:moveTo>
                    <a:pt x="7671801" y="1043090"/>
                  </a:moveTo>
                  <a:lnTo>
                    <a:pt x="59690" y="1043090"/>
                  </a:lnTo>
                  <a:lnTo>
                    <a:pt x="59690" y="59690"/>
                  </a:lnTo>
                  <a:lnTo>
                    <a:pt x="7671801" y="59690"/>
                  </a:lnTo>
                  <a:lnTo>
                    <a:pt x="7671801" y="10430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-1596840" y="1025729"/>
            <a:ext cx="2843256" cy="851099"/>
            <a:chOff x="0" y="0"/>
            <a:chExt cx="4626412" cy="13848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6413" cy="1384868"/>
            </a:xfrm>
            <a:custGeom>
              <a:avLst/>
              <a:gdLst/>
              <a:ahLst/>
              <a:cxnLst/>
              <a:rect l="l" t="t" r="r" b="b"/>
              <a:pathLst>
                <a:path w="4626413" h="1384868">
                  <a:moveTo>
                    <a:pt x="0" y="0"/>
                  </a:moveTo>
                  <a:lnTo>
                    <a:pt x="0" y="1384868"/>
                  </a:lnTo>
                  <a:lnTo>
                    <a:pt x="4626413" y="1384868"/>
                  </a:lnTo>
                  <a:lnTo>
                    <a:pt x="4626413" y="0"/>
                  </a:lnTo>
                  <a:lnTo>
                    <a:pt x="0" y="0"/>
                  </a:lnTo>
                  <a:close/>
                  <a:moveTo>
                    <a:pt x="4565452" y="1323908"/>
                  </a:moveTo>
                  <a:lnTo>
                    <a:pt x="59690" y="1323908"/>
                  </a:lnTo>
                  <a:lnTo>
                    <a:pt x="59690" y="59690"/>
                  </a:lnTo>
                  <a:lnTo>
                    <a:pt x="4565452" y="59690"/>
                  </a:lnTo>
                  <a:lnTo>
                    <a:pt x="4565452" y="1323908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476206" y="-747558"/>
            <a:ext cx="1482388" cy="1770921"/>
            <a:chOff x="0" y="0"/>
            <a:chExt cx="2412072" cy="28815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12072" cy="2881560"/>
            </a:xfrm>
            <a:custGeom>
              <a:avLst/>
              <a:gdLst/>
              <a:ahLst/>
              <a:cxnLst/>
              <a:rect l="l" t="t" r="r" b="b"/>
              <a:pathLst>
                <a:path w="2412072" h="2881560">
                  <a:moveTo>
                    <a:pt x="0" y="0"/>
                  </a:moveTo>
                  <a:lnTo>
                    <a:pt x="0" y="2881560"/>
                  </a:lnTo>
                  <a:lnTo>
                    <a:pt x="2412072" y="2881560"/>
                  </a:lnTo>
                  <a:lnTo>
                    <a:pt x="2412072" y="0"/>
                  </a:lnTo>
                  <a:lnTo>
                    <a:pt x="0" y="0"/>
                  </a:lnTo>
                  <a:close/>
                  <a:moveTo>
                    <a:pt x="2351112" y="2820600"/>
                  </a:moveTo>
                  <a:lnTo>
                    <a:pt x="59690" y="2820600"/>
                  </a:lnTo>
                  <a:lnTo>
                    <a:pt x="59690" y="59690"/>
                  </a:lnTo>
                  <a:lnTo>
                    <a:pt x="2351112" y="59690"/>
                  </a:lnTo>
                  <a:lnTo>
                    <a:pt x="2351112" y="2820600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16610936" y="7475867"/>
            <a:ext cx="2526546" cy="1897366"/>
            <a:chOff x="0" y="0"/>
            <a:chExt cx="4204105" cy="31571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04105" cy="3157167"/>
            </a:xfrm>
            <a:custGeom>
              <a:avLst/>
              <a:gdLst/>
              <a:ahLst/>
              <a:cxnLst/>
              <a:rect l="l" t="t" r="r" b="b"/>
              <a:pathLst>
                <a:path w="4204105" h="3157167">
                  <a:moveTo>
                    <a:pt x="0" y="0"/>
                  </a:moveTo>
                  <a:lnTo>
                    <a:pt x="0" y="3157167"/>
                  </a:lnTo>
                  <a:lnTo>
                    <a:pt x="4204105" y="3157167"/>
                  </a:lnTo>
                  <a:lnTo>
                    <a:pt x="4204105" y="0"/>
                  </a:lnTo>
                  <a:lnTo>
                    <a:pt x="0" y="0"/>
                  </a:lnTo>
                  <a:close/>
                  <a:moveTo>
                    <a:pt x="4143145" y="3096207"/>
                  </a:moveTo>
                  <a:lnTo>
                    <a:pt x="59690" y="3096207"/>
                  </a:lnTo>
                  <a:lnTo>
                    <a:pt x="59690" y="59690"/>
                  </a:lnTo>
                  <a:lnTo>
                    <a:pt x="4143145" y="59690"/>
                  </a:lnTo>
                  <a:lnTo>
                    <a:pt x="4143145" y="3096207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16404206" y="6300510"/>
            <a:ext cx="3568836" cy="1254816"/>
            <a:chOff x="0" y="0"/>
            <a:chExt cx="5938447" cy="20879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38447" cy="2087981"/>
            </a:xfrm>
            <a:custGeom>
              <a:avLst/>
              <a:gdLst/>
              <a:ahLst/>
              <a:cxnLst/>
              <a:rect l="l" t="t" r="r" b="b"/>
              <a:pathLst>
                <a:path w="5938447" h="2087981">
                  <a:moveTo>
                    <a:pt x="0" y="0"/>
                  </a:moveTo>
                  <a:lnTo>
                    <a:pt x="0" y="2087981"/>
                  </a:lnTo>
                  <a:lnTo>
                    <a:pt x="5938447" y="2087981"/>
                  </a:lnTo>
                  <a:lnTo>
                    <a:pt x="5938447" y="0"/>
                  </a:lnTo>
                  <a:lnTo>
                    <a:pt x="0" y="0"/>
                  </a:lnTo>
                  <a:close/>
                  <a:moveTo>
                    <a:pt x="5877487" y="2027021"/>
                  </a:moveTo>
                  <a:lnTo>
                    <a:pt x="59690" y="2027021"/>
                  </a:lnTo>
                  <a:lnTo>
                    <a:pt x="59690" y="59690"/>
                  </a:lnTo>
                  <a:lnTo>
                    <a:pt x="5877487" y="59690"/>
                  </a:lnTo>
                  <a:lnTo>
                    <a:pt x="5877487" y="2027021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15561956" y="8909795"/>
            <a:ext cx="1390681" cy="2287479"/>
            <a:chOff x="0" y="0"/>
            <a:chExt cx="2314056" cy="38063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14056" cy="3806303"/>
            </a:xfrm>
            <a:custGeom>
              <a:avLst/>
              <a:gdLst/>
              <a:ahLst/>
              <a:cxnLst/>
              <a:rect l="l" t="t" r="r" b="b"/>
              <a:pathLst>
                <a:path w="2314056" h="3806303">
                  <a:moveTo>
                    <a:pt x="0" y="0"/>
                  </a:moveTo>
                  <a:lnTo>
                    <a:pt x="0" y="3806303"/>
                  </a:lnTo>
                  <a:lnTo>
                    <a:pt x="2314056" y="3806303"/>
                  </a:lnTo>
                  <a:lnTo>
                    <a:pt x="2314056" y="0"/>
                  </a:lnTo>
                  <a:lnTo>
                    <a:pt x="0" y="0"/>
                  </a:lnTo>
                  <a:close/>
                  <a:moveTo>
                    <a:pt x="2253096" y="3745343"/>
                  </a:moveTo>
                  <a:lnTo>
                    <a:pt x="59690" y="3745343"/>
                  </a:lnTo>
                  <a:lnTo>
                    <a:pt x="59690" y="59690"/>
                  </a:lnTo>
                  <a:lnTo>
                    <a:pt x="2253096" y="59690"/>
                  </a:lnTo>
                  <a:lnTo>
                    <a:pt x="2253096" y="3745343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15082984" y="7686084"/>
            <a:ext cx="645199" cy="5115875"/>
            <a:chOff x="0" y="0"/>
            <a:chExt cx="1073594" cy="85126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594" cy="8512678"/>
            </a:xfrm>
            <a:custGeom>
              <a:avLst/>
              <a:gdLst/>
              <a:ahLst/>
              <a:cxnLst/>
              <a:rect l="l" t="t" r="r" b="b"/>
              <a:pathLst>
                <a:path w="1073594" h="8512678">
                  <a:moveTo>
                    <a:pt x="0" y="0"/>
                  </a:moveTo>
                  <a:lnTo>
                    <a:pt x="0" y="8512678"/>
                  </a:lnTo>
                  <a:lnTo>
                    <a:pt x="1073594" y="8512678"/>
                  </a:lnTo>
                  <a:lnTo>
                    <a:pt x="1073594" y="0"/>
                  </a:lnTo>
                  <a:lnTo>
                    <a:pt x="0" y="0"/>
                  </a:lnTo>
                  <a:close/>
                  <a:moveTo>
                    <a:pt x="1012634" y="8451718"/>
                  </a:moveTo>
                  <a:lnTo>
                    <a:pt x="59690" y="8451718"/>
                  </a:lnTo>
                  <a:lnTo>
                    <a:pt x="59690" y="59690"/>
                  </a:lnTo>
                  <a:lnTo>
                    <a:pt x="1012634" y="59690"/>
                  </a:lnTo>
                  <a:lnTo>
                    <a:pt x="1012634" y="8451718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8" name="Group 18"/>
          <p:cNvGrpSpPr/>
          <p:nvPr/>
        </p:nvGrpSpPr>
        <p:grpSpPr>
          <a:xfrm rot="0">
            <a:off x="2452731" y="3403030"/>
            <a:ext cx="13382538" cy="3480941"/>
            <a:chOff x="0" y="0"/>
            <a:chExt cx="17843385" cy="4641254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17843385" cy="4641254"/>
            </a:xfrm>
            <a:prstGeom prst="flowChartAlternateProcess">
              <a:avLst/>
            </a:prstGeom>
            <a:solidFill>
              <a:srgbClr val="FFDED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900853" y="699347"/>
              <a:ext cx="16041794" cy="353991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9585"/>
                </a:lnSpc>
                <a:spcBef>
                  <a:spcPct val="0"/>
                </a:spcBef>
              </a:pPr>
              <a:r>
                <a:rPr lang="en-US" sz="6845">
                  <a:solidFill>
                    <a:srgbClr val="000000"/>
                  </a:solidFill>
                  <a:latin typeface="Cabin Bold" panose="00000800000000000000"/>
                </a:rPr>
                <a:t>Theo em lợi ích của việc sắp xếp theo sơ đồ hình cây là gì?</a:t>
              </a:r>
              <a:endParaRPr lang="en-US" sz="6845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2847646" y="583375"/>
            <a:ext cx="2980213" cy="3221852"/>
          </a:xfrm>
          <a:custGeom>
            <a:avLst/>
            <a:gdLst/>
            <a:ahLst/>
            <a:cxnLst/>
            <a:rect l="l" t="t" r="r" b="b"/>
            <a:pathLst>
              <a:path w="2980213" h="3221852">
                <a:moveTo>
                  <a:pt x="0" y="0"/>
                </a:moveTo>
                <a:lnTo>
                  <a:pt x="2980214" y="0"/>
                </a:lnTo>
                <a:lnTo>
                  <a:pt x="2980214" y="3221852"/>
                </a:lnTo>
                <a:lnTo>
                  <a:pt x="0" y="322185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7049625" y="9106902"/>
            <a:ext cx="1559892" cy="1700304"/>
            <a:chOff x="0" y="0"/>
            <a:chExt cx="1869270" cy="20375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9270" cy="2037531"/>
            </a:xfrm>
            <a:custGeom>
              <a:avLst/>
              <a:gdLst/>
              <a:ahLst/>
              <a:cxnLst/>
              <a:rect l="l" t="t" r="r" b="b"/>
              <a:pathLst>
                <a:path w="1869270" h="2037531">
                  <a:moveTo>
                    <a:pt x="0" y="0"/>
                  </a:moveTo>
                  <a:lnTo>
                    <a:pt x="0" y="2037531"/>
                  </a:lnTo>
                  <a:lnTo>
                    <a:pt x="1869270" y="2037531"/>
                  </a:lnTo>
                  <a:lnTo>
                    <a:pt x="1869270" y="0"/>
                  </a:lnTo>
                  <a:lnTo>
                    <a:pt x="0" y="0"/>
                  </a:lnTo>
                  <a:close/>
                  <a:moveTo>
                    <a:pt x="1808310" y="1976571"/>
                  </a:moveTo>
                  <a:lnTo>
                    <a:pt x="59690" y="1976571"/>
                  </a:lnTo>
                  <a:lnTo>
                    <a:pt x="59690" y="59690"/>
                  </a:lnTo>
                  <a:lnTo>
                    <a:pt x="1808310" y="59690"/>
                  </a:lnTo>
                  <a:lnTo>
                    <a:pt x="1808310" y="1976571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4843944" y="8613423"/>
            <a:ext cx="2801746" cy="1414800"/>
            <a:chOff x="0" y="0"/>
            <a:chExt cx="3357426" cy="16954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7426" cy="1695403"/>
            </a:xfrm>
            <a:custGeom>
              <a:avLst/>
              <a:gdLst/>
              <a:ahLst/>
              <a:cxnLst/>
              <a:rect l="l" t="t" r="r" b="b"/>
              <a:pathLst>
                <a:path w="3357426" h="1695403">
                  <a:moveTo>
                    <a:pt x="0" y="0"/>
                  </a:moveTo>
                  <a:lnTo>
                    <a:pt x="0" y="1695403"/>
                  </a:lnTo>
                  <a:lnTo>
                    <a:pt x="3357426" y="1695403"/>
                  </a:lnTo>
                  <a:lnTo>
                    <a:pt x="3357426" y="0"/>
                  </a:lnTo>
                  <a:lnTo>
                    <a:pt x="0" y="0"/>
                  </a:lnTo>
                  <a:close/>
                  <a:moveTo>
                    <a:pt x="3296465" y="1634442"/>
                  </a:moveTo>
                  <a:lnTo>
                    <a:pt x="59690" y="1634442"/>
                  </a:lnTo>
                  <a:lnTo>
                    <a:pt x="59690" y="59690"/>
                  </a:lnTo>
                  <a:lnTo>
                    <a:pt x="3296465" y="59690"/>
                  </a:lnTo>
                  <a:lnTo>
                    <a:pt x="3296465" y="1634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5568242" y="-343329"/>
            <a:ext cx="2320026" cy="1742276"/>
            <a:chOff x="0" y="0"/>
            <a:chExt cx="4204105" cy="31571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04105" cy="3157167"/>
            </a:xfrm>
            <a:custGeom>
              <a:avLst/>
              <a:gdLst/>
              <a:ahLst/>
              <a:cxnLst/>
              <a:rect l="l" t="t" r="r" b="b"/>
              <a:pathLst>
                <a:path w="4204105" h="3157167">
                  <a:moveTo>
                    <a:pt x="0" y="0"/>
                  </a:moveTo>
                  <a:lnTo>
                    <a:pt x="0" y="3157167"/>
                  </a:lnTo>
                  <a:lnTo>
                    <a:pt x="4204105" y="3157167"/>
                  </a:lnTo>
                  <a:lnTo>
                    <a:pt x="4204105" y="0"/>
                  </a:lnTo>
                  <a:lnTo>
                    <a:pt x="0" y="0"/>
                  </a:lnTo>
                  <a:close/>
                  <a:moveTo>
                    <a:pt x="4143145" y="3096207"/>
                  </a:moveTo>
                  <a:lnTo>
                    <a:pt x="59690" y="3096207"/>
                  </a:lnTo>
                  <a:lnTo>
                    <a:pt x="59690" y="59690"/>
                  </a:lnTo>
                  <a:lnTo>
                    <a:pt x="4143145" y="59690"/>
                  </a:lnTo>
                  <a:lnTo>
                    <a:pt x="4143145" y="3096207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3715398" y="-337031"/>
            <a:ext cx="3277119" cy="1152248"/>
            <a:chOff x="0" y="0"/>
            <a:chExt cx="5938447" cy="2087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38447" cy="2087981"/>
            </a:xfrm>
            <a:custGeom>
              <a:avLst/>
              <a:gdLst/>
              <a:ahLst/>
              <a:cxnLst/>
              <a:rect l="l" t="t" r="r" b="b"/>
              <a:pathLst>
                <a:path w="5938447" h="2087981">
                  <a:moveTo>
                    <a:pt x="0" y="0"/>
                  </a:moveTo>
                  <a:lnTo>
                    <a:pt x="0" y="2087981"/>
                  </a:lnTo>
                  <a:lnTo>
                    <a:pt x="5938447" y="2087981"/>
                  </a:lnTo>
                  <a:lnTo>
                    <a:pt x="5938447" y="0"/>
                  </a:lnTo>
                  <a:lnTo>
                    <a:pt x="0" y="0"/>
                  </a:lnTo>
                  <a:close/>
                  <a:moveTo>
                    <a:pt x="5877487" y="2027021"/>
                  </a:moveTo>
                  <a:lnTo>
                    <a:pt x="59690" y="2027021"/>
                  </a:lnTo>
                  <a:lnTo>
                    <a:pt x="59690" y="59690"/>
                  </a:lnTo>
                  <a:lnTo>
                    <a:pt x="5877487" y="59690"/>
                  </a:lnTo>
                  <a:lnTo>
                    <a:pt x="5877487" y="2027021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17585582" y="962304"/>
            <a:ext cx="1277007" cy="2100500"/>
            <a:chOff x="0" y="0"/>
            <a:chExt cx="2314056" cy="38063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14056" cy="3806303"/>
            </a:xfrm>
            <a:custGeom>
              <a:avLst/>
              <a:gdLst/>
              <a:ahLst/>
              <a:cxnLst/>
              <a:rect l="l" t="t" r="r" b="b"/>
              <a:pathLst>
                <a:path w="2314056" h="3806303">
                  <a:moveTo>
                    <a:pt x="0" y="0"/>
                  </a:moveTo>
                  <a:lnTo>
                    <a:pt x="0" y="3806303"/>
                  </a:lnTo>
                  <a:lnTo>
                    <a:pt x="2314056" y="3806303"/>
                  </a:lnTo>
                  <a:lnTo>
                    <a:pt x="2314056" y="0"/>
                  </a:lnTo>
                  <a:lnTo>
                    <a:pt x="0" y="0"/>
                  </a:lnTo>
                  <a:close/>
                  <a:moveTo>
                    <a:pt x="2253096" y="3745343"/>
                  </a:moveTo>
                  <a:lnTo>
                    <a:pt x="59690" y="3745343"/>
                  </a:lnTo>
                  <a:lnTo>
                    <a:pt x="59690" y="59690"/>
                  </a:lnTo>
                  <a:lnTo>
                    <a:pt x="2253096" y="59690"/>
                  </a:lnTo>
                  <a:lnTo>
                    <a:pt x="2253096" y="3745343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8102772" y="445797"/>
            <a:ext cx="592461" cy="4697703"/>
            <a:chOff x="0" y="0"/>
            <a:chExt cx="1073594" cy="85126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3594" cy="8512678"/>
            </a:xfrm>
            <a:custGeom>
              <a:avLst/>
              <a:gdLst/>
              <a:ahLst/>
              <a:cxnLst/>
              <a:rect l="l" t="t" r="r" b="b"/>
              <a:pathLst>
                <a:path w="1073594" h="8512678">
                  <a:moveTo>
                    <a:pt x="0" y="0"/>
                  </a:moveTo>
                  <a:lnTo>
                    <a:pt x="0" y="8512678"/>
                  </a:lnTo>
                  <a:lnTo>
                    <a:pt x="1073594" y="8512678"/>
                  </a:lnTo>
                  <a:lnTo>
                    <a:pt x="1073594" y="0"/>
                  </a:lnTo>
                  <a:lnTo>
                    <a:pt x="0" y="0"/>
                  </a:lnTo>
                  <a:close/>
                  <a:moveTo>
                    <a:pt x="1012634" y="8451718"/>
                  </a:moveTo>
                  <a:lnTo>
                    <a:pt x="59690" y="8451718"/>
                  </a:lnTo>
                  <a:lnTo>
                    <a:pt x="59690" y="59690"/>
                  </a:lnTo>
                  <a:lnTo>
                    <a:pt x="1012634" y="59690"/>
                  </a:lnTo>
                  <a:lnTo>
                    <a:pt x="1012634" y="8451718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1977422" y="1784381"/>
            <a:ext cx="14333155" cy="2020535"/>
            <a:chOff x="0" y="0"/>
            <a:chExt cx="19110874" cy="2694046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19110874" cy="2694046"/>
            </a:xfrm>
            <a:prstGeom prst="flowChartAlternateProcess">
              <a:avLst/>
            </a:prstGeom>
            <a:solidFill>
              <a:srgbClr val="FFDED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964353" y="675640"/>
              <a:ext cx="17181407" cy="166370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7995"/>
                </a:lnSpc>
                <a:spcBef>
                  <a:spcPct val="0"/>
                </a:spcBef>
              </a:pPr>
              <a:r>
                <a:rPr lang="en-US" sz="5710">
                  <a:solidFill>
                    <a:srgbClr val="000000"/>
                  </a:solidFill>
                  <a:latin typeface="Cabin Bold" panose="00000800000000000000"/>
                </a:rPr>
                <a:t>Thông tin trong máy tính được lưu ở đâu?</a:t>
              </a:r>
              <a:endParaRPr lang="en-US" sz="571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317896" y="4776466"/>
            <a:ext cx="3282459" cy="3032171"/>
          </a:xfrm>
          <a:custGeom>
            <a:avLst/>
            <a:gdLst/>
            <a:ahLst/>
            <a:cxnLst/>
            <a:rect l="l" t="t" r="r" b="b"/>
            <a:pathLst>
              <a:path w="3282459" h="3032171">
                <a:moveTo>
                  <a:pt x="0" y="0"/>
                </a:moveTo>
                <a:lnTo>
                  <a:pt x="3282459" y="0"/>
                </a:lnTo>
                <a:lnTo>
                  <a:pt x="3282459" y="3032171"/>
                </a:lnTo>
                <a:lnTo>
                  <a:pt x="0" y="303217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4584352"/>
            <a:ext cx="6778779" cy="5702648"/>
          </a:xfrm>
          <a:custGeom>
            <a:avLst/>
            <a:gdLst/>
            <a:ahLst/>
            <a:cxnLst/>
            <a:rect l="l" t="t" r="r" b="b"/>
            <a:pathLst>
              <a:path w="6778779" h="5702648">
                <a:moveTo>
                  <a:pt x="0" y="0"/>
                </a:moveTo>
                <a:lnTo>
                  <a:pt x="6778779" y="0"/>
                </a:lnTo>
                <a:lnTo>
                  <a:pt x="6778779" y="5702648"/>
                </a:lnTo>
                <a:lnTo>
                  <a:pt x="0" y="570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398139" y="-343329"/>
            <a:ext cx="4323839" cy="122954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-178178" y="9555754"/>
            <a:ext cx="4323839" cy="968509"/>
            <a:chOff x="0" y="0"/>
            <a:chExt cx="5181401" cy="1160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81401" cy="1160597"/>
            </a:xfrm>
            <a:custGeom>
              <a:avLst/>
              <a:gdLst/>
              <a:ahLst/>
              <a:cxnLst/>
              <a:rect l="l" t="t" r="r" b="b"/>
              <a:pathLst>
                <a:path w="5181401" h="1160597">
                  <a:moveTo>
                    <a:pt x="0" y="0"/>
                  </a:moveTo>
                  <a:lnTo>
                    <a:pt x="0" y="1160597"/>
                  </a:lnTo>
                  <a:lnTo>
                    <a:pt x="5181401" y="1160597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099637"/>
                  </a:moveTo>
                  <a:lnTo>
                    <a:pt x="59690" y="1099637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099637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0468919" y="-333804"/>
            <a:ext cx="7983303" cy="747733"/>
            <a:chOff x="0" y="0"/>
            <a:chExt cx="9566659" cy="8960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440782" y="9258300"/>
            <a:ext cx="7983303" cy="747733"/>
            <a:chOff x="0" y="0"/>
            <a:chExt cx="9566659" cy="896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17164177" y="568981"/>
            <a:ext cx="1445340" cy="1503815"/>
            <a:chOff x="0" y="0"/>
            <a:chExt cx="1732000" cy="18020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7777627" y="849970"/>
            <a:ext cx="831890" cy="3627297"/>
            <a:chOff x="0" y="0"/>
            <a:chExt cx="996882" cy="43467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440782" y="849970"/>
            <a:ext cx="3331149" cy="2943903"/>
          </a:xfrm>
          <a:custGeom>
            <a:avLst/>
            <a:gdLst/>
            <a:ahLst/>
            <a:cxnLst/>
            <a:rect l="l" t="t" r="r" b="b"/>
            <a:pathLst>
              <a:path w="3331149" h="2943903">
                <a:moveTo>
                  <a:pt x="0" y="0"/>
                </a:moveTo>
                <a:lnTo>
                  <a:pt x="3331148" y="0"/>
                </a:lnTo>
                <a:lnTo>
                  <a:pt x="3331148" y="2943903"/>
                </a:lnTo>
                <a:lnTo>
                  <a:pt x="0" y="294390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706563" y="1691379"/>
            <a:ext cx="2558678" cy="2381703"/>
          </a:xfrm>
          <a:custGeom>
            <a:avLst/>
            <a:gdLst/>
            <a:ahLst/>
            <a:cxnLst/>
            <a:rect l="l" t="t" r="r" b="b"/>
            <a:pathLst>
              <a:path w="2558678" h="2381703">
                <a:moveTo>
                  <a:pt x="0" y="0"/>
                </a:moveTo>
                <a:lnTo>
                  <a:pt x="2558678" y="0"/>
                </a:lnTo>
                <a:lnTo>
                  <a:pt x="2558678" y="2381703"/>
                </a:lnTo>
                <a:lnTo>
                  <a:pt x="0" y="2381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956675" y="7136964"/>
            <a:ext cx="3024488" cy="2495202"/>
          </a:xfrm>
          <a:custGeom>
            <a:avLst/>
            <a:gdLst/>
            <a:ahLst/>
            <a:cxnLst/>
            <a:rect l="l" t="t" r="r" b="b"/>
            <a:pathLst>
              <a:path w="3024488" h="2495202">
                <a:moveTo>
                  <a:pt x="0" y="0"/>
                </a:moveTo>
                <a:lnTo>
                  <a:pt x="3024488" y="0"/>
                </a:lnTo>
                <a:lnTo>
                  <a:pt x="3024488" y="2495203"/>
                </a:lnTo>
                <a:lnTo>
                  <a:pt x="0" y="249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3048000"/>
            <a:ext cx="16230600" cy="43434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6015"/>
              </a:lnSpc>
            </a:pPr>
            <a:r>
              <a:rPr lang="en-US" sz="11520">
                <a:solidFill>
                  <a:srgbClr val="1E1E1E"/>
                </a:solidFill>
                <a:latin typeface="Cabin Bold" panose="00000800000000000000"/>
              </a:rPr>
              <a:t>BÀI 19:</a:t>
            </a:r>
            <a:endParaRPr lang="en-US" sz="11520">
              <a:solidFill>
                <a:srgbClr val="1E1E1E"/>
              </a:solidFill>
              <a:latin typeface="Cabin Bold" panose="00000800000000000000"/>
            </a:endParaRPr>
          </a:p>
          <a:p>
            <a:pPr algn="ctr">
              <a:lnSpc>
                <a:spcPts val="16015"/>
              </a:lnSpc>
            </a:pPr>
            <a:r>
              <a:rPr lang="en-US" sz="11520">
                <a:solidFill>
                  <a:srgbClr val="1E1E1E"/>
                </a:solidFill>
                <a:latin typeface="Cabin Bold" panose="00000800000000000000"/>
              </a:rPr>
              <a:t>Ổ ĐĨA, THƯ MỤC VÀ TỆP</a:t>
            </a:r>
            <a:endParaRPr lang="en-US" sz="1152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398139" y="-343329"/>
            <a:ext cx="4323839" cy="122954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-178178" y="8486148"/>
            <a:ext cx="863349" cy="2038115"/>
            <a:chOff x="0" y="0"/>
            <a:chExt cx="1034580" cy="24423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34580" cy="2442342"/>
            </a:xfrm>
            <a:custGeom>
              <a:avLst/>
              <a:gdLst/>
              <a:ahLst/>
              <a:cxnLst/>
              <a:rect l="l" t="t" r="r" b="b"/>
              <a:pathLst>
                <a:path w="1034580" h="2442342">
                  <a:moveTo>
                    <a:pt x="0" y="0"/>
                  </a:moveTo>
                  <a:lnTo>
                    <a:pt x="0" y="2442342"/>
                  </a:lnTo>
                  <a:lnTo>
                    <a:pt x="1034580" y="2442342"/>
                  </a:lnTo>
                  <a:lnTo>
                    <a:pt x="1034580" y="0"/>
                  </a:lnTo>
                  <a:lnTo>
                    <a:pt x="0" y="0"/>
                  </a:lnTo>
                  <a:close/>
                  <a:moveTo>
                    <a:pt x="973620" y="2381382"/>
                  </a:moveTo>
                  <a:lnTo>
                    <a:pt x="59690" y="2381382"/>
                  </a:lnTo>
                  <a:lnTo>
                    <a:pt x="59690" y="59690"/>
                  </a:lnTo>
                  <a:lnTo>
                    <a:pt x="973620" y="59690"/>
                  </a:lnTo>
                  <a:lnTo>
                    <a:pt x="973620" y="238138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0468919" y="-333804"/>
            <a:ext cx="7983303" cy="747733"/>
            <a:chOff x="0" y="0"/>
            <a:chExt cx="9566659" cy="8960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300685" y="9692920"/>
            <a:ext cx="8123399" cy="967946"/>
            <a:chOff x="0" y="0"/>
            <a:chExt cx="9734542" cy="11599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34541" cy="1159923"/>
            </a:xfrm>
            <a:custGeom>
              <a:avLst/>
              <a:gdLst/>
              <a:ahLst/>
              <a:cxnLst/>
              <a:rect l="l" t="t" r="r" b="b"/>
              <a:pathLst>
                <a:path w="9734541" h="1159923">
                  <a:moveTo>
                    <a:pt x="0" y="0"/>
                  </a:moveTo>
                  <a:lnTo>
                    <a:pt x="0" y="1159923"/>
                  </a:lnTo>
                  <a:lnTo>
                    <a:pt x="9734541" y="1159923"/>
                  </a:lnTo>
                  <a:lnTo>
                    <a:pt x="9734541" y="0"/>
                  </a:lnTo>
                  <a:lnTo>
                    <a:pt x="0" y="0"/>
                  </a:lnTo>
                  <a:close/>
                  <a:moveTo>
                    <a:pt x="9673582" y="1098962"/>
                  </a:moveTo>
                  <a:lnTo>
                    <a:pt x="59690" y="1098962"/>
                  </a:lnTo>
                  <a:lnTo>
                    <a:pt x="59690" y="59690"/>
                  </a:lnTo>
                  <a:lnTo>
                    <a:pt x="9673582" y="59690"/>
                  </a:lnTo>
                  <a:lnTo>
                    <a:pt x="9673582" y="109896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17164177" y="568981"/>
            <a:ext cx="1445340" cy="1503815"/>
            <a:chOff x="0" y="0"/>
            <a:chExt cx="1732000" cy="18020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7777627" y="849970"/>
            <a:ext cx="831890" cy="3627297"/>
            <a:chOff x="0" y="0"/>
            <a:chExt cx="996882" cy="43467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5" name="Group 15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Mở đầu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1028700" y="1542084"/>
            <a:ext cx="5585739" cy="4643145"/>
            <a:chOff x="0" y="0"/>
            <a:chExt cx="7447651" cy="619086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7447651" cy="6190860"/>
            </a:xfrm>
            <a:custGeom>
              <a:avLst/>
              <a:gdLst/>
              <a:ahLst/>
              <a:cxnLst/>
              <a:rect l="l" t="t" r="r" b="b"/>
              <a:pathLst>
                <a:path w="7447651" h="6190860">
                  <a:moveTo>
                    <a:pt x="7447651" y="0"/>
                  </a:moveTo>
                  <a:lnTo>
                    <a:pt x="0" y="0"/>
                  </a:lnTo>
                  <a:lnTo>
                    <a:pt x="0" y="6190860"/>
                  </a:lnTo>
                  <a:lnTo>
                    <a:pt x="7447651" y="6190860"/>
                  </a:lnTo>
                  <a:lnTo>
                    <a:pt x="7447651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855437" y="1064981"/>
              <a:ext cx="5020684" cy="3062617"/>
            </a:xfrm>
            <a:custGeom>
              <a:avLst/>
              <a:gdLst/>
              <a:ahLst/>
              <a:cxnLst/>
              <a:rect l="l" t="t" r="r" b="b"/>
              <a:pathLst>
                <a:path w="5020684" h="3062617">
                  <a:moveTo>
                    <a:pt x="0" y="0"/>
                  </a:moveTo>
                  <a:lnTo>
                    <a:pt x="5020684" y="0"/>
                  </a:lnTo>
                  <a:lnTo>
                    <a:pt x="5020684" y="3062617"/>
                  </a:lnTo>
                  <a:lnTo>
                    <a:pt x="0" y="306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830503" y="1377751"/>
              <a:ext cx="3070552" cy="2064946"/>
            </a:xfrm>
            <a:custGeom>
              <a:avLst/>
              <a:gdLst/>
              <a:ahLst/>
              <a:cxnLst/>
              <a:rect l="l" t="t" r="r" b="b"/>
              <a:pathLst>
                <a:path w="3070552" h="2064946">
                  <a:moveTo>
                    <a:pt x="0" y="0"/>
                  </a:moveTo>
                  <a:lnTo>
                    <a:pt x="3070552" y="0"/>
                  </a:lnTo>
                  <a:lnTo>
                    <a:pt x="3070552" y="2064946"/>
                  </a:lnTo>
                  <a:lnTo>
                    <a:pt x="0" y="2064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4740846" y="4394369"/>
            <a:ext cx="8806308" cy="5980951"/>
          </a:xfrm>
          <a:custGeom>
            <a:avLst/>
            <a:gdLst/>
            <a:ahLst/>
            <a:cxnLst/>
            <a:rect l="l" t="t" r="r" b="b"/>
            <a:pathLst>
              <a:path w="8806308" h="5980951">
                <a:moveTo>
                  <a:pt x="0" y="0"/>
                </a:moveTo>
                <a:lnTo>
                  <a:pt x="8806308" y="0"/>
                </a:lnTo>
                <a:lnTo>
                  <a:pt x="8806308" y="5980951"/>
                </a:lnTo>
                <a:lnTo>
                  <a:pt x="0" y="5980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0">
            <a:off x="11448660" y="2424635"/>
            <a:ext cx="6222796" cy="2878043"/>
            <a:chOff x="0" y="0"/>
            <a:chExt cx="8297062" cy="38373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297062" cy="3837391"/>
            </a:xfrm>
            <a:custGeom>
              <a:avLst/>
              <a:gdLst/>
              <a:ahLst/>
              <a:cxnLst/>
              <a:rect l="l" t="t" r="r" b="b"/>
              <a:pathLst>
                <a:path w="8297062" h="3837391">
                  <a:moveTo>
                    <a:pt x="0" y="0"/>
                  </a:moveTo>
                  <a:lnTo>
                    <a:pt x="8297062" y="0"/>
                  </a:lnTo>
                  <a:lnTo>
                    <a:pt x="8297062" y="3837391"/>
                  </a:lnTo>
                  <a:lnTo>
                    <a:pt x="0" y="3837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609600" y="816187"/>
              <a:ext cx="7077287" cy="180932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0000"/>
                  </a:solidFill>
                  <a:latin typeface="Cabin Bold" panose="00000800000000000000"/>
                </a:rPr>
                <a:t>Tối qua, cả nhà mình xem ca nhạc trên máy tính hay lắm!</a:t>
              </a:r>
              <a:endParaRPr lang="en-US" sz="330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 rot="0">
            <a:off x="533580" y="2575862"/>
            <a:ext cx="6222796" cy="2878043"/>
            <a:chOff x="0" y="0"/>
            <a:chExt cx="8297062" cy="3837391"/>
          </a:xfrm>
        </p:grpSpPr>
        <p:sp>
          <p:nvSpPr>
            <p:cNvPr id="28" name="Freeform 28"/>
            <p:cNvSpPr/>
            <p:nvPr/>
          </p:nvSpPr>
          <p:spPr>
            <a:xfrm flipH="1">
              <a:off x="0" y="0"/>
              <a:ext cx="8297062" cy="3837391"/>
            </a:xfrm>
            <a:custGeom>
              <a:avLst/>
              <a:gdLst/>
              <a:ahLst/>
              <a:cxnLst/>
              <a:rect l="l" t="t" r="r" b="b"/>
              <a:pathLst>
                <a:path w="8297062" h="3837391">
                  <a:moveTo>
                    <a:pt x="8297062" y="0"/>
                  </a:moveTo>
                  <a:lnTo>
                    <a:pt x="0" y="0"/>
                  </a:lnTo>
                  <a:lnTo>
                    <a:pt x="0" y="3837391"/>
                  </a:lnTo>
                  <a:lnTo>
                    <a:pt x="8297062" y="3837391"/>
                  </a:lnTo>
                  <a:lnTo>
                    <a:pt x="829706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528320" y="1188720"/>
              <a:ext cx="7239847" cy="92964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0000"/>
                  </a:solidFill>
                  <a:latin typeface="Cabin Bold" panose="00000800000000000000"/>
                </a:rPr>
                <a:t>Thế à, bây giờ tớ mới biết đấy.</a:t>
              </a:r>
              <a:endParaRPr lang="en-US" sz="330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 rot="0">
            <a:off x="11448171" y="2407150"/>
            <a:ext cx="6222796" cy="2878043"/>
            <a:chOff x="0" y="0"/>
            <a:chExt cx="8297062" cy="383739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297062" cy="3837391"/>
            </a:xfrm>
            <a:custGeom>
              <a:avLst/>
              <a:gdLst/>
              <a:ahLst/>
              <a:cxnLst/>
              <a:rect l="l" t="t" r="r" b="b"/>
              <a:pathLst>
                <a:path w="8297062" h="3837391">
                  <a:moveTo>
                    <a:pt x="0" y="0"/>
                  </a:moveTo>
                  <a:lnTo>
                    <a:pt x="8297062" y="0"/>
                  </a:lnTo>
                  <a:lnTo>
                    <a:pt x="8297062" y="3837391"/>
                  </a:lnTo>
                  <a:lnTo>
                    <a:pt x="0" y="3837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841587" y="498687"/>
              <a:ext cx="6613314" cy="2528994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4185"/>
                </a:lnSpc>
                <a:spcBef>
                  <a:spcPct val="0"/>
                </a:spcBef>
              </a:pPr>
              <a:r>
                <a:rPr lang="en-US" sz="2990">
                  <a:solidFill>
                    <a:srgbClr val="000000"/>
                  </a:solidFill>
                  <a:latin typeface="Cabin Bold" panose="00000800000000000000"/>
                </a:rPr>
                <a:t>Mình hỏi bố video ca nhạc này để ở đâu? Bố bảo nó được lưu trong ổ đĩa của máy tính</a:t>
              </a:r>
              <a:endParaRPr lang="en-US" sz="299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4368873" y="-343329"/>
            <a:ext cx="2951979" cy="839435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-717316" y="8918580"/>
            <a:ext cx="1230735" cy="2038115"/>
            <a:chOff x="0" y="0"/>
            <a:chExt cx="1474831" cy="24423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4831" cy="2442342"/>
            </a:xfrm>
            <a:custGeom>
              <a:avLst/>
              <a:gdLst/>
              <a:ahLst/>
              <a:cxnLst/>
              <a:rect l="l" t="t" r="r" b="b"/>
              <a:pathLst>
                <a:path w="1474831" h="2442342">
                  <a:moveTo>
                    <a:pt x="0" y="0"/>
                  </a:moveTo>
                  <a:lnTo>
                    <a:pt x="0" y="2442342"/>
                  </a:lnTo>
                  <a:lnTo>
                    <a:pt x="1474831" y="2442342"/>
                  </a:lnTo>
                  <a:lnTo>
                    <a:pt x="1474831" y="0"/>
                  </a:lnTo>
                  <a:lnTo>
                    <a:pt x="0" y="0"/>
                  </a:lnTo>
                  <a:close/>
                  <a:moveTo>
                    <a:pt x="1413871" y="2381382"/>
                  </a:moveTo>
                  <a:lnTo>
                    <a:pt x="59690" y="2381382"/>
                  </a:lnTo>
                  <a:lnTo>
                    <a:pt x="59690" y="59690"/>
                  </a:lnTo>
                  <a:lnTo>
                    <a:pt x="1413871" y="59690"/>
                  </a:lnTo>
                  <a:lnTo>
                    <a:pt x="1413871" y="238138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1281024" y="9539334"/>
            <a:ext cx="6452929" cy="921321"/>
            <a:chOff x="0" y="0"/>
            <a:chExt cx="7732761" cy="1104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32761" cy="1104050"/>
            </a:xfrm>
            <a:custGeom>
              <a:avLst/>
              <a:gdLst/>
              <a:ahLst/>
              <a:cxnLst/>
              <a:rect l="l" t="t" r="r" b="b"/>
              <a:pathLst>
                <a:path w="7732761" h="1104050">
                  <a:moveTo>
                    <a:pt x="0" y="0"/>
                  </a:moveTo>
                  <a:lnTo>
                    <a:pt x="0" y="1104050"/>
                  </a:lnTo>
                  <a:lnTo>
                    <a:pt x="7732761" y="1104050"/>
                  </a:lnTo>
                  <a:lnTo>
                    <a:pt x="7732761" y="0"/>
                  </a:lnTo>
                  <a:lnTo>
                    <a:pt x="0" y="0"/>
                  </a:lnTo>
                  <a:close/>
                  <a:moveTo>
                    <a:pt x="7671801" y="1043090"/>
                  </a:moveTo>
                  <a:lnTo>
                    <a:pt x="59690" y="1043090"/>
                  </a:lnTo>
                  <a:lnTo>
                    <a:pt x="59690" y="59690"/>
                  </a:lnTo>
                  <a:lnTo>
                    <a:pt x="7671801" y="59690"/>
                  </a:lnTo>
                  <a:lnTo>
                    <a:pt x="7671801" y="10430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3051753" y="-336827"/>
            <a:ext cx="5450375" cy="510494"/>
            <a:chOff x="0" y="0"/>
            <a:chExt cx="9566659" cy="896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-238453" y="9937638"/>
            <a:ext cx="3860705" cy="1155661"/>
            <a:chOff x="0" y="0"/>
            <a:chExt cx="4626412" cy="13848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26413" cy="1384868"/>
            </a:xfrm>
            <a:custGeom>
              <a:avLst/>
              <a:gdLst/>
              <a:ahLst/>
              <a:cxnLst/>
              <a:rect l="l" t="t" r="r" b="b"/>
              <a:pathLst>
                <a:path w="4626413" h="1384868">
                  <a:moveTo>
                    <a:pt x="0" y="0"/>
                  </a:moveTo>
                  <a:lnTo>
                    <a:pt x="0" y="1384868"/>
                  </a:lnTo>
                  <a:lnTo>
                    <a:pt x="4626413" y="1384868"/>
                  </a:lnTo>
                  <a:lnTo>
                    <a:pt x="4626413" y="0"/>
                  </a:lnTo>
                  <a:lnTo>
                    <a:pt x="0" y="0"/>
                  </a:lnTo>
                  <a:close/>
                  <a:moveTo>
                    <a:pt x="4565452" y="1323908"/>
                  </a:moveTo>
                  <a:lnTo>
                    <a:pt x="59690" y="1323908"/>
                  </a:lnTo>
                  <a:lnTo>
                    <a:pt x="59690" y="59690"/>
                  </a:lnTo>
                  <a:lnTo>
                    <a:pt x="4565452" y="59690"/>
                  </a:lnTo>
                  <a:lnTo>
                    <a:pt x="4565452" y="1323908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7622751" y="279525"/>
            <a:ext cx="986765" cy="1026687"/>
            <a:chOff x="0" y="0"/>
            <a:chExt cx="1732000" cy="18020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18041568" y="471362"/>
            <a:ext cx="567949" cy="2476435"/>
            <a:chOff x="0" y="0"/>
            <a:chExt cx="996882" cy="4346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6" name="Group 16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447276" y="5730408"/>
            <a:ext cx="3439570" cy="3638301"/>
          </a:xfrm>
          <a:custGeom>
            <a:avLst/>
            <a:gdLst/>
            <a:ahLst/>
            <a:cxnLst/>
            <a:rect l="l" t="t" r="r" b="b"/>
            <a:pathLst>
              <a:path w="3439570" h="3638301">
                <a:moveTo>
                  <a:pt x="0" y="0"/>
                </a:moveTo>
                <a:lnTo>
                  <a:pt x="3439571" y="0"/>
                </a:lnTo>
                <a:lnTo>
                  <a:pt x="3439571" y="3638301"/>
                </a:lnTo>
                <a:lnTo>
                  <a:pt x="0" y="363830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005" y="230607"/>
            <a:ext cx="3376313" cy="2152399"/>
          </a:xfrm>
          <a:custGeom>
            <a:avLst/>
            <a:gdLst/>
            <a:ahLst/>
            <a:cxnLst/>
            <a:rect l="l" t="t" r="r" b="b"/>
            <a:pathLst>
              <a:path w="3376313" h="2152399">
                <a:moveTo>
                  <a:pt x="0" y="0"/>
                </a:moveTo>
                <a:lnTo>
                  <a:pt x="3376313" y="0"/>
                </a:lnTo>
                <a:lnTo>
                  <a:pt x="3376313" y="2152399"/>
                </a:lnTo>
                <a:lnTo>
                  <a:pt x="0" y="2152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3023870"/>
            <a:ext cx="7515860" cy="7988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904875" lvl="1" indent="-452755" algn="l">
              <a:lnSpc>
                <a:spcPts val="4190"/>
              </a:lnSpc>
              <a:buAutoNum type="arabicPeriod"/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Ổ đĩa, thư mục và tệp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28700" y="3751580"/>
            <a:ext cx="15563215" cy="48507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885190" lvl="1" indent="-442595" algn="l">
              <a:lnSpc>
                <a:spcPts val="6805"/>
              </a:lnSpc>
              <a:buFont typeface="Arial" panose="020B0604020202020204"/>
              <a:buChar char="•"/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Thông tin trong máy tính được lưu trữ trong các tệp. 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  <a:p>
            <a:pPr marL="885190" lvl="1" indent="-442595" algn="l">
              <a:lnSpc>
                <a:spcPts val="6805"/>
              </a:lnSpc>
              <a:buFont typeface="Arial" panose="020B0604020202020204"/>
              <a:buChar char="•"/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Tệp chứa thông tin về một đối tượng nào đó và được lưu ở thư mục hoặc ổ đĩa.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  <a:p>
            <a:pPr marL="885190" lvl="1" indent="-442595" algn="l">
              <a:lnSpc>
                <a:spcPts val="6805"/>
              </a:lnSpc>
              <a:buFont typeface="Arial" panose="020B0604020202020204"/>
              <a:buChar char="•"/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Thư mục con là thư mục nằm trong một thư mục khác.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  <a:p>
            <a:pPr marL="885190" lvl="1" indent="-442595" algn="l">
              <a:lnSpc>
                <a:spcPts val="6805"/>
              </a:lnSpc>
              <a:buFont typeface="Arial" panose="020B0604020202020204"/>
              <a:buChar char="•"/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Ổ đĩa được xem là thư mục gốc.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3964727" y="-343329"/>
            <a:ext cx="3233311" cy="919436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-611339" y="9239452"/>
            <a:ext cx="853621" cy="1413609"/>
            <a:chOff x="0" y="0"/>
            <a:chExt cx="1474831" cy="24423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4831" cy="2442342"/>
            </a:xfrm>
            <a:custGeom>
              <a:avLst/>
              <a:gdLst/>
              <a:ahLst/>
              <a:cxnLst/>
              <a:rect l="l" t="t" r="r" b="b"/>
              <a:pathLst>
                <a:path w="1474831" h="2442342">
                  <a:moveTo>
                    <a:pt x="0" y="0"/>
                  </a:moveTo>
                  <a:lnTo>
                    <a:pt x="0" y="2442342"/>
                  </a:lnTo>
                  <a:lnTo>
                    <a:pt x="1474831" y="2442342"/>
                  </a:lnTo>
                  <a:lnTo>
                    <a:pt x="1474831" y="0"/>
                  </a:lnTo>
                  <a:lnTo>
                    <a:pt x="0" y="0"/>
                  </a:lnTo>
                  <a:close/>
                  <a:moveTo>
                    <a:pt x="1413871" y="2381382"/>
                  </a:moveTo>
                  <a:lnTo>
                    <a:pt x="59690" y="2381382"/>
                  </a:lnTo>
                  <a:lnTo>
                    <a:pt x="59690" y="59690"/>
                  </a:lnTo>
                  <a:lnTo>
                    <a:pt x="1413871" y="59690"/>
                  </a:lnTo>
                  <a:lnTo>
                    <a:pt x="1413871" y="238138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6" name="Group 6"/>
          <p:cNvGrpSpPr/>
          <p:nvPr/>
        </p:nvGrpSpPr>
        <p:grpSpPr>
          <a:xfrm rot="0">
            <a:off x="774683" y="9669999"/>
            <a:ext cx="4475664" cy="639016"/>
            <a:chOff x="0" y="0"/>
            <a:chExt cx="7732761" cy="1104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32761" cy="1104050"/>
            </a:xfrm>
            <a:custGeom>
              <a:avLst/>
              <a:gdLst/>
              <a:ahLst/>
              <a:cxnLst/>
              <a:rect l="l" t="t" r="r" b="b"/>
              <a:pathLst>
                <a:path w="7732761" h="1104050">
                  <a:moveTo>
                    <a:pt x="0" y="0"/>
                  </a:moveTo>
                  <a:lnTo>
                    <a:pt x="0" y="1104050"/>
                  </a:lnTo>
                  <a:lnTo>
                    <a:pt x="7732761" y="1104050"/>
                  </a:lnTo>
                  <a:lnTo>
                    <a:pt x="7732761" y="0"/>
                  </a:lnTo>
                  <a:lnTo>
                    <a:pt x="0" y="0"/>
                  </a:lnTo>
                  <a:close/>
                  <a:moveTo>
                    <a:pt x="7671801" y="1043090"/>
                  </a:moveTo>
                  <a:lnTo>
                    <a:pt x="59690" y="1043090"/>
                  </a:lnTo>
                  <a:lnTo>
                    <a:pt x="59690" y="59690"/>
                  </a:lnTo>
                  <a:lnTo>
                    <a:pt x="7671801" y="59690"/>
                  </a:lnTo>
                  <a:lnTo>
                    <a:pt x="7671801" y="1043090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8" name="Group 8"/>
          <p:cNvGrpSpPr/>
          <p:nvPr/>
        </p:nvGrpSpPr>
        <p:grpSpPr>
          <a:xfrm rot="0">
            <a:off x="12522082" y="-336207"/>
            <a:ext cx="5969812" cy="559145"/>
            <a:chOff x="0" y="0"/>
            <a:chExt cx="9566659" cy="896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-279206" y="9946257"/>
            <a:ext cx="2677733" cy="801551"/>
            <a:chOff x="0" y="0"/>
            <a:chExt cx="4626412" cy="13848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26413" cy="1384868"/>
            </a:xfrm>
            <a:custGeom>
              <a:avLst/>
              <a:gdLst/>
              <a:ahLst/>
              <a:cxnLst/>
              <a:rect l="l" t="t" r="r" b="b"/>
              <a:pathLst>
                <a:path w="4626413" h="1384868">
                  <a:moveTo>
                    <a:pt x="0" y="0"/>
                  </a:moveTo>
                  <a:lnTo>
                    <a:pt x="0" y="1384868"/>
                  </a:lnTo>
                  <a:lnTo>
                    <a:pt x="4626413" y="1384868"/>
                  </a:lnTo>
                  <a:lnTo>
                    <a:pt x="4626413" y="0"/>
                  </a:lnTo>
                  <a:lnTo>
                    <a:pt x="0" y="0"/>
                  </a:lnTo>
                  <a:close/>
                  <a:moveTo>
                    <a:pt x="4565452" y="1323908"/>
                  </a:moveTo>
                  <a:lnTo>
                    <a:pt x="59690" y="1323908"/>
                  </a:lnTo>
                  <a:lnTo>
                    <a:pt x="59690" y="59690"/>
                  </a:lnTo>
                  <a:lnTo>
                    <a:pt x="4565452" y="59690"/>
                  </a:lnTo>
                  <a:lnTo>
                    <a:pt x="4565452" y="1323908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7528710" y="338885"/>
            <a:ext cx="1080807" cy="1124534"/>
            <a:chOff x="0" y="0"/>
            <a:chExt cx="1732000" cy="18020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17987440" y="549005"/>
            <a:ext cx="622077" cy="2712447"/>
            <a:chOff x="0" y="0"/>
            <a:chExt cx="996882" cy="4346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6" name="Group 16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0">
            <a:off x="10468919" y="3462369"/>
            <a:ext cx="6525689" cy="4589380"/>
            <a:chOff x="0" y="0"/>
            <a:chExt cx="8700919" cy="6119174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8700919" cy="6119174"/>
            </a:xfrm>
            <a:prstGeom prst="flowChartAlternateProcess">
              <a:avLst/>
            </a:prstGeom>
            <a:solidFill>
              <a:srgbClr val="FFDED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375920" y="470747"/>
              <a:ext cx="7948507" cy="5541434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5050"/>
                </a:lnSpc>
              </a:pPr>
              <a:r>
                <a:rPr lang="en-US" sz="3410">
                  <a:solidFill>
                    <a:srgbClr val="000000"/>
                  </a:solidFill>
                  <a:latin typeface="Cabin Bold" panose="00000800000000000000"/>
                </a:rPr>
                <a:t>Em hãy cùng bạn quan sát hình 19.2 và cho biết máy tính trong hình có:</a:t>
              </a:r>
              <a:endParaRPr lang="en-US" sz="3410">
                <a:solidFill>
                  <a:srgbClr val="000000"/>
                </a:solidFill>
                <a:latin typeface="Cabin Bold" panose="00000800000000000000"/>
              </a:endParaRPr>
            </a:p>
            <a:p>
              <a:pPr algn="l">
                <a:lnSpc>
                  <a:spcPts val="4740"/>
                </a:lnSpc>
              </a:pPr>
              <a:r>
                <a:rPr lang="en-US" sz="3410">
                  <a:solidFill>
                    <a:srgbClr val="000000"/>
                  </a:solidFill>
                  <a:latin typeface="Cabin" panose="00000500000000000000"/>
                </a:rPr>
                <a:t>•  Bao nhiêu thư mục? </a:t>
              </a:r>
              <a:endParaRPr lang="en-US" sz="3410">
                <a:solidFill>
                  <a:srgbClr val="000000"/>
                </a:solidFill>
                <a:latin typeface="Cabin" panose="00000500000000000000"/>
              </a:endParaRPr>
            </a:p>
            <a:p>
              <a:pPr algn="l">
                <a:lnSpc>
                  <a:spcPts val="4740"/>
                </a:lnSpc>
              </a:pPr>
              <a:r>
                <a:rPr lang="en-US" sz="3410">
                  <a:solidFill>
                    <a:srgbClr val="000000"/>
                  </a:solidFill>
                  <a:latin typeface="Cabin" panose="00000500000000000000"/>
                </a:rPr>
                <a:t>   </a:t>
              </a:r>
              <a:r>
                <a:rPr lang="en-US" sz="3410">
                  <a:solidFill>
                    <a:srgbClr val="000000"/>
                  </a:solidFill>
                  <a:latin typeface="Cabin" panose="00000500000000000000"/>
                </a:rPr>
                <a:t>Tên các thư mục?</a:t>
              </a:r>
              <a:endParaRPr lang="en-US" sz="3410">
                <a:solidFill>
                  <a:srgbClr val="000000"/>
                </a:solidFill>
                <a:latin typeface="Cabin" panose="00000500000000000000"/>
              </a:endParaRPr>
            </a:p>
            <a:p>
              <a:pPr marL="0" lvl="0" indent="0" algn="l">
                <a:lnSpc>
                  <a:spcPts val="6790"/>
                </a:lnSpc>
              </a:pPr>
              <a:r>
                <a:rPr lang="en-US" sz="3410">
                  <a:solidFill>
                    <a:srgbClr val="000000"/>
                  </a:solidFill>
                  <a:latin typeface="Cabin" panose="00000500000000000000"/>
                </a:rPr>
                <a:t>• Bao nhiêu ổ đĩa? Tên các ổ đĩa? </a:t>
              </a:r>
              <a:endParaRPr lang="en-US" sz="3410">
                <a:solidFill>
                  <a:srgbClr val="000000"/>
                </a:solidFill>
                <a:latin typeface="Cabin" panose="0000050000000000000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 rot="0">
            <a:off x="1028700" y="3462369"/>
            <a:ext cx="8443294" cy="5608955"/>
            <a:chOff x="0" y="0"/>
            <a:chExt cx="11257725" cy="74786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57725" cy="6068369"/>
            </a:xfrm>
            <a:custGeom>
              <a:avLst/>
              <a:gdLst/>
              <a:ahLst/>
              <a:cxnLst/>
              <a:rect l="l" t="t" r="r" b="b"/>
              <a:pathLst>
                <a:path w="11257725" h="6068369">
                  <a:moveTo>
                    <a:pt x="0" y="0"/>
                  </a:moveTo>
                  <a:lnTo>
                    <a:pt x="11257725" y="0"/>
                  </a:lnTo>
                  <a:lnTo>
                    <a:pt x="11257725" y="6068369"/>
                  </a:lnTo>
                  <a:lnTo>
                    <a:pt x="0" y="6068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888913" y="6179821"/>
              <a:ext cx="7479453" cy="129878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0000"/>
                  </a:solidFill>
                  <a:latin typeface="Cabin Italics" panose="00000500000000000000"/>
                </a:rPr>
                <a:t>Hình 19.2. Một góc cửa sổ This PC</a:t>
              </a:r>
              <a:endParaRPr lang="en-US" sz="3300">
                <a:solidFill>
                  <a:srgbClr val="000000"/>
                </a:solidFill>
                <a:latin typeface="Cabin Italics" panose="00000500000000000000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354852" y="7664651"/>
            <a:ext cx="3632588" cy="2324856"/>
          </a:xfrm>
          <a:custGeom>
            <a:avLst/>
            <a:gdLst/>
            <a:ahLst/>
            <a:cxnLst/>
            <a:rect l="l" t="t" r="r" b="b"/>
            <a:pathLst>
              <a:path w="3632588" h="2324856">
                <a:moveTo>
                  <a:pt x="0" y="0"/>
                </a:moveTo>
                <a:lnTo>
                  <a:pt x="3632588" y="0"/>
                </a:lnTo>
                <a:lnTo>
                  <a:pt x="3632588" y="2324856"/>
                </a:lnTo>
                <a:lnTo>
                  <a:pt x="0" y="2324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80248" y="2590104"/>
            <a:ext cx="7515969" cy="55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4875" lvl="1" indent="-452755" algn="l">
              <a:lnSpc>
                <a:spcPts val="4190"/>
              </a:lnSpc>
              <a:buAutoNum type="arabicPeriod"/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Ổ đĩa, thư mục và tệp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514150" y="2428130"/>
            <a:ext cx="3494090" cy="993592"/>
            <a:chOff x="0" y="0"/>
            <a:chExt cx="5181401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1401" cy="1473402"/>
            </a:xfrm>
            <a:custGeom>
              <a:avLst/>
              <a:gdLst/>
              <a:ahLst/>
              <a:cxnLst/>
              <a:rect l="l" t="t" r="r" b="b"/>
              <a:pathLst>
                <a:path w="5181401" h="1473402">
                  <a:moveTo>
                    <a:pt x="0" y="0"/>
                  </a:moveTo>
                  <a:lnTo>
                    <a:pt x="0" y="1473402"/>
                  </a:lnTo>
                  <a:lnTo>
                    <a:pt x="5181401" y="1473402"/>
                  </a:lnTo>
                  <a:lnTo>
                    <a:pt x="5181401" y="0"/>
                  </a:lnTo>
                  <a:lnTo>
                    <a:pt x="0" y="0"/>
                  </a:lnTo>
                  <a:close/>
                  <a:moveTo>
                    <a:pt x="5120441" y="1412442"/>
                  </a:moveTo>
                  <a:lnTo>
                    <a:pt x="59690" y="1412442"/>
                  </a:lnTo>
                  <a:lnTo>
                    <a:pt x="59690" y="59690"/>
                  </a:lnTo>
                  <a:lnTo>
                    <a:pt x="5120441" y="59690"/>
                  </a:lnTo>
                  <a:lnTo>
                    <a:pt x="5120441" y="141244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-3179733" y="2703200"/>
            <a:ext cx="6451300" cy="604243"/>
            <a:chOff x="0" y="0"/>
            <a:chExt cx="9566659" cy="896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66659" cy="896034"/>
            </a:xfrm>
            <a:custGeom>
              <a:avLst/>
              <a:gdLst/>
              <a:ahLst/>
              <a:cxnLst/>
              <a:rect l="l" t="t" r="r" b="b"/>
              <a:pathLst>
                <a:path w="9566659" h="896034">
                  <a:moveTo>
                    <a:pt x="0" y="0"/>
                  </a:moveTo>
                  <a:lnTo>
                    <a:pt x="0" y="896034"/>
                  </a:lnTo>
                  <a:lnTo>
                    <a:pt x="9566659" y="896034"/>
                  </a:lnTo>
                  <a:lnTo>
                    <a:pt x="9566659" y="0"/>
                  </a:lnTo>
                  <a:lnTo>
                    <a:pt x="0" y="0"/>
                  </a:lnTo>
                  <a:close/>
                  <a:moveTo>
                    <a:pt x="9505700" y="835074"/>
                  </a:moveTo>
                  <a:lnTo>
                    <a:pt x="59690" y="835074"/>
                  </a:lnTo>
                  <a:lnTo>
                    <a:pt x="59690" y="59690"/>
                  </a:lnTo>
                  <a:lnTo>
                    <a:pt x="9505700" y="59690"/>
                  </a:lnTo>
                  <a:lnTo>
                    <a:pt x="9505700" y="835074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496963" y="-371065"/>
            <a:ext cx="1167978" cy="1215231"/>
            <a:chOff x="0" y="0"/>
            <a:chExt cx="1732000" cy="18020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2000" cy="1802072"/>
            </a:xfrm>
            <a:custGeom>
              <a:avLst/>
              <a:gdLst/>
              <a:ahLst/>
              <a:cxnLst/>
              <a:rect l="l" t="t" r="r" b="b"/>
              <a:pathLst>
                <a:path w="1732000" h="1802072">
                  <a:moveTo>
                    <a:pt x="0" y="0"/>
                  </a:moveTo>
                  <a:lnTo>
                    <a:pt x="0" y="1802072"/>
                  </a:lnTo>
                  <a:lnTo>
                    <a:pt x="1732000" y="1802072"/>
                  </a:lnTo>
                  <a:lnTo>
                    <a:pt x="1732000" y="0"/>
                  </a:lnTo>
                  <a:lnTo>
                    <a:pt x="0" y="0"/>
                  </a:lnTo>
                  <a:close/>
                  <a:moveTo>
                    <a:pt x="1671040" y="1741112"/>
                  </a:moveTo>
                  <a:lnTo>
                    <a:pt x="59690" y="1741112"/>
                  </a:lnTo>
                  <a:lnTo>
                    <a:pt x="59690" y="59690"/>
                  </a:lnTo>
                  <a:lnTo>
                    <a:pt x="1671040" y="59690"/>
                  </a:lnTo>
                  <a:lnTo>
                    <a:pt x="1671040" y="1741112"/>
                  </a:lnTo>
                  <a:close/>
                </a:path>
              </a:pathLst>
            </a:custGeom>
            <a:solidFill>
              <a:srgbClr val="FF7D2D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829886" y="-1476921"/>
            <a:ext cx="672250" cy="2931216"/>
            <a:chOff x="0" y="0"/>
            <a:chExt cx="996882" cy="43467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6881" cy="4346712"/>
            </a:xfrm>
            <a:custGeom>
              <a:avLst/>
              <a:gdLst/>
              <a:ahLst/>
              <a:cxnLst/>
              <a:rect l="l" t="t" r="r" b="b"/>
              <a:pathLst>
                <a:path w="996881" h="4346712">
                  <a:moveTo>
                    <a:pt x="0" y="0"/>
                  </a:moveTo>
                  <a:lnTo>
                    <a:pt x="0" y="4346712"/>
                  </a:lnTo>
                  <a:lnTo>
                    <a:pt x="996881" y="4346712"/>
                  </a:lnTo>
                  <a:lnTo>
                    <a:pt x="996881" y="0"/>
                  </a:lnTo>
                  <a:lnTo>
                    <a:pt x="0" y="0"/>
                  </a:lnTo>
                  <a:close/>
                  <a:moveTo>
                    <a:pt x="935921" y="4285752"/>
                  </a:moveTo>
                  <a:lnTo>
                    <a:pt x="59690" y="4285752"/>
                  </a:lnTo>
                  <a:lnTo>
                    <a:pt x="59690" y="59690"/>
                  </a:lnTo>
                  <a:lnTo>
                    <a:pt x="935921" y="59690"/>
                  </a:lnTo>
                  <a:lnTo>
                    <a:pt x="935921" y="4285752"/>
                  </a:lnTo>
                  <a:close/>
                </a:path>
              </a:pathLst>
            </a:custGeom>
            <a:solidFill>
              <a:srgbClr val="006D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1" name="Group 11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2454533" y="2459836"/>
            <a:ext cx="13378935" cy="2482449"/>
            <a:chOff x="0" y="0"/>
            <a:chExt cx="17838580" cy="3309932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17838580" cy="3309932"/>
            </a:xfrm>
            <a:prstGeom prst="flowChartAlternateProcess">
              <a:avLst/>
            </a:prstGeom>
            <a:solidFill>
              <a:srgbClr val="FFFFFF"/>
            </a:solidFill>
            <a:ln w="57150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867833" y="391160"/>
              <a:ext cx="16411787" cy="283887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4995"/>
                </a:lnSpc>
              </a:pPr>
              <a:r>
                <a:rPr lang="en-US" sz="3570">
                  <a:solidFill>
                    <a:srgbClr val="000000"/>
                  </a:solidFill>
                  <a:latin typeface="Cabin Bold" panose="00000800000000000000"/>
                </a:rPr>
                <a:t>Các em hãy làm theo thao tác sau:</a:t>
              </a:r>
              <a:endParaRPr lang="en-US" sz="3570">
                <a:solidFill>
                  <a:srgbClr val="000000"/>
                </a:solidFill>
                <a:latin typeface="Cabin Bold" panose="00000800000000000000"/>
              </a:endParaRPr>
            </a:p>
            <a:p>
              <a:pPr marL="770890" lvl="1" indent="-385445" algn="l">
                <a:lnSpc>
                  <a:spcPts val="4995"/>
                </a:lnSpc>
                <a:buFont typeface="Arial" panose="020B0604020202020204"/>
                <a:buChar char="•"/>
              </a:pPr>
              <a:r>
                <a:rPr lang="en-US" sz="3570">
                  <a:solidFill>
                    <a:srgbClr val="000000"/>
                  </a:solidFill>
                  <a:latin typeface="Cabin Bold" panose="00000800000000000000"/>
                </a:rPr>
                <a:t>Khởi động máy tính</a:t>
              </a:r>
              <a:endParaRPr lang="en-US" sz="3570">
                <a:solidFill>
                  <a:srgbClr val="000000"/>
                </a:solidFill>
                <a:latin typeface="Cabin Bold" panose="00000800000000000000"/>
              </a:endParaRPr>
            </a:p>
            <a:p>
              <a:pPr marL="770890" lvl="1" indent="-385445" algn="l">
                <a:lnSpc>
                  <a:spcPts val="4995"/>
                </a:lnSpc>
                <a:buFont typeface="Arial" panose="020B0604020202020204"/>
                <a:buChar char="•"/>
              </a:pPr>
              <a:r>
                <a:rPr lang="en-US" sz="3570">
                  <a:solidFill>
                    <a:srgbClr val="000000"/>
                  </a:solidFill>
                  <a:latin typeface="Cabin Bold" panose="00000800000000000000"/>
                </a:rPr>
                <a:t>Nháy đúp chuột vào biểu tượng </a:t>
              </a:r>
              <a:r>
                <a:rPr lang="en-US" sz="3570">
                  <a:solidFill>
                    <a:srgbClr val="FF3131"/>
                  </a:solidFill>
                  <a:latin typeface="Cabin Bold" panose="00000800000000000000"/>
                </a:rPr>
                <a:t>This PC</a:t>
              </a:r>
              <a:r>
                <a:rPr lang="en-US" sz="3570">
                  <a:solidFill>
                    <a:srgbClr val="000000"/>
                  </a:solidFill>
                  <a:latin typeface="Cabin Bold" panose="00000800000000000000"/>
                </a:rPr>
                <a:t> hoặc </a:t>
              </a:r>
              <a:r>
                <a:rPr lang="en-US" sz="3570">
                  <a:solidFill>
                    <a:srgbClr val="FF3131"/>
                  </a:solidFill>
                  <a:latin typeface="Cabin Bold" panose="00000800000000000000"/>
                </a:rPr>
                <a:t>My computer</a:t>
              </a:r>
              <a:endParaRPr lang="en-US" sz="3570">
                <a:solidFill>
                  <a:srgbClr val="FF3131"/>
                </a:solidFill>
                <a:latin typeface="Cabin Bold" panose="0000080000000000000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6155678" y="5215961"/>
            <a:ext cx="5976644" cy="4281968"/>
          </a:xfrm>
          <a:custGeom>
            <a:avLst/>
            <a:gdLst/>
            <a:ahLst/>
            <a:cxnLst/>
            <a:rect l="l" t="t" r="r" b="b"/>
            <a:pathLst>
              <a:path w="5976644" h="4281968">
                <a:moveTo>
                  <a:pt x="0" y="0"/>
                </a:moveTo>
                <a:lnTo>
                  <a:pt x="5976644" y="0"/>
                </a:lnTo>
                <a:lnTo>
                  <a:pt x="5976644" y="4281968"/>
                </a:lnTo>
                <a:lnTo>
                  <a:pt x="0" y="428196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8568" y="6580585"/>
            <a:ext cx="3019751" cy="2555464"/>
          </a:xfrm>
          <a:custGeom>
            <a:avLst/>
            <a:gdLst/>
            <a:ahLst/>
            <a:cxnLst/>
            <a:rect l="l" t="t" r="r" b="b"/>
            <a:pathLst>
              <a:path w="3019751" h="2555464">
                <a:moveTo>
                  <a:pt x="0" y="0"/>
                </a:moveTo>
                <a:lnTo>
                  <a:pt x="3019751" y="0"/>
                </a:lnTo>
                <a:lnTo>
                  <a:pt x="3019751" y="2555464"/>
                </a:lnTo>
                <a:lnTo>
                  <a:pt x="0" y="2555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312390" y="5720375"/>
            <a:ext cx="3624877" cy="3777554"/>
          </a:xfrm>
          <a:custGeom>
            <a:avLst/>
            <a:gdLst/>
            <a:ahLst/>
            <a:cxnLst/>
            <a:rect l="l" t="t" r="r" b="b"/>
            <a:pathLst>
              <a:path w="3624877" h="3777554">
                <a:moveTo>
                  <a:pt x="0" y="0"/>
                </a:moveTo>
                <a:lnTo>
                  <a:pt x="3624877" y="0"/>
                </a:lnTo>
                <a:lnTo>
                  <a:pt x="3624877" y="3777554"/>
                </a:lnTo>
                <a:lnTo>
                  <a:pt x="0" y="377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11" name="Group 11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2230340" y="3628408"/>
            <a:ext cx="14173451" cy="3030185"/>
            <a:chOff x="0" y="0"/>
            <a:chExt cx="18897935" cy="4040246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18897935" cy="4040246"/>
            </a:xfrm>
            <a:prstGeom prst="flowChartAlternateProcess">
              <a:avLst/>
            </a:prstGeom>
            <a:solidFill>
              <a:srgbClr val="FFDED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954193" y="675640"/>
              <a:ext cx="16990060" cy="3111499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7995"/>
                </a:lnSpc>
                <a:spcBef>
                  <a:spcPct val="0"/>
                </a:spcBef>
              </a:pPr>
              <a:r>
                <a:rPr lang="en-US" sz="5710">
                  <a:solidFill>
                    <a:srgbClr val="000000"/>
                  </a:solidFill>
                  <a:latin typeface="Cabin Bold" panose="00000800000000000000"/>
                </a:rPr>
                <a:t>Máy tính em vừa khởi động có bao nhiêu ổ đĩa, là những ổ đĩa nào?</a:t>
              </a:r>
              <a:endParaRPr lang="en-US" sz="571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325535" y="5628806"/>
            <a:ext cx="4332115" cy="4649855"/>
          </a:xfrm>
          <a:custGeom>
            <a:avLst/>
            <a:gdLst/>
            <a:ahLst/>
            <a:cxnLst/>
            <a:rect l="l" t="t" r="r" b="b"/>
            <a:pathLst>
              <a:path w="4332115" h="4649855">
                <a:moveTo>
                  <a:pt x="0" y="0"/>
                </a:moveTo>
                <a:lnTo>
                  <a:pt x="4332115" y="0"/>
                </a:lnTo>
                <a:lnTo>
                  <a:pt x="4332115" y="4649855"/>
                </a:lnTo>
                <a:lnTo>
                  <a:pt x="0" y="464985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325448" y="6210548"/>
            <a:ext cx="3155354" cy="3525535"/>
          </a:xfrm>
          <a:custGeom>
            <a:avLst/>
            <a:gdLst/>
            <a:ahLst/>
            <a:cxnLst/>
            <a:rect l="l" t="t" r="r" b="b"/>
            <a:pathLst>
              <a:path w="3155354" h="3525535">
                <a:moveTo>
                  <a:pt x="0" y="0"/>
                </a:moveTo>
                <a:lnTo>
                  <a:pt x="3155354" y="0"/>
                </a:lnTo>
                <a:lnTo>
                  <a:pt x="3155354" y="3525535"/>
                </a:lnTo>
                <a:lnTo>
                  <a:pt x="0" y="3525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850385" y="668127"/>
            <a:ext cx="2037955" cy="2277045"/>
          </a:xfrm>
          <a:custGeom>
            <a:avLst/>
            <a:gdLst/>
            <a:ahLst/>
            <a:cxnLst/>
            <a:rect l="l" t="t" r="r" b="b"/>
            <a:pathLst>
              <a:path w="2037955" h="2277045">
                <a:moveTo>
                  <a:pt x="0" y="0"/>
                </a:moveTo>
                <a:lnTo>
                  <a:pt x="2037955" y="0"/>
                </a:lnTo>
                <a:lnTo>
                  <a:pt x="2037955" y="2277045"/>
                </a:lnTo>
                <a:lnTo>
                  <a:pt x="0" y="2277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2390</Words>
  <Application>WPS Presentation</Application>
  <PresentationFormat>On-screen Show (4:3)</PresentationFormat>
  <Paragraphs>107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SimSun</vt:lpstr>
      <vt:lpstr>Wingdings</vt:lpstr>
      <vt:lpstr>Paytone One</vt:lpstr>
      <vt:lpstr>Cabin Bold</vt:lpstr>
      <vt:lpstr>Arial</vt:lpstr>
      <vt:lpstr>Cabin</vt:lpstr>
      <vt:lpstr>Cabin Italics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and Minimal Business Proposal Presentation</dc:title>
  <dc:creator/>
  <cp:lastModifiedBy>pc</cp:lastModifiedBy>
  <cp:revision>2</cp:revision>
  <dcterms:created xsi:type="dcterms:W3CDTF">2006-08-16T00:00:00Z</dcterms:created>
  <dcterms:modified xsi:type="dcterms:W3CDTF">2024-05-10T05:14:13Z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D3AB0F5CAAB1400780E60E647286750D_12</vt:lpwstr>
  </property>
  <property fmtid="{D5CDD505-2E9C-101B-9397-08002B2CF9AE}" pid="3" name="KSOProductBuildVer">
    <vt:lpwstr>1033-12.2.0.16909</vt:lpwstr>
  </property>
</Properties>
</file>