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0.svg" ContentType="image/svg+xml"/>
  <Override PartName="/ppt/media/image103.svg" ContentType="image/svg+xml"/>
  <Override PartName="/ppt/media/image106.svg" ContentType="image/svg+xml"/>
  <Override PartName="/ppt/media/image2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3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8.svg" ContentType="image/svg+xml"/>
  <Override PartName="/ppt/media/image81.svg" ContentType="image/svg+xml"/>
  <Override PartName="/ppt/media/image83.svg" ContentType="image/svg+xml"/>
  <Override PartName="/ppt/media/image86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77" r:id="rId4"/>
    <p:sldId id="278" r:id="rId5"/>
    <p:sldId id="279" r:id="rId6"/>
    <p:sldId id="280" r:id="rId7"/>
    <p:sldId id="281" r:id="rId8"/>
    <p:sldId id="28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x="18288000" cy="10287000"/>
  <p:notesSz cx="6858000" cy="9144000"/>
  <p:embeddedFontLst>
    <p:embeddedFont>
      <p:font typeface="Paytone One" panose="00000500000000000000"/>
      <p:regular r:id="rId27"/>
    </p:embeddedFont>
    <p:embeddedFont>
      <p:font typeface="Cabin Bold" panose="00000800000000000000"/>
      <p:bold r:id="rId28"/>
    </p:embeddedFont>
    <p:embeddedFont>
      <p:font typeface="Cabin" panose="00000500000000000000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38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4.png"/><Relationship Id="rId10" Type="http://schemas.openxmlformats.org/officeDocument/2006/relationships/image" Target="../media/image63.sv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38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7.svg"/><Relationship Id="rId10" Type="http://schemas.openxmlformats.org/officeDocument/2006/relationships/image" Target="../media/image66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svg"/><Relationship Id="rId7" Type="http://schemas.openxmlformats.org/officeDocument/2006/relationships/image" Target="../media/image68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1.sv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svg"/><Relationship Id="rId7" Type="http://schemas.openxmlformats.org/officeDocument/2006/relationships/image" Target="../media/image82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86.svg"/><Relationship Id="rId3" Type="http://schemas.openxmlformats.org/officeDocument/2006/relationships/image" Target="../media/image85.png"/><Relationship Id="rId2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1.png"/><Relationship Id="rId7" Type="http://schemas.openxmlformats.org/officeDocument/2006/relationships/image" Target="../media/image90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81.svg"/><Relationship Id="rId7" Type="http://schemas.openxmlformats.org/officeDocument/2006/relationships/image" Target="../media/image80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93.svg"/><Relationship Id="rId3" Type="http://schemas.openxmlformats.org/officeDocument/2006/relationships/image" Target="../media/image92.png"/><Relationship Id="rId2" Type="http://schemas.openxmlformats.org/officeDocument/2006/relationships/image" Target="../media/image36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98.png"/><Relationship Id="rId14" Type="http://schemas.openxmlformats.org/officeDocument/2006/relationships/image" Target="../media/image97.svg"/><Relationship Id="rId13" Type="http://schemas.openxmlformats.org/officeDocument/2006/relationships/image" Target="../media/image96.png"/><Relationship Id="rId12" Type="http://schemas.openxmlformats.org/officeDocument/2006/relationships/image" Target="../media/image95.svg"/><Relationship Id="rId11" Type="http://schemas.openxmlformats.org/officeDocument/2006/relationships/image" Target="../media/image94.png"/><Relationship Id="rId10" Type="http://schemas.openxmlformats.org/officeDocument/2006/relationships/image" Target="../media/image6.sv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100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06.svg"/><Relationship Id="rId13" Type="http://schemas.openxmlformats.org/officeDocument/2006/relationships/image" Target="../media/image105.png"/><Relationship Id="rId12" Type="http://schemas.openxmlformats.org/officeDocument/2006/relationships/image" Target="../media/image104.png"/><Relationship Id="rId11" Type="http://schemas.openxmlformats.org/officeDocument/2006/relationships/image" Target="../media/image103.svg"/><Relationship Id="rId10" Type="http://schemas.openxmlformats.org/officeDocument/2006/relationships/image" Target="../media/image102.png"/><Relationship Id="rId1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19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slide" Target="slide1.xml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media" Target="../media/media4.mp4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microsoft.com/office/2007/relationships/hdphoto" Target="../media/image30.wdp"/><Relationship Id="rId1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media" Target="../media/media4.mp4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microsoft.com/office/2007/relationships/hdphoto" Target="../media/image30.wdp"/><Relationship Id="rId1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media" Target="../media/media4.mp4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microsoft.com/office/2007/relationships/hdphoto" Target="../media/image30.wdp"/><Relationship Id="rId1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media" Target="../media/media4.mp4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microsoft.com/office/2007/relationships/hdphoto" Target="../media/image30.wdp"/><Relationship Id="rId1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4" Type="http://schemas.openxmlformats.org/officeDocument/2006/relationships/image" Target="../media/image44.svg"/><Relationship Id="rId13" Type="http://schemas.openxmlformats.org/officeDocument/2006/relationships/image" Target="../media/image43.png"/><Relationship Id="rId12" Type="http://schemas.openxmlformats.org/officeDocument/2006/relationships/image" Target="../media/image42.svg"/><Relationship Id="rId11" Type="http://schemas.openxmlformats.org/officeDocument/2006/relationships/image" Target="../media/image41.png"/><Relationship Id="rId10" Type="http://schemas.openxmlformats.org/officeDocument/2006/relationships/image" Target="../media/image40.svg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svg"/><Relationship Id="rId7" Type="http://schemas.openxmlformats.org/officeDocument/2006/relationships/image" Target="../media/image52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1.svg"/><Relationship Id="rId17" Type="http://schemas.openxmlformats.org/officeDocument/2006/relationships/image" Target="../media/image60.png"/><Relationship Id="rId16" Type="http://schemas.openxmlformats.org/officeDocument/2006/relationships/image" Target="../media/image59.svg"/><Relationship Id="rId15" Type="http://schemas.openxmlformats.org/officeDocument/2006/relationships/image" Target="../media/image58.png"/><Relationship Id="rId14" Type="http://schemas.openxmlformats.org/officeDocument/2006/relationships/image" Target="../media/image57.svg"/><Relationship Id="rId13" Type="http://schemas.openxmlformats.org/officeDocument/2006/relationships/image" Target="../media/image56.png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image" Target="../media/image55.svg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</p:sp>
      <p:sp>
        <p:nvSpPr>
          <p:cNvPr id="3" name="Freeform 3"/>
          <p:cNvSpPr/>
          <p:nvPr/>
        </p:nvSpPr>
        <p:spPr>
          <a:xfrm>
            <a:off x="644017" y="3277248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90328">
            <a:off x="12837527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77136" y="18521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227864" y="1028700"/>
            <a:ext cx="527134" cy="472504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420" y="3340735"/>
            <a:ext cx="16901795" cy="37179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3475"/>
              </a:lnSpc>
            </a:pPr>
            <a:r>
              <a:rPr lang="en-US" sz="8580" u="sng">
                <a:solidFill>
                  <a:srgbClr val="E48D7A"/>
                </a:solidFill>
                <a:latin typeface="Paytone One" panose="00000500000000000000"/>
              </a:rPr>
              <a:t>CHƯƠNG 2:</a:t>
            </a:r>
            <a:r>
              <a:rPr lang="en-US" sz="8580">
                <a:solidFill>
                  <a:srgbClr val="E48D7A"/>
                </a:solidFill>
                <a:latin typeface="Paytone One" panose="00000500000000000000"/>
              </a:rPr>
              <a:t> </a:t>
            </a:r>
            <a:endParaRPr lang="en-US" sz="8580">
              <a:solidFill>
                <a:srgbClr val="E48D7A"/>
              </a:solidFill>
              <a:latin typeface="Paytone One" panose="00000500000000000000"/>
            </a:endParaRPr>
          </a:p>
          <a:p>
            <a:pPr algn="ctr">
              <a:lnSpc>
                <a:spcPts val="13475"/>
              </a:lnSpc>
            </a:pPr>
            <a:r>
              <a:rPr lang="en-US" sz="8580">
                <a:solidFill>
                  <a:srgbClr val="E48D7A"/>
                </a:solidFill>
                <a:latin typeface="Paytone One" panose="00000500000000000000"/>
              </a:rPr>
              <a:t>MẠNG MÁY TÍNH VÀ INTERNET</a:t>
            </a:r>
            <a:endParaRPr lang="en-US" sz="8580">
              <a:solidFill>
                <a:srgbClr val="E48D7A"/>
              </a:solidFill>
              <a:latin typeface="Paytone One" panose="00000500000000000000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3754997" y="2510548"/>
            <a:ext cx="2279005" cy="2250518"/>
          </a:xfrm>
          <a:custGeom>
            <a:avLst/>
            <a:gdLst/>
            <a:ahLst/>
            <a:cxnLst/>
            <a:rect l="l" t="t" r="r" b="b"/>
            <a:pathLst>
              <a:path w="2279005" h="2250518">
                <a:moveTo>
                  <a:pt x="2279006" y="0"/>
                </a:moveTo>
                <a:lnTo>
                  <a:pt x="0" y="0"/>
                </a:lnTo>
                <a:lnTo>
                  <a:pt x="0" y="2250518"/>
                </a:lnTo>
                <a:lnTo>
                  <a:pt x="2279006" y="2250518"/>
                </a:lnTo>
                <a:lnTo>
                  <a:pt x="227900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86404" y="6866770"/>
            <a:ext cx="2272896" cy="3045757"/>
          </a:xfrm>
          <a:custGeom>
            <a:avLst/>
            <a:gdLst/>
            <a:ahLst/>
            <a:cxnLst/>
            <a:rect l="l" t="t" r="r" b="b"/>
            <a:pathLst>
              <a:path w="2272896" h="3045757">
                <a:moveTo>
                  <a:pt x="0" y="0"/>
                </a:moveTo>
                <a:lnTo>
                  <a:pt x="2272896" y="0"/>
                </a:lnTo>
                <a:lnTo>
                  <a:pt x="2272896" y="3045757"/>
                </a:lnTo>
                <a:lnTo>
                  <a:pt x="0" y="3045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769153"/>
            <a:chOff x="0" y="0"/>
            <a:chExt cx="6863716" cy="370836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708364"/>
            </a:xfrm>
            <a:custGeom>
              <a:avLst/>
              <a:gdLst/>
              <a:ahLst/>
              <a:cxnLst/>
              <a:rect l="l" t="t" r="r" b="b"/>
              <a:pathLst>
                <a:path w="6871375" h="3708364">
                  <a:moveTo>
                    <a:pt x="6364937" y="3691446"/>
                  </a:moveTo>
                  <a:cubicBezTo>
                    <a:pt x="6364937" y="3691446"/>
                    <a:pt x="6127941" y="3681476"/>
                    <a:pt x="5765801" y="3694920"/>
                  </a:cubicBezTo>
                  <a:cubicBezTo>
                    <a:pt x="5403663" y="3708364"/>
                    <a:pt x="490924" y="3708364"/>
                    <a:pt x="490924" y="3708364"/>
                  </a:cubicBezTo>
                  <a:cubicBezTo>
                    <a:pt x="245502" y="3708364"/>
                    <a:pt x="32509" y="3611096"/>
                    <a:pt x="31032" y="3450982"/>
                  </a:cubicBezTo>
                  <a:cubicBezTo>
                    <a:pt x="31032" y="3450982"/>
                    <a:pt x="0" y="210382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970693"/>
                    <a:pt x="6862620" y="2751395"/>
                  </a:cubicBezTo>
                  <a:cubicBezTo>
                    <a:pt x="6871375" y="3044697"/>
                    <a:pt x="6824827" y="3377768"/>
                    <a:pt x="6824827" y="3377768"/>
                  </a:cubicBezTo>
                  <a:cubicBezTo>
                    <a:pt x="6821862" y="3557793"/>
                    <a:pt x="6610359" y="3691446"/>
                    <a:pt x="6364937" y="36914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rot="-1790328">
            <a:off x="436901" y="2741503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8"/>
                </a:lnTo>
                <a:lnTo>
                  <a:pt x="0" y="50701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8969542" y="3487547"/>
            <a:ext cx="348915" cy="354720"/>
          </a:xfrm>
          <a:custGeom>
            <a:avLst/>
            <a:gdLst/>
            <a:ahLst/>
            <a:cxnLst/>
            <a:rect l="l" t="t" r="r" b="b"/>
            <a:pathLst>
              <a:path w="348915" h="354720">
                <a:moveTo>
                  <a:pt x="0" y="0"/>
                </a:moveTo>
                <a:lnTo>
                  <a:pt x="348916" y="0"/>
                </a:lnTo>
                <a:lnTo>
                  <a:pt x="348916" y="354720"/>
                </a:lnTo>
                <a:lnTo>
                  <a:pt x="0" y="354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98100" y="1826148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7" y="0"/>
                </a:lnTo>
                <a:lnTo>
                  <a:pt x="600777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391593" y="9585918"/>
            <a:ext cx="472877" cy="423870"/>
          </a:xfrm>
          <a:custGeom>
            <a:avLst/>
            <a:gdLst/>
            <a:ahLst/>
            <a:cxnLst/>
            <a:rect l="l" t="t" r="r" b="b"/>
            <a:pathLst>
              <a:path w="472877" h="423870">
                <a:moveTo>
                  <a:pt x="472877" y="423870"/>
                </a:moveTo>
                <a:lnTo>
                  <a:pt x="0" y="423870"/>
                </a:lnTo>
                <a:lnTo>
                  <a:pt x="0" y="0"/>
                </a:lnTo>
                <a:lnTo>
                  <a:pt x="472877" y="0"/>
                </a:lnTo>
                <a:lnTo>
                  <a:pt x="472877" y="42387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28031" y="2566222"/>
            <a:ext cx="7515969" cy="55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875" lvl="1" indent="-452755" algn="l">
              <a:lnSpc>
                <a:spcPts val="4190"/>
              </a:lnSpc>
              <a:buAutoNum type="arabicPeriod"/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Thông tin trên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427226" y="3905558"/>
            <a:ext cx="6222796" cy="2878043"/>
          </a:xfrm>
          <a:custGeom>
            <a:avLst/>
            <a:gdLst/>
            <a:ahLst/>
            <a:cxnLst/>
            <a:rect l="l" t="t" r="r" b="b"/>
            <a:pathLst>
              <a:path w="6222796" h="2878043">
                <a:moveTo>
                  <a:pt x="0" y="0"/>
                </a:moveTo>
                <a:lnTo>
                  <a:pt x="6222797" y="0"/>
                </a:lnTo>
                <a:lnTo>
                  <a:pt x="6222797" y="2878043"/>
                </a:lnTo>
                <a:lnTo>
                  <a:pt x="0" y="2878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0">
            <a:off x="686262" y="3664991"/>
            <a:ext cx="6222796" cy="2877877"/>
            <a:chOff x="0" y="0"/>
            <a:chExt cx="8297062" cy="3837169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8297062" cy="3837169"/>
            </a:xfrm>
            <a:custGeom>
              <a:avLst/>
              <a:gdLst/>
              <a:ahLst/>
              <a:cxnLst/>
              <a:rect l="l" t="t" r="r" b="b"/>
              <a:pathLst>
                <a:path w="8297062" h="3837169">
                  <a:moveTo>
                    <a:pt x="8297062" y="0"/>
                  </a:moveTo>
                  <a:lnTo>
                    <a:pt x="0" y="0"/>
                  </a:lnTo>
                  <a:lnTo>
                    <a:pt x="0" y="3837169"/>
                  </a:lnTo>
                  <a:lnTo>
                    <a:pt x="8297062" y="3837169"/>
                  </a:lnTo>
                  <a:lnTo>
                    <a:pt x="829706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" b="-2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56167" y="657860"/>
              <a:ext cx="6985001" cy="198543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lvl="0" indent="0" algn="l">
                <a:lnSpc>
                  <a:spcPts val="3540"/>
                </a:lnSpc>
                <a:spcBef>
                  <a:spcPct val="0"/>
                </a:spcBef>
              </a:pPr>
              <a:r>
                <a:rPr lang="en-US" sz="2530">
                  <a:solidFill>
                    <a:srgbClr val="000000"/>
                  </a:solidFill>
                  <a:latin typeface="Cabin Bold" panose="00000800000000000000"/>
                </a:rPr>
                <a:t>Bố mình vừa ở Tây Nguyên về. Bố nói ở đó mùa này hoa nở đẹp lắm, tràn ngập sắc vàng rực rỡ của hoa muồng</a:t>
              </a:r>
              <a:endParaRPr lang="en-US" sz="2530">
                <a:solidFill>
                  <a:srgbClr val="000000"/>
                </a:solidFill>
                <a:latin typeface="Cabin Bold" panose="0000080000000000000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919585" y="4387215"/>
            <a:ext cx="5339715" cy="17354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3540"/>
              </a:lnSpc>
              <a:spcBef>
                <a:spcPct val="0"/>
              </a:spcBef>
            </a:pPr>
            <a:r>
              <a:rPr lang="en-US" sz="2530">
                <a:solidFill>
                  <a:srgbClr val="000000"/>
                </a:solidFill>
                <a:latin typeface="Cabin Bold" panose="00000800000000000000"/>
              </a:rPr>
              <a:t>Dù chúng mình chưa đến Tây Nguyên, nhưng cũng có thể ngắm hoa muồng vàng qua những bức ảnh trên Internet</a:t>
            </a:r>
            <a:endParaRPr lang="en-US" sz="253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760065" y="5563359"/>
            <a:ext cx="6767869" cy="4596511"/>
          </a:xfrm>
          <a:custGeom>
            <a:avLst/>
            <a:gdLst/>
            <a:ahLst/>
            <a:cxnLst/>
            <a:rect l="l" t="t" r="r" b="b"/>
            <a:pathLst>
              <a:path w="6767869" h="4596511">
                <a:moveTo>
                  <a:pt x="0" y="0"/>
                </a:moveTo>
                <a:lnTo>
                  <a:pt x="6767870" y="0"/>
                </a:lnTo>
                <a:lnTo>
                  <a:pt x="6767870" y="4596511"/>
                </a:lnTo>
                <a:lnTo>
                  <a:pt x="0" y="4596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769153"/>
            <a:chOff x="0" y="0"/>
            <a:chExt cx="6863716" cy="370836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708364"/>
            </a:xfrm>
            <a:custGeom>
              <a:avLst/>
              <a:gdLst/>
              <a:ahLst/>
              <a:cxnLst/>
              <a:rect l="l" t="t" r="r" b="b"/>
              <a:pathLst>
                <a:path w="6871375" h="3708364">
                  <a:moveTo>
                    <a:pt x="6364937" y="3691446"/>
                  </a:moveTo>
                  <a:cubicBezTo>
                    <a:pt x="6364937" y="3691446"/>
                    <a:pt x="6127941" y="3681476"/>
                    <a:pt x="5765801" y="3694920"/>
                  </a:cubicBezTo>
                  <a:cubicBezTo>
                    <a:pt x="5403663" y="3708364"/>
                    <a:pt x="490924" y="3708364"/>
                    <a:pt x="490924" y="3708364"/>
                  </a:cubicBezTo>
                  <a:cubicBezTo>
                    <a:pt x="245502" y="3708364"/>
                    <a:pt x="32509" y="3611096"/>
                    <a:pt x="31032" y="3450982"/>
                  </a:cubicBezTo>
                  <a:cubicBezTo>
                    <a:pt x="31032" y="3450982"/>
                    <a:pt x="0" y="210382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970693"/>
                    <a:pt x="6862620" y="2751395"/>
                  </a:cubicBezTo>
                  <a:cubicBezTo>
                    <a:pt x="6871375" y="3044697"/>
                    <a:pt x="6824827" y="3377768"/>
                    <a:pt x="6824827" y="3377768"/>
                  </a:cubicBezTo>
                  <a:cubicBezTo>
                    <a:pt x="6821862" y="3557793"/>
                    <a:pt x="6610359" y="3691446"/>
                    <a:pt x="6364937" y="36914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rot="-1790328">
            <a:off x="436901" y="2741503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8"/>
                </a:lnTo>
                <a:lnTo>
                  <a:pt x="0" y="50701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11492346" y="3728198"/>
            <a:ext cx="348915" cy="354720"/>
          </a:xfrm>
          <a:custGeom>
            <a:avLst/>
            <a:gdLst/>
            <a:ahLst/>
            <a:cxnLst/>
            <a:rect l="l" t="t" r="r" b="b"/>
            <a:pathLst>
              <a:path w="348915" h="354720">
                <a:moveTo>
                  <a:pt x="0" y="0"/>
                </a:moveTo>
                <a:lnTo>
                  <a:pt x="348915" y="0"/>
                </a:lnTo>
                <a:lnTo>
                  <a:pt x="348915" y="354720"/>
                </a:lnTo>
                <a:lnTo>
                  <a:pt x="0" y="354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98100" y="1826148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7" y="0"/>
                </a:lnTo>
                <a:lnTo>
                  <a:pt x="600777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391593" y="9585918"/>
            <a:ext cx="472877" cy="423870"/>
          </a:xfrm>
          <a:custGeom>
            <a:avLst/>
            <a:gdLst/>
            <a:ahLst/>
            <a:cxnLst/>
            <a:rect l="l" t="t" r="r" b="b"/>
            <a:pathLst>
              <a:path w="472877" h="423870">
                <a:moveTo>
                  <a:pt x="472877" y="423870"/>
                </a:moveTo>
                <a:lnTo>
                  <a:pt x="0" y="423870"/>
                </a:lnTo>
                <a:lnTo>
                  <a:pt x="0" y="0"/>
                </a:lnTo>
                <a:lnTo>
                  <a:pt x="472877" y="0"/>
                </a:lnTo>
                <a:lnTo>
                  <a:pt x="472877" y="42387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7021815" y="668127"/>
            <a:ext cx="4244369" cy="1277358"/>
            <a:chOff x="0" y="0"/>
            <a:chExt cx="5659159" cy="1703144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800719" y="3664907"/>
            <a:ext cx="7801393" cy="5500024"/>
          </a:xfrm>
          <a:custGeom>
            <a:avLst/>
            <a:gdLst/>
            <a:ahLst/>
            <a:cxnLst/>
            <a:rect l="l" t="t" r="r" b="b"/>
            <a:pathLst>
              <a:path w="7801393" h="5500024">
                <a:moveTo>
                  <a:pt x="0" y="0"/>
                </a:moveTo>
                <a:lnTo>
                  <a:pt x="7801392" y="0"/>
                </a:lnTo>
                <a:lnTo>
                  <a:pt x="7801392" y="5500024"/>
                </a:lnTo>
                <a:lnTo>
                  <a:pt x="0" y="55000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28140" y="2440940"/>
            <a:ext cx="7515860" cy="7924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904875" lvl="1" indent="-452755" algn="l">
              <a:lnSpc>
                <a:spcPts val="4190"/>
              </a:lnSpc>
              <a:buAutoNum type="arabicPeriod"/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Thông tin trên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1628031" y="3664907"/>
            <a:ext cx="6426699" cy="3940109"/>
            <a:chOff x="0" y="0"/>
            <a:chExt cx="1692629" cy="1037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2629" cy="1037724"/>
            </a:xfrm>
            <a:custGeom>
              <a:avLst/>
              <a:gdLst/>
              <a:ahLst/>
              <a:cxnLst/>
              <a:rect l="l" t="t" r="r" b="b"/>
              <a:pathLst>
                <a:path w="1692629" h="1037724">
                  <a:moveTo>
                    <a:pt x="61437" y="0"/>
                  </a:moveTo>
                  <a:lnTo>
                    <a:pt x="1631192" y="0"/>
                  </a:lnTo>
                  <a:cubicBezTo>
                    <a:pt x="1647486" y="0"/>
                    <a:pt x="1663112" y="6473"/>
                    <a:pt x="1674634" y="17995"/>
                  </a:cubicBezTo>
                  <a:cubicBezTo>
                    <a:pt x="1686156" y="29516"/>
                    <a:pt x="1692629" y="45143"/>
                    <a:pt x="1692629" y="61437"/>
                  </a:cubicBezTo>
                  <a:lnTo>
                    <a:pt x="1692629" y="976287"/>
                  </a:lnTo>
                  <a:cubicBezTo>
                    <a:pt x="1692629" y="992581"/>
                    <a:pt x="1686156" y="1008208"/>
                    <a:pt x="1674634" y="1019730"/>
                  </a:cubicBezTo>
                  <a:cubicBezTo>
                    <a:pt x="1663112" y="1031251"/>
                    <a:pt x="1647486" y="1037724"/>
                    <a:pt x="1631192" y="1037724"/>
                  </a:cubicBezTo>
                  <a:lnTo>
                    <a:pt x="61437" y="1037724"/>
                  </a:lnTo>
                  <a:cubicBezTo>
                    <a:pt x="45143" y="1037724"/>
                    <a:pt x="29516" y="1031251"/>
                    <a:pt x="17995" y="1019730"/>
                  </a:cubicBezTo>
                  <a:cubicBezTo>
                    <a:pt x="6473" y="1008208"/>
                    <a:pt x="0" y="992581"/>
                    <a:pt x="0" y="976287"/>
                  </a:cubicBezTo>
                  <a:lnTo>
                    <a:pt x="0" y="61437"/>
                  </a:lnTo>
                  <a:cubicBezTo>
                    <a:pt x="0" y="45143"/>
                    <a:pt x="6473" y="29516"/>
                    <a:pt x="17995" y="17995"/>
                  </a:cubicBezTo>
                  <a:cubicBezTo>
                    <a:pt x="29516" y="6473"/>
                    <a:pt x="45143" y="0"/>
                    <a:pt x="61437" y="0"/>
                  </a:cubicBezTo>
                  <a:close/>
                </a:path>
              </a:pathLst>
            </a:custGeom>
            <a:solidFill>
              <a:srgbClr val="FFE6D5"/>
            </a:solidFill>
            <a:ln w="95250" cap="rnd">
              <a:solidFill>
                <a:srgbClr val="EF5148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692629" cy="103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85010" y="4163060"/>
            <a:ext cx="5712460" cy="32594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Em cùng bạn quan sát hình 15.1(SGK) và cho biết có những thông tin gì 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  <a:p>
            <a:pPr marL="0" lvl="0" indent="0" algn="l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ở trong đó?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257961" y="8006876"/>
            <a:ext cx="3166840" cy="2280124"/>
          </a:xfrm>
          <a:custGeom>
            <a:avLst/>
            <a:gdLst/>
            <a:ahLst/>
            <a:cxnLst/>
            <a:rect l="l" t="t" r="r" b="b"/>
            <a:pathLst>
              <a:path w="3166840" h="2280124">
                <a:moveTo>
                  <a:pt x="0" y="0"/>
                </a:moveTo>
                <a:lnTo>
                  <a:pt x="3166840" y="0"/>
                </a:lnTo>
                <a:lnTo>
                  <a:pt x="3166840" y="2280124"/>
                </a:lnTo>
                <a:lnTo>
                  <a:pt x="0" y="2280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90328">
            <a:off x="16223652" y="2986729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0" y="0"/>
                </a:lnTo>
                <a:lnTo>
                  <a:pt x="627730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90328">
            <a:off x="4739466" y="8874986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922" y="7430720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24054" flipH="1">
            <a:off x="12013215" y="1136132"/>
            <a:ext cx="509612" cy="456798"/>
          </a:xfrm>
          <a:custGeom>
            <a:avLst/>
            <a:gdLst/>
            <a:ahLst/>
            <a:cxnLst/>
            <a:rect l="l" t="t" r="r" b="b"/>
            <a:pathLst>
              <a:path w="509612" h="456798">
                <a:moveTo>
                  <a:pt x="509612" y="0"/>
                </a:moveTo>
                <a:lnTo>
                  <a:pt x="0" y="0"/>
                </a:lnTo>
                <a:lnTo>
                  <a:pt x="0" y="456798"/>
                </a:lnTo>
                <a:lnTo>
                  <a:pt x="509612" y="456798"/>
                </a:lnTo>
                <a:lnTo>
                  <a:pt x="5096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7021815" y="1031813"/>
            <a:ext cx="4244369" cy="1277358"/>
            <a:chOff x="0" y="0"/>
            <a:chExt cx="5659159" cy="1703144"/>
          </a:xfrm>
        </p:grpSpPr>
        <p:grpSp>
          <p:nvGrpSpPr>
            <p:cNvPr id="7" name="Group 7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49705" y="3184525"/>
            <a:ext cx="7515860" cy="8699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904875" lvl="1" indent="-452755" algn="l">
              <a:lnSpc>
                <a:spcPts val="4190"/>
              </a:lnSpc>
              <a:buAutoNum type="arabicPeriod"/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Thông tin trên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grpSp>
        <p:nvGrpSpPr>
          <p:cNvPr id="12" name="Group 12"/>
          <p:cNvGrpSpPr/>
          <p:nvPr/>
        </p:nvGrpSpPr>
        <p:grpSpPr>
          <a:xfrm rot="0">
            <a:off x="1450094" y="4538868"/>
            <a:ext cx="15087423" cy="3702879"/>
            <a:chOff x="0" y="0"/>
            <a:chExt cx="3973642" cy="9752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73642" cy="975244"/>
            </a:xfrm>
            <a:custGeom>
              <a:avLst/>
              <a:gdLst/>
              <a:ahLst/>
              <a:cxnLst/>
              <a:rect l="l" t="t" r="r" b="b"/>
              <a:pathLst>
                <a:path w="3973642" h="975244">
                  <a:moveTo>
                    <a:pt x="26170" y="0"/>
                  </a:moveTo>
                  <a:lnTo>
                    <a:pt x="3947472" y="0"/>
                  </a:lnTo>
                  <a:cubicBezTo>
                    <a:pt x="3954413" y="0"/>
                    <a:pt x="3961069" y="2757"/>
                    <a:pt x="3965977" y="7665"/>
                  </a:cubicBezTo>
                  <a:cubicBezTo>
                    <a:pt x="3970885" y="12573"/>
                    <a:pt x="3973642" y="19229"/>
                    <a:pt x="3973642" y="26170"/>
                  </a:cubicBezTo>
                  <a:lnTo>
                    <a:pt x="3973642" y="949074"/>
                  </a:lnTo>
                  <a:cubicBezTo>
                    <a:pt x="3973642" y="956015"/>
                    <a:pt x="3970885" y="962671"/>
                    <a:pt x="3965977" y="967579"/>
                  </a:cubicBezTo>
                  <a:cubicBezTo>
                    <a:pt x="3961069" y="972487"/>
                    <a:pt x="3954413" y="975244"/>
                    <a:pt x="3947472" y="975244"/>
                  </a:cubicBezTo>
                  <a:lnTo>
                    <a:pt x="26170" y="975244"/>
                  </a:lnTo>
                  <a:cubicBezTo>
                    <a:pt x="19229" y="975244"/>
                    <a:pt x="12573" y="972487"/>
                    <a:pt x="7665" y="967579"/>
                  </a:cubicBezTo>
                  <a:cubicBezTo>
                    <a:pt x="2757" y="962671"/>
                    <a:pt x="0" y="956015"/>
                    <a:pt x="0" y="949074"/>
                  </a:cubicBezTo>
                  <a:lnTo>
                    <a:pt x="0" y="26170"/>
                  </a:lnTo>
                  <a:cubicBezTo>
                    <a:pt x="0" y="19229"/>
                    <a:pt x="2757" y="12573"/>
                    <a:pt x="7665" y="7665"/>
                  </a:cubicBezTo>
                  <a:cubicBezTo>
                    <a:pt x="12573" y="2757"/>
                    <a:pt x="19229" y="0"/>
                    <a:pt x="26170" y="0"/>
                  </a:cubicBezTo>
                  <a:close/>
                </a:path>
              </a:pathLst>
            </a:custGeom>
            <a:solidFill>
              <a:srgbClr val="FFE6D5"/>
            </a:solidFill>
            <a:ln w="95250" cap="rnd">
              <a:solidFill>
                <a:srgbClr val="EF5148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3973642" cy="975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70100" y="5002530"/>
            <a:ext cx="13848080" cy="29667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Cabin" panose="00000500000000000000"/>
              </a:rPr>
              <a:t>Thông tin trên Internet rất phong phú. Những điều em muốn biết mà không có sẵn trong sách vở, máy tính,… thì có thể có trên Internet.</a:t>
            </a:r>
            <a:endParaRPr lang="en-US" sz="5100">
              <a:solidFill>
                <a:srgbClr val="000000"/>
              </a:solidFill>
              <a:latin typeface="Cabin" panose="0000050000000000000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692350" y="6184348"/>
            <a:ext cx="3353562" cy="4114800"/>
          </a:xfrm>
          <a:custGeom>
            <a:avLst/>
            <a:gdLst/>
            <a:ahLst/>
            <a:cxnLst/>
            <a:rect l="l" t="t" r="r" b="b"/>
            <a:pathLst>
              <a:path w="3353562" h="4114800">
                <a:moveTo>
                  <a:pt x="0" y="0"/>
                </a:moveTo>
                <a:lnTo>
                  <a:pt x="3353562" y="0"/>
                </a:lnTo>
                <a:lnTo>
                  <a:pt x="3353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7201">
            <a:off x="15171663" y="1040094"/>
            <a:ext cx="350447" cy="356277"/>
          </a:xfrm>
          <a:custGeom>
            <a:avLst/>
            <a:gdLst/>
            <a:ahLst/>
            <a:cxnLst/>
            <a:rect l="l" t="t" r="r" b="b"/>
            <a:pathLst>
              <a:path w="350447" h="356277">
                <a:moveTo>
                  <a:pt x="0" y="0"/>
                </a:moveTo>
                <a:lnTo>
                  <a:pt x="350447" y="0"/>
                </a:lnTo>
                <a:lnTo>
                  <a:pt x="350447" y="356277"/>
                </a:lnTo>
                <a:lnTo>
                  <a:pt x="0" y="35627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21916" y="386472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7021815" y="1031813"/>
            <a:ext cx="4244369" cy="1277358"/>
            <a:chOff x="0" y="0"/>
            <a:chExt cx="5659159" cy="1703144"/>
          </a:xfrm>
        </p:grpSpPr>
        <p:grpSp>
          <p:nvGrpSpPr>
            <p:cNvPr id="5" name="Group 5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0">
            <a:off x="1600289" y="4273949"/>
            <a:ext cx="15087423" cy="3702879"/>
            <a:chOff x="0" y="0"/>
            <a:chExt cx="3973642" cy="975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73642" cy="975244"/>
            </a:xfrm>
            <a:custGeom>
              <a:avLst/>
              <a:gdLst/>
              <a:ahLst/>
              <a:cxnLst/>
              <a:rect l="l" t="t" r="r" b="b"/>
              <a:pathLst>
                <a:path w="3973642" h="975244">
                  <a:moveTo>
                    <a:pt x="26170" y="0"/>
                  </a:moveTo>
                  <a:lnTo>
                    <a:pt x="3947472" y="0"/>
                  </a:lnTo>
                  <a:cubicBezTo>
                    <a:pt x="3954413" y="0"/>
                    <a:pt x="3961069" y="2757"/>
                    <a:pt x="3965977" y="7665"/>
                  </a:cubicBezTo>
                  <a:cubicBezTo>
                    <a:pt x="3970885" y="12573"/>
                    <a:pt x="3973642" y="19229"/>
                    <a:pt x="3973642" y="26170"/>
                  </a:cubicBezTo>
                  <a:lnTo>
                    <a:pt x="3973642" y="949074"/>
                  </a:lnTo>
                  <a:cubicBezTo>
                    <a:pt x="3973642" y="956015"/>
                    <a:pt x="3970885" y="962671"/>
                    <a:pt x="3965977" y="967579"/>
                  </a:cubicBezTo>
                  <a:cubicBezTo>
                    <a:pt x="3961069" y="972487"/>
                    <a:pt x="3954413" y="975244"/>
                    <a:pt x="3947472" y="975244"/>
                  </a:cubicBezTo>
                  <a:lnTo>
                    <a:pt x="26170" y="975244"/>
                  </a:lnTo>
                  <a:cubicBezTo>
                    <a:pt x="19229" y="975244"/>
                    <a:pt x="12573" y="972487"/>
                    <a:pt x="7665" y="967579"/>
                  </a:cubicBezTo>
                  <a:cubicBezTo>
                    <a:pt x="2757" y="962671"/>
                    <a:pt x="0" y="956015"/>
                    <a:pt x="0" y="949074"/>
                  </a:cubicBezTo>
                  <a:lnTo>
                    <a:pt x="0" y="26170"/>
                  </a:lnTo>
                  <a:cubicBezTo>
                    <a:pt x="0" y="19229"/>
                    <a:pt x="2757" y="12573"/>
                    <a:pt x="7665" y="7665"/>
                  </a:cubicBezTo>
                  <a:cubicBezTo>
                    <a:pt x="12573" y="2757"/>
                    <a:pt x="19229" y="0"/>
                    <a:pt x="26170" y="0"/>
                  </a:cubicBezTo>
                  <a:close/>
                </a:path>
              </a:pathLst>
            </a:custGeom>
            <a:solidFill>
              <a:srgbClr val="FFE6D5"/>
            </a:solidFill>
            <a:ln w="95250" cap="rnd">
              <a:solidFill>
                <a:srgbClr val="EF514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3973642" cy="975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194875" y="6414085"/>
            <a:ext cx="4590740" cy="3872915"/>
          </a:xfrm>
          <a:custGeom>
            <a:avLst/>
            <a:gdLst/>
            <a:ahLst/>
            <a:cxnLst/>
            <a:rect l="l" t="t" r="r" b="b"/>
            <a:pathLst>
              <a:path w="4590740" h="3872915">
                <a:moveTo>
                  <a:pt x="0" y="0"/>
                </a:moveTo>
                <a:lnTo>
                  <a:pt x="4590740" y="0"/>
                </a:lnTo>
                <a:lnTo>
                  <a:pt x="4590740" y="3872915"/>
                </a:lnTo>
                <a:lnTo>
                  <a:pt x="0" y="387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00200" y="3053080"/>
            <a:ext cx="7515860" cy="793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904875" lvl="1" indent="-452755" algn="l">
              <a:lnSpc>
                <a:spcPts val="4190"/>
              </a:lnSpc>
              <a:buAutoNum type="arabicPeriod"/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Thông tin trên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19960" y="4737735"/>
            <a:ext cx="13848080" cy="29025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Cabin" panose="00000500000000000000"/>
              </a:rPr>
              <a:t>Em cùng bạn thảo luận lấy ví dụ các thông tin không có trong máy tính nhưng có thể tìm thấy trên Internet?</a:t>
            </a:r>
            <a:endParaRPr lang="en-US" sz="510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1815" y="1031813"/>
            <a:ext cx="4244369" cy="1277358"/>
            <a:chOff x="0" y="0"/>
            <a:chExt cx="5659159" cy="170314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3951638"/>
            <a:ext cx="8458679" cy="4632134"/>
          </a:xfrm>
          <a:custGeom>
            <a:avLst/>
            <a:gdLst/>
            <a:ahLst/>
            <a:cxnLst/>
            <a:rect l="l" t="t" r="r" b="b"/>
            <a:pathLst>
              <a:path w="8458679" h="4632134">
                <a:moveTo>
                  <a:pt x="0" y="0"/>
                </a:moveTo>
                <a:lnTo>
                  <a:pt x="8458679" y="0"/>
                </a:lnTo>
                <a:lnTo>
                  <a:pt x="8458679" y="4632134"/>
                </a:lnTo>
                <a:lnTo>
                  <a:pt x="0" y="463213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62147" y="3951638"/>
            <a:ext cx="6797153" cy="4632134"/>
          </a:xfrm>
          <a:custGeom>
            <a:avLst/>
            <a:gdLst/>
            <a:ahLst/>
            <a:cxnLst/>
            <a:rect l="l" t="t" r="r" b="b"/>
            <a:pathLst>
              <a:path w="6797153" h="4632134">
                <a:moveTo>
                  <a:pt x="0" y="0"/>
                </a:moveTo>
                <a:lnTo>
                  <a:pt x="6797153" y="0"/>
                </a:lnTo>
                <a:lnTo>
                  <a:pt x="6797153" y="4632134"/>
                </a:lnTo>
                <a:lnTo>
                  <a:pt x="0" y="4632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814320"/>
            <a:ext cx="7856855" cy="7893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190"/>
              </a:lnSpc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2. Lưu ý khi truy cập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45003" y="8695997"/>
            <a:ext cx="2626074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Hình 15.2a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47687" y="8695997"/>
            <a:ext cx="2626074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Hình 15.2b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1815" y="1031813"/>
            <a:ext cx="4244369" cy="1277358"/>
            <a:chOff x="0" y="0"/>
            <a:chExt cx="5659159" cy="170314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4017792"/>
            <a:ext cx="7232178" cy="4515378"/>
          </a:xfrm>
          <a:custGeom>
            <a:avLst/>
            <a:gdLst/>
            <a:ahLst/>
            <a:cxnLst/>
            <a:rect l="l" t="t" r="r" b="b"/>
            <a:pathLst>
              <a:path w="7232178" h="4515378">
                <a:moveTo>
                  <a:pt x="0" y="0"/>
                </a:moveTo>
                <a:lnTo>
                  <a:pt x="7232178" y="0"/>
                </a:lnTo>
                <a:lnTo>
                  <a:pt x="7232178" y="4515379"/>
                </a:lnTo>
                <a:lnTo>
                  <a:pt x="0" y="451537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9794" y="4017792"/>
            <a:ext cx="8017873" cy="4515378"/>
          </a:xfrm>
          <a:custGeom>
            <a:avLst/>
            <a:gdLst/>
            <a:ahLst/>
            <a:cxnLst/>
            <a:rect l="l" t="t" r="r" b="b"/>
            <a:pathLst>
              <a:path w="8017873" h="4515378">
                <a:moveTo>
                  <a:pt x="0" y="0"/>
                </a:moveTo>
                <a:lnTo>
                  <a:pt x="8017874" y="0"/>
                </a:lnTo>
                <a:lnTo>
                  <a:pt x="8017874" y="4515379"/>
                </a:lnTo>
                <a:lnTo>
                  <a:pt x="0" y="4515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776220"/>
            <a:ext cx="7856855" cy="8388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190"/>
              </a:lnSpc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2. Lưu ý khi truy cập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73145" y="8572500"/>
            <a:ext cx="2143125" cy="9163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Phim ma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069955" y="8572500"/>
            <a:ext cx="4657090" cy="10858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Trình diễn thời trang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711145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835840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90328">
            <a:off x="4197903" y="83388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021815" y="802199"/>
            <a:ext cx="4244369" cy="1277358"/>
            <a:chOff x="0" y="0"/>
            <a:chExt cx="5659159" cy="1703144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02274" y="3859268"/>
            <a:ext cx="4855221" cy="41148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09962" y="6641615"/>
            <a:ext cx="4127010" cy="2940495"/>
          </a:xfrm>
          <a:custGeom>
            <a:avLst/>
            <a:gdLst/>
            <a:ahLst/>
            <a:cxnLst/>
            <a:rect l="l" t="t" r="r" b="b"/>
            <a:pathLst>
              <a:path w="4127010" h="2940495">
                <a:moveTo>
                  <a:pt x="0" y="0"/>
                </a:moveTo>
                <a:lnTo>
                  <a:pt x="4127010" y="0"/>
                </a:lnTo>
                <a:lnTo>
                  <a:pt x="4127010" y="2940494"/>
                </a:lnTo>
                <a:lnTo>
                  <a:pt x="0" y="294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657215" y="3028950"/>
            <a:ext cx="7856855" cy="7505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190"/>
              </a:lnSpc>
            </a:pPr>
            <a:r>
              <a:rPr lang="en-US" sz="4190">
                <a:solidFill>
                  <a:srgbClr val="1E1E1E"/>
                </a:solidFill>
                <a:latin typeface="Paytone One" panose="00000500000000000000"/>
              </a:rPr>
              <a:t>2. Lưu ý khi truy cập Internet</a:t>
            </a:r>
            <a:endParaRPr lang="en-US" sz="41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81040" y="4131945"/>
            <a:ext cx="10970895" cy="33807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000000"/>
                </a:solidFill>
                <a:latin typeface="Cabin" panose="00000500000000000000"/>
              </a:rPr>
              <a:t>Trên Internet có rất nhiều thông tin nhưng không phải thông tin nào cũng phù hợp với các em.</a:t>
            </a:r>
            <a:endParaRPr lang="en-US" sz="570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075086"/>
            <a:ext cx="18288000" cy="2211914"/>
          </a:xfrm>
          <a:prstGeom prst="rect">
            <a:avLst/>
          </a:prstGeom>
          <a:solidFill>
            <a:srgbClr val="FFF6F6"/>
          </a:solidFill>
        </p:spPr>
      </p:sp>
      <p:sp>
        <p:nvSpPr>
          <p:cNvPr id="3" name="Freeform 3"/>
          <p:cNvSpPr/>
          <p:nvPr/>
        </p:nvSpPr>
        <p:spPr>
          <a:xfrm rot="-1790328">
            <a:off x="554595" y="4685049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43324">
            <a:off x="16237398" y="1502688"/>
            <a:ext cx="754890" cy="998051"/>
          </a:xfrm>
          <a:custGeom>
            <a:avLst/>
            <a:gdLst/>
            <a:ahLst/>
            <a:cxnLst/>
            <a:rect l="l" t="t" r="r" b="b"/>
            <a:pathLst>
              <a:path w="754890" h="998051">
                <a:moveTo>
                  <a:pt x="0" y="0"/>
                </a:moveTo>
                <a:lnTo>
                  <a:pt x="754890" y="0"/>
                </a:lnTo>
                <a:lnTo>
                  <a:pt x="754890" y="998052"/>
                </a:lnTo>
                <a:lnTo>
                  <a:pt x="0" y="998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831520" y="982624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33532" y="9258300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7" y="0"/>
                </a:lnTo>
                <a:lnTo>
                  <a:pt x="600777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021815" y="1183084"/>
            <a:ext cx="4244369" cy="1277358"/>
            <a:chOff x="0" y="0"/>
            <a:chExt cx="5659159" cy="1703144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287"/>
              <a:ext cx="5498254" cy="140716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3123163" y="6082326"/>
            <a:ext cx="4510942" cy="3445232"/>
          </a:xfrm>
          <a:custGeom>
            <a:avLst/>
            <a:gdLst/>
            <a:ahLst/>
            <a:cxnLst/>
            <a:rect l="l" t="t" r="r" b="b"/>
            <a:pathLst>
              <a:path w="4510942" h="3445232">
                <a:moveTo>
                  <a:pt x="4510942" y="0"/>
                </a:moveTo>
                <a:lnTo>
                  <a:pt x="0" y="0"/>
                </a:lnTo>
                <a:lnTo>
                  <a:pt x="0" y="3445232"/>
                </a:lnTo>
                <a:lnTo>
                  <a:pt x="4510942" y="3445232"/>
                </a:lnTo>
                <a:lnTo>
                  <a:pt x="451094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88770" y="2939415"/>
            <a:ext cx="15111095" cy="47701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6805"/>
              </a:lnSpc>
            </a:pPr>
            <a:r>
              <a:rPr lang="en-US" sz="4100">
                <a:solidFill>
                  <a:srgbClr val="000000"/>
                </a:solidFill>
                <a:latin typeface="Cabin Bold" panose="00000800000000000000"/>
              </a:rPr>
              <a:t>Em hãy trao đổi với bạn và cho biết phim, chương trình nào sau đây phù hợp với lứa tuổi của em: </a:t>
            </a:r>
            <a:endParaRPr lang="en-US" sz="4100">
              <a:solidFill>
                <a:srgbClr val="000000"/>
              </a:solidFill>
              <a:latin typeface="Cabin Bold" panose="00000800000000000000"/>
            </a:endParaRPr>
          </a:p>
          <a:p>
            <a:pPr algn="l">
              <a:lnSpc>
                <a:spcPts val="6805"/>
              </a:lnSpc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A. Phim bạo lực, phim kinh dị. 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  <a:p>
            <a:pPr algn="l">
              <a:lnSpc>
                <a:spcPts val="6805"/>
              </a:lnSpc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B. Phim truyện cổ tích. 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  <a:p>
            <a:pPr marL="0" lvl="0" indent="0" algn="l">
              <a:lnSpc>
                <a:spcPts val="6805"/>
              </a:lnSpc>
            </a:pPr>
            <a:r>
              <a:rPr lang="en-US" sz="4100">
                <a:solidFill>
                  <a:srgbClr val="000000"/>
                </a:solidFill>
                <a:latin typeface="Cabin" panose="00000500000000000000"/>
              </a:rPr>
              <a:t>C. Chương trình dạy học tiếng Anh cho học sinh  lớp 3.</a:t>
            </a:r>
            <a:endParaRPr lang="en-US" sz="4100">
              <a:solidFill>
                <a:srgbClr val="000000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711145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835840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90328">
            <a:off x="681744" y="905783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021815" y="802199"/>
            <a:ext cx="4244369" cy="1378585"/>
            <a:chOff x="0" y="0"/>
            <a:chExt cx="5659159" cy="1838114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287"/>
              <a:ext cx="5498254" cy="161882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66735" y="2434435"/>
            <a:ext cx="5599923" cy="6509793"/>
          </a:xfrm>
          <a:custGeom>
            <a:avLst/>
            <a:gdLst/>
            <a:ahLst/>
            <a:cxnLst/>
            <a:rect l="l" t="t" r="r" b="b"/>
            <a:pathLst>
              <a:path w="5599923" h="6509793">
                <a:moveTo>
                  <a:pt x="0" y="0"/>
                </a:moveTo>
                <a:lnTo>
                  <a:pt x="5599923" y="0"/>
                </a:lnTo>
                <a:lnTo>
                  <a:pt x="5599923" y="6509793"/>
                </a:lnTo>
                <a:lnTo>
                  <a:pt x="0" y="6509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75155" y="2765425"/>
            <a:ext cx="7894955" cy="3587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6425"/>
              </a:lnSpc>
            </a:pPr>
            <a:r>
              <a:rPr lang="en-US" sz="4590">
                <a:solidFill>
                  <a:srgbClr val="000000"/>
                </a:solidFill>
                <a:latin typeface="Cabin Bold" panose="00000800000000000000"/>
              </a:rPr>
              <a:t>Hãy thảo luận nhóm: </a:t>
            </a:r>
            <a:endParaRPr lang="en-US" sz="4590">
              <a:solidFill>
                <a:srgbClr val="000000"/>
              </a:solidFill>
              <a:latin typeface="Cabin Bold" panose="00000800000000000000"/>
            </a:endParaRPr>
          </a:p>
          <a:p>
            <a:pPr marL="0" lvl="0" indent="0" algn="l">
              <a:lnSpc>
                <a:spcPts val="6425"/>
              </a:lnSpc>
              <a:spcBef>
                <a:spcPct val="0"/>
              </a:spcBef>
            </a:pPr>
            <a:r>
              <a:rPr lang="en-US" sz="4590">
                <a:solidFill>
                  <a:srgbClr val="000000"/>
                </a:solidFill>
                <a:latin typeface="Cabin Bold" panose="00000800000000000000"/>
              </a:rPr>
              <a:t>Tìm hiểu trên Internet thông tin về quê hương của Bác Hồ và trình bày trước lớp.</a:t>
            </a:r>
            <a:endParaRPr lang="en-US" sz="459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110795" y="6423644"/>
            <a:ext cx="3911020" cy="3539473"/>
          </a:xfrm>
          <a:custGeom>
            <a:avLst/>
            <a:gdLst/>
            <a:ahLst/>
            <a:cxnLst/>
            <a:rect l="l" t="t" r="r" b="b"/>
            <a:pathLst>
              <a:path w="3911020" h="3539473">
                <a:moveTo>
                  <a:pt x="0" y="0"/>
                </a:moveTo>
                <a:lnTo>
                  <a:pt x="3911020" y="0"/>
                </a:lnTo>
                <a:lnTo>
                  <a:pt x="3911020" y="3539473"/>
                </a:lnTo>
                <a:lnTo>
                  <a:pt x="0" y="3539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40613" y="1028700"/>
            <a:ext cx="16806774" cy="8229600"/>
            <a:chOff x="0" y="0"/>
            <a:chExt cx="7107373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7115033" cy="3480194"/>
            </a:xfrm>
            <a:custGeom>
              <a:avLst/>
              <a:gdLst/>
              <a:ahLst/>
              <a:cxnLst/>
              <a:rect l="l" t="t" r="r" b="b"/>
              <a:pathLst>
                <a:path w="7115033" h="3480194">
                  <a:moveTo>
                    <a:pt x="6608594" y="3463275"/>
                  </a:moveTo>
                  <a:cubicBezTo>
                    <a:pt x="6608594" y="3463275"/>
                    <a:pt x="6371597" y="3453306"/>
                    <a:pt x="6009458" y="3466750"/>
                  </a:cubicBezTo>
                  <a:cubicBezTo>
                    <a:pt x="5647320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562045" y="0"/>
                    <a:pt x="6562045" y="0"/>
                  </a:cubicBezTo>
                  <a:cubicBezTo>
                    <a:pt x="6873946" y="0"/>
                    <a:pt x="7107374" y="101069"/>
                    <a:pt x="7099516" y="303616"/>
                  </a:cubicBezTo>
                  <a:cubicBezTo>
                    <a:pt x="7099516" y="303616"/>
                    <a:pt x="7097522" y="1809682"/>
                    <a:pt x="7106277" y="2523225"/>
                  </a:cubicBezTo>
                  <a:cubicBezTo>
                    <a:pt x="7115033" y="2816527"/>
                    <a:pt x="7068484" y="3149598"/>
                    <a:pt x="7068484" y="3149598"/>
                  </a:cubicBezTo>
                  <a:cubicBezTo>
                    <a:pt x="7065519" y="3329623"/>
                    <a:pt x="6854016" y="3463275"/>
                    <a:pt x="6608594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711145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835840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90328">
            <a:off x="521504" y="953547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021815" y="802199"/>
            <a:ext cx="4244369" cy="1454785"/>
            <a:chOff x="0" y="0"/>
            <a:chExt cx="5659159" cy="1939714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287"/>
              <a:ext cx="5498254" cy="172042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587383" y="2788662"/>
            <a:ext cx="8671917" cy="5750608"/>
          </a:xfrm>
          <a:custGeom>
            <a:avLst/>
            <a:gdLst/>
            <a:ahLst/>
            <a:cxnLst/>
            <a:rect l="l" t="t" r="r" b="b"/>
            <a:pathLst>
              <a:path w="8671917" h="5750608">
                <a:moveTo>
                  <a:pt x="0" y="0"/>
                </a:moveTo>
                <a:lnTo>
                  <a:pt x="8671917" y="0"/>
                </a:lnTo>
                <a:lnTo>
                  <a:pt x="8671917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49985" y="3092450"/>
            <a:ext cx="7183755" cy="33820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bin Bold" panose="00000800000000000000"/>
              </a:rPr>
              <a:t>Mẹ xem chương trình thời trang </a:t>
            </a:r>
            <a:endParaRPr lang="en-US" sz="3600">
              <a:solidFill>
                <a:srgbClr val="000000"/>
              </a:solidFill>
              <a:latin typeface="Cabin Bold" panose="00000800000000000000"/>
            </a:endParaR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bin Bold" panose="00000800000000000000"/>
              </a:rPr>
              <a:t>phụ nữ trung niên trên Internet. </a:t>
            </a:r>
            <a:endParaRPr lang="en-US" sz="3600">
              <a:solidFill>
                <a:srgbClr val="000000"/>
              </a:solidFill>
              <a:latin typeface="Cabin Bold" panose="00000800000000000000"/>
            </a:endParaRPr>
          </a:p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bin Bold" panose="00000800000000000000"/>
              </a:rPr>
              <a:t>Khi mẹ ra ngoài thì Hoa vào xem. Theo em, chương trình đó có phù hợp với lứa tuổi của bạn Hoa không?</a:t>
            </a:r>
            <a:endParaRPr lang="en-US" sz="360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277466" y="6710303"/>
            <a:ext cx="2928420" cy="3576697"/>
          </a:xfrm>
          <a:custGeom>
            <a:avLst/>
            <a:gdLst/>
            <a:ahLst/>
            <a:cxnLst/>
            <a:rect l="l" t="t" r="r" b="b"/>
            <a:pathLst>
              <a:path w="2928420" h="3576697">
                <a:moveTo>
                  <a:pt x="0" y="0"/>
                </a:moveTo>
                <a:lnTo>
                  <a:pt x="2928420" y="0"/>
                </a:lnTo>
                <a:lnTo>
                  <a:pt x="2928420" y="3576697"/>
                </a:lnTo>
                <a:lnTo>
                  <a:pt x="0" y="3576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18" y="3277500"/>
            <a:ext cx="4958286" cy="4700177"/>
          </a:xfrm>
          <a:prstGeom prst="rect">
            <a:avLst/>
          </a:prstGeom>
        </p:spPr>
      </p:pic>
      <p:pic>
        <p:nvPicPr>
          <p:cNvPr id="3" name="Picture 2" descr="A picture containing pinwhee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79" y="3822182"/>
            <a:ext cx="3202443" cy="26426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96106" y="2309328"/>
            <a:ext cx="2658110" cy="115252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RUNG</a:t>
            </a:r>
            <a:endParaRPr lang="en-US" sz="66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60321" y="7704515"/>
            <a:ext cx="6329680" cy="216852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CHUÔNG VÀNG</a:t>
            </a:r>
            <a:endParaRPr lang="en-US" sz="66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#9Slide07 Banque" panose="02040603050506020204" pitchFamily="18" charset="0"/>
            </a:endParaRPr>
          </a:p>
          <a:p>
            <a:pPr algn="ctr"/>
            <a:r>
              <a:rPr lang="en-US" sz="66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7 Banque" panose="02040603050506020204" pitchFamily="18" charset="0"/>
              </a:rPr>
              <a:t> 2019</a:t>
            </a:r>
            <a:endParaRPr lang="en-US" sz="6600" dirty="0">
              <a:ln w="0"/>
              <a:solidFill>
                <a:schemeClr val="bg1">
                  <a:lumMod val="95000"/>
                </a:schemeClr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#9Slide07 Banque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31" y="-1983618"/>
            <a:ext cx="19006379" cy="4957193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3028949" cy="10287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0" y="0"/>
            <a:ext cx="3028950" cy="10287000"/>
          </a:xfrm>
          <a:prstGeom prst="rect">
            <a:avLst/>
          </a:prstGeom>
        </p:spPr>
      </p:pic>
      <p:sp>
        <p:nvSpPr>
          <p:cNvPr id="13" name="Trapezoid 12"/>
          <p:cNvSpPr/>
          <p:nvPr/>
        </p:nvSpPr>
        <p:spPr>
          <a:xfrm rot="20704485">
            <a:off x="4746911" y="-1488001"/>
            <a:ext cx="3200400" cy="11368883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Trapezoid 14"/>
          <p:cNvSpPr/>
          <p:nvPr/>
        </p:nvSpPr>
        <p:spPr>
          <a:xfrm rot="1047087">
            <a:off x="10018685" y="-1736898"/>
            <a:ext cx="3200400" cy="11160368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rapezoid 15"/>
          <p:cNvSpPr/>
          <p:nvPr/>
        </p:nvSpPr>
        <p:spPr>
          <a:xfrm rot="763312">
            <a:off x="2087567" y="-1332501"/>
            <a:ext cx="2567121" cy="11627903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7" name="Trapezoid 16"/>
          <p:cNvSpPr/>
          <p:nvPr/>
        </p:nvSpPr>
        <p:spPr>
          <a:xfrm rot="20890352">
            <a:off x="12756639" y="-1205910"/>
            <a:ext cx="2826293" cy="11658866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8" name="Trapezoid 17"/>
          <p:cNvSpPr/>
          <p:nvPr/>
        </p:nvSpPr>
        <p:spPr>
          <a:xfrm rot="20890352">
            <a:off x="3460847" y="-1887133"/>
            <a:ext cx="1944722" cy="11915571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Trapezoid 18"/>
          <p:cNvSpPr/>
          <p:nvPr/>
        </p:nvSpPr>
        <p:spPr>
          <a:xfrm rot="1030838">
            <a:off x="12605715" y="-1318105"/>
            <a:ext cx="1944722" cy="11915571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Picture 4" descr="A picture containing curtain, furniture, red, indoo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10287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4002" cy="102870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444" y="0"/>
            <a:ext cx="10214168" cy="10287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5600" y="0"/>
            <a:ext cx="10214168" cy="10287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32329.12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12110" y="11813418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"/>
    </mc:Choice>
    <mc:Fallback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30" grpId="0"/>
      <p:bldP spid="13" grpId="0" bldLvl="0" animBg="1"/>
      <p:bldP spid="13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V="1">
            <a:off x="8481624" y="7081623"/>
            <a:ext cx="13452666" cy="13305910"/>
          </a:xfrm>
          <a:custGeom>
            <a:avLst/>
            <a:gdLst/>
            <a:ahLst/>
            <a:cxnLst/>
            <a:rect l="l" t="t" r="r" b="b"/>
            <a:pathLst>
              <a:path w="13452666" h="13305910">
                <a:moveTo>
                  <a:pt x="0" y="13305910"/>
                </a:moveTo>
                <a:lnTo>
                  <a:pt x="13452666" y="13305910"/>
                </a:lnTo>
                <a:lnTo>
                  <a:pt x="13452666" y="0"/>
                </a:lnTo>
                <a:lnTo>
                  <a:pt x="0" y="0"/>
                </a:lnTo>
                <a:lnTo>
                  <a:pt x="0" y="1330591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74978">
            <a:off x="10934275" y="6408573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29" y="0"/>
                </a:lnTo>
                <a:lnTo>
                  <a:pt x="446229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90328">
            <a:off x="5823724" y="8785845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346838">
            <a:off x="15058125" y="1427354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0" y="0"/>
                </a:moveTo>
                <a:lnTo>
                  <a:pt x="332125" y="0"/>
                </a:lnTo>
                <a:lnTo>
                  <a:pt x="332125" y="337649"/>
                </a:lnTo>
                <a:lnTo>
                  <a:pt x="0" y="337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6812365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28693">
            <a:off x="16665401" y="3427736"/>
            <a:ext cx="140870" cy="1210598"/>
          </a:xfrm>
          <a:custGeom>
            <a:avLst/>
            <a:gdLst/>
            <a:ahLst/>
            <a:cxnLst/>
            <a:rect l="l" t="t" r="r" b="b"/>
            <a:pathLst>
              <a:path w="140870" h="1210598">
                <a:moveTo>
                  <a:pt x="0" y="0"/>
                </a:moveTo>
                <a:lnTo>
                  <a:pt x="140870" y="0"/>
                </a:lnTo>
                <a:lnTo>
                  <a:pt x="140870" y="1210598"/>
                </a:lnTo>
                <a:lnTo>
                  <a:pt x="0" y="1210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7021815" y="802199"/>
            <a:ext cx="4244369" cy="1277358"/>
            <a:chOff x="0" y="0"/>
            <a:chExt cx="5659159" cy="1703144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659159" cy="1703144"/>
              <a:chOff x="0" y="0"/>
              <a:chExt cx="1120978" cy="3373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20978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120978" h="337362">
                    <a:moveTo>
                      <a:pt x="47293" y="0"/>
                    </a:moveTo>
                    <a:lnTo>
                      <a:pt x="1073685" y="0"/>
                    </a:lnTo>
                    <a:cubicBezTo>
                      <a:pt x="1086228" y="0"/>
                      <a:pt x="1098257" y="4983"/>
                      <a:pt x="1107126" y="13852"/>
                    </a:cubicBezTo>
                    <a:cubicBezTo>
                      <a:pt x="1115996" y="22721"/>
                      <a:pt x="1120978" y="34750"/>
                      <a:pt x="1120978" y="47293"/>
                    </a:cubicBezTo>
                    <a:lnTo>
                      <a:pt x="1120978" y="290069"/>
                    </a:lnTo>
                    <a:cubicBezTo>
                      <a:pt x="1120978" y="316189"/>
                      <a:pt x="1099804" y="337362"/>
                      <a:pt x="1073685" y="337362"/>
                    </a:cubicBezTo>
                    <a:lnTo>
                      <a:pt x="47293" y="337362"/>
                    </a:lnTo>
                    <a:cubicBezTo>
                      <a:pt x="34750" y="337362"/>
                      <a:pt x="22721" y="332380"/>
                      <a:pt x="13852" y="323511"/>
                    </a:cubicBezTo>
                    <a:cubicBezTo>
                      <a:pt x="4983" y="314641"/>
                      <a:pt x="0" y="302612"/>
                      <a:pt x="0" y="290069"/>
                    </a:cubicBezTo>
                    <a:lnTo>
                      <a:pt x="0" y="47293"/>
                    </a:lnTo>
                    <a:cubicBezTo>
                      <a:pt x="0" y="34750"/>
                      <a:pt x="4983" y="22721"/>
                      <a:pt x="13852" y="13852"/>
                    </a:cubicBezTo>
                    <a:cubicBezTo>
                      <a:pt x="22721" y="4983"/>
                      <a:pt x="34750" y="0"/>
                      <a:pt x="47293" y="0"/>
                    </a:cubicBezTo>
                    <a:close/>
                  </a:path>
                </a:pathLst>
              </a:custGeom>
              <a:solidFill>
                <a:srgbClr val="FAE9BD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120978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49844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Ghi nhớ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46275" y="3360420"/>
            <a:ext cx="14396085" cy="37172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ctr">
              <a:lnSpc>
                <a:spcPts val="9215"/>
              </a:lnSpc>
              <a:spcBef>
                <a:spcPct val="0"/>
              </a:spcBef>
            </a:pPr>
            <a:r>
              <a:rPr lang="en-US" sz="6580">
                <a:solidFill>
                  <a:srgbClr val="000000"/>
                </a:solidFill>
                <a:latin typeface="Cabin Bold" panose="00000800000000000000"/>
              </a:rPr>
              <a:t>Trên Internet có nhiều thông tin có ích, nhưng cũng có thông tin không phù hợp với lứa tuổi của em.</a:t>
            </a:r>
            <a:endParaRPr lang="en-US" sz="6580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154302" y="6033454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0" y="0"/>
                </a:moveTo>
                <a:lnTo>
                  <a:pt x="6107310" y="0"/>
                </a:lnTo>
                <a:lnTo>
                  <a:pt x="61073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09515" y="6198955"/>
            <a:ext cx="4692160" cy="4088045"/>
          </a:xfrm>
          <a:custGeom>
            <a:avLst/>
            <a:gdLst/>
            <a:ahLst/>
            <a:cxnLst/>
            <a:rect l="l" t="t" r="r" b="b"/>
            <a:pathLst>
              <a:path w="4692160" h="4088045">
                <a:moveTo>
                  <a:pt x="0" y="0"/>
                </a:moveTo>
                <a:lnTo>
                  <a:pt x="4692160" y="0"/>
                </a:lnTo>
                <a:lnTo>
                  <a:pt x="4692160" y="4088045"/>
                </a:lnTo>
                <a:lnTo>
                  <a:pt x="0" y="4088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4" name="Freeform 4"/>
          <p:cNvSpPr/>
          <p:nvPr/>
        </p:nvSpPr>
        <p:spPr>
          <a:xfrm rot="1174978">
            <a:off x="5870381" y="816944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90328">
            <a:off x="1905713" y="6417532"/>
            <a:ext cx="441438" cy="44878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0" y="0"/>
                </a:moveTo>
                <a:lnTo>
                  <a:pt x="441438" y="0"/>
                </a:lnTo>
                <a:lnTo>
                  <a:pt x="441438" y="448781"/>
                </a:lnTo>
                <a:lnTo>
                  <a:pt x="0" y="44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54767">
            <a:off x="9726729" y="8382522"/>
            <a:ext cx="266883" cy="271322"/>
          </a:xfrm>
          <a:custGeom>
            <a:avLst/>
            <a:gdLst/>
            <a:ahLst/>
            <a:cxnLst/>
            <a:rect l="l" t="t" r="r" b="b"/>
            <a:pathLst>
              <a:path w="266883" h="271322">
                <a:moveTo>
                  <a:pt x="0" y="0"/>
                </a:moveTo>
                <a:lnTo>
                  <a:pt x="266883" y="0"/>
                </a:lnTo>
                <a:lnTo>
                  <a:pt x="266883" y="271322"/>
                </a:lnTo>
                <a:lnTo>
                  <a:pt x="0" y="271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1941" y="334340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81941" y="6172200"/>
            <a:ext cx="3286697" cy="4114800"/>
          </a:xfrm>
          <a:custGeom>
            <a:avLst/>
            <a:gdLst/>
            <a:ahLst/>
            <a:cxnLst/>
            <a:rect l="l" t="t" r="r" b="b"/>
            <a:pathLst>
              <a:path w="3286697" h="4114800">
                <a:moveTo>
                  <a:pt x="0" y="0"/>
                </a:moveTo>
                <a:lnTo>
                  <a:pt x="3286697" y="0"/>
                </a:lnTo>
                <a:lnTo>
                  <a:pt x="3286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2395" y="6641922"/>
            <a:ext cx="3857225" cy="3645078"/>
          </a:xfrm>
          <a:custGeom>
            <a:avLst/>
            <a:gdLst/>
            <a:ahLst/>
            <a:cxnLst/>
            <a:rect l="l" t="t" r="r" b="b"/>
            <a:pathLst>
              <a:path w="3857225" h="3645078">
                <a:moveTo>
                  <a:pt x="0" y="0"/>
                </a:moveTo>
                <a:lnTo>
                  <a:pt x="3857225" y="0"/>
                </a:lnTo>
                <a:lnTo>
                  <a:pt x="3857225" y="3645078"/>
                </a:lnTo>
                <a:lnTo>
                  <a:pt x="0" y="3645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22560"/>
            <a:ext cx="2716383" cy="2920842"/>
          </a:xfrm>
          <a:custGeom>
            <a:avLst/>
            <a:gdLst/>
            <a:ahLst/>
            <a:cxnLst/>
            <a:rect l="l" t="t" r="r" b="b"/>
            <a:pathLst>
              <a:path w="2716383" h="2920842">
                <a:moveTo>
                  <a:pt x="0" y="0"/>
                </a:moveTo>
                <a:lnTo>
                  <a:pt x="2716383" y="0"/>
                </a:lnTo>
                <a:lnTo>
                  <a:pt x="2716383" y="2920841"/>
                </a:lnTo>
                <a:lnTo>
                  <a:pt x="0" y="2920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74028" y="422560"/>
            <a:ext cx="2430903" cy="2266862"/>
          </a:xfrm>
          <a:custGeom>
            <a:avLst/>
            <a:gdLst/>
            <a:ahLst/>
            <a:cxnLst/>
            <a:rect l="l" t="t" r="r" b="b"/>
            <a:pathLst>
              <a:path w="2430903" h="2266862">
                <a:moveTo>
                  <a:pt x="0" y="0"/>
                </a:moveTo>
                <a:lnTo>
                  <a:pt x="2430903" y="0"/>
                </a:lnTo>
                <a:lnTo>
                  <a:pt x="2430903" y="2266862"/>
                </a:lnTo>
                <a:lnTo>
                  <a:pt x="0" y="22668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538095" y="4269105"/>
            <a:ext cx="13211175" cy="21443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2810"/>
              </a:lnSpc>
            </a:pPr>
            <a:r>
              <a:rPr lang="en-US" sz="9150">
                <a:solidFill>
                  <a:srgbClr val="1B1B1B"/>
                </a:solidFill>
                <a:latin typeface="Paytone One" panose="00000500000000000000"/>
              </a:rPr>
              <a:t>Chào tạm biệt các em!</a:t>
            </a:r>
            <a:endParaRPr lang="en-US" sz="9150">
              <a:solidFill>
                <a:srgbClr val="1B1B1B"/>
              </a:solidFill>
              <a:latin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3"/>
            <a:ext cx="18288000" cy="10286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6400805" y="279800"/>
            <a:ext cx="8068118" cy="1777604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" name="Group 972"/>
            <p:cNvGrpSpPr/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2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 LỆ </a:t>
                </a:r>
                <a:endParaRPr lang="en-US" sz="4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" name="Group 974"/>
              <p:cNvGrpSpPr/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2857500" y="1994301"/>
            <a:ext cx="12458700" cy="7606904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2" name="Group 866"/>
          <p:cNvGrpSpPr/>
          <p:nvPr/>
        </p:nvGrpSpPr>
        <p:grpSpPr bwMode="auto">
          <a:xfrm>
            <a:off x="5200650" y="-4743451"/>
            <a:ext cx="742950" cy="3143252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5305158" y="-4857753"/>
            <a:ext cx="514619" cy="285750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5242322" y="-4686301"/>
            <a:ext cx="638175" cy="268604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7658100" y="1371600"/>
            <a:ext cx="26403300" cy="138350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39004" y="3223967"/>
            <a:ext cx="11668539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610194" y="11772900"/>
            <a:ext cx="820431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5838794" y="12001500"/>
            <a:ext cx="820431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02900" y="8515350"/>
            <a:ext cx="914400" cy="9144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31300" y="4273826"/>
            <a:ext cx="914400" cy="9144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385" y="8196687"/>
            <a:ext cx="1446639" cy="1221014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78" y="8338182"/>
            <a:ext cx="934352" cy="686507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6195375" y="7762931"/>
            <a:ext cx="1059180" cy="45974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  <a:endParaRPr lang="en-US" sz="21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5443137" y="9346740"/>
            <a:ext cx="2477135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  <a:endParaRPr lang="en-US" sz="24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en-US" sz="2400" dirty="0">
              <a:ln w="0"/>
              <a:solidFill>
                <a:schemeClr val="bg1">
                  <a:lumMod val="95000"/>
                </a:schemeClr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green, indoo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89" y="8234862"/>
            <a:ext cx="2292098" cy="1023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bldLvl="0" animBg="1"/>
      <p:bldP spid="9" grpId="0" bldLvl="0" animBg="1"/>
      <p:bldP spid="9" grpId="1" bldLvl="0" animBg="1"/>
      <p:bldP spid="10" grpId="0" bldLvl="0" animBg="1"/>
      <p:bldP spid="13" grpId="0" bldLvl="0" animBg="1"/>
      <p:bldP spid="13" grpId="1" bldLvl="0" animBg="1"/>
      <p:bldP spid="71" grpId="0"/>
      <p:bldP spid="71" grpId="1"/>
      <p:bldP spid="74" grpId="0" bldLvl="0" animBg="1"/>
      <p:bldP spid="74" grpId="1" bldLvl="0" animBg="1"/>
      <p:bldP spid="74" grpId="2" bldLvl="0" animBg="1"/>
      <p:bldP spid="74" grpId="3" bldLvl="0" animBg="1"/>
      <p:bldP spid="74" grpId="4" bldLvl="0" animBg="1"/>
      <p:bldP spid="74" grpId="5" bldLvl="0" animBg="1"/>
      <p:bldP spid="74" grpId="6" bldLvl="0" animBg="1"/>
      <p:bldP spid="74" grpId="7" bldLvl="0" animBg="1"/>
      <p:bldP spid="74" grpId="8" bldLvl="0" animBg="1"/>
      <p:bldP spid="74" grpId="9" bldLvl="0" animBg="1"/>
      <p:bldP spid="74" grpId="10" bldLvl="0" animBg="1"/>
      <p:bldP spid="74" grpId="11" bldLvl="0" animBg="1"/>
      <p:bldP spid="74" grpId="12" bldLvl="0" animBg="1"/>
      <p:bldP spid="74" grpId="13" bldLvl="0" animBg="1"/>
      <p:bldP spid="74" grpId="14" bldLvl="0" animBg="1"/>
      <p:bldP spid="75" grpId="0" bldLvl="0" animBg="1"/>
      <p:bldP spid="75" grpId="1" bldLvl="0" animBg="1"/>
      <p:bldP spid="75" grpId="2" bldLvl="0" animBg="1"/>
      <p:bldP spid="75" grpId="3" bldLvl="0" animBg="1"/>
      <p:bldP spid="75" grpId="4" bldLvl="0" animBg="1"/>
      <p:bldP spid="75" grpId="5" bldLvl="0" animBg="1"/>
      <p:bldP spid="75" grpId="6" bldLvl="0" animBg="1"/>
      <p:bldP spid="75" grpId="7" bldLvl="0" animBg="1"/>
      <p:bldP spid="75" grpId="8" bldLvl="0" animBg="1"/>
      <p:bldP spid="75" grpId="9" bldLvl="0" animBg="1"/>
      <p:bldP spid="75" grpId="10" bldLvl="0" animBg="1"/>
      <p:bldP spid="75" grpId="11" bldLvl="0" animBg="1"/>
      <p:bldP spid="75" grpId="12" bldLvl="0" animBg="1"/>
      <p:bldP spid="75" grpId="13" bldLvl="0" animBg="1"/>
      <p:bldP spid="75" grpId="14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s 11"/>
          <p:cNvSpPr/>
          <p:nvPr/>
        </p:nvSpPr>
        <p:spPr>
          <a:xfrm>
            <a:off x="-76200" y="0"/>
            <a:ext cx="18364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 rot="2668956">
            <a:off x="1190012" y="1122956"/>
            <a:ext cx="1582395" cy="164558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65827" y="6505821"/>
            <a:ext cx="1585913" cy="154823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80371" y="1170723"/>
            <a:ext cx="1549007" cy="154900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442168" y="4369737"/>
            <a:ext cx="9276020" cy="3169988"/>
            <a:chOff x="-429098" y="2555462"/>
            <a:chExt cx="6184013" cy="2113325"/>
          </a:xfrm>
        </p:grpSpPr>
        <p:sp>
          <p:nvSpPr>
            <p:cNvPr id="30" name="Arrow: Pentagon 29"/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/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99671" y="4164381"/>
            <a:ext cx="9825596" cy="3370788"/>
            <a:chOff x="6333112" y="2416018"/>
            <a:chExt cx="6550397" cy="2247192"/>
          </a:xfrm>
        </p:grpSpPr>
        <p:grpSp>
          <p:nvGrpSpPr>
            <p:cNvPr id="52" name="Group 51"/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/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Arrow: Chevron 37"/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442168" y="7085385"/>
            <a:ext cx="9276020" cy="3163527"/>
            <a:chOff x="-294779" y="4723590"/>
            <a:chExt cx="6184013" cy="2109018"/>
          </a:xfrm>
        </p:grpSpPr>
        <p:grpSp>
          <p:nvGrpSpPr>
            <p:cNvPr id="44" name="Group 43"/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/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48" name="Picture 47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/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477498" y="7203029"/>
            <a:ext cx="9323712" cy="3083975"/>
            <a:chOff x="6318332" y="4802017"/>
            <a:chExt cx="6215808" cy="2055983"/>
          </a:xfrm>
        </p:grpSpPr>
        <p:grpSp>
          <p:nvGrpSpPr>
            <p:cNvPr id="74" name="Group 73"/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/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9" name="Arrow: Chevron 78"/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145682" y="-716410"/>
            <a:ext cx="11424768" cy="5692214"/>
            <a:chOff x="1142727" y="-726496"/>
            <a:chExt cx="9798826" cy="42720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36000"/>
                      </a14:imgEffect>
                      <a14:imgEffect>
                        <a14:sharpenSoften amoun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>
              <a:fillRect/>
            </a:stretch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64" y="731706"/>
            <a:ext cx="2269499" cy="170016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561" y="406470"/>
            <a:ext cx="3083975" cy="3155610"/>
          </a:xfrm>
          <a:prstGeom prst="rect">
            <a:avLst/>
          </a:prstGeom>
        </p:spPr>
      </p:pic>
      <p:sp>
        <p:nvSpPr>
          <p:cNvPr id="11" name="CAU HOI"/>
          <p:cNvSpPr/>
          <p:nvPr/>
        </p:nvSpPr>
        <p:spPr>
          <a:xfrm>
            <a:off x="5157446" y="1581786"/>
            <a:ext cx="7927975" cy="96774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fr-FR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fr-FR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5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/>
          <p:cNvSpPr/>
          <p:nvPr/>
        </p:nvSpPr>
        <p:spPr>
          <a:xfrm>
            <a:off x="2659426" y="5453328"/>
            <a:ext cx="4225925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XEM TIN TỨC</a:t>
            </a:r>
            <a:endParaRPr lang="en-US" sz="48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. SAI"/>
          <p:cNvSpPr/>
          <p:nvPr/>
        </p:nvSpPr>
        <p:spPr>
          <a:xfrm>
            <a:off x="12307252" y="5420379"/>
            <a:ext cx="2718435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ĂN CƠM</a:t>
            </a:r>
            <a:endParaRPr lang="en-US" sz="48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D. SAI"/>
          <p:cNvSpPr/>
          <p:nvPr/>
        </p:nvSpPr>
        <p:spPr>
          <a:xfrm>
            <a:off x="12259735" y="8191383"/>
            <a:ext cx="2760345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 CHƠI</a:t>
            </a:r>
            <a:endParaRPr lang="en-US" sz="48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. SAI"/>
          <p:cNvSpPr/>
          <p:nvPr/>
        </p:nvSpPr>
        <p:spPr>
          <a:xfrm>
            <a:off x="3627024" y="8152034"/>
            <a:ext cx="1629410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48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rt"/>
          <p:cNvSpPr/>
          <p:nvPr/>
        </p:nvSpPr>
        <p:spPr>
          <a:xfrm>
            <a:off x="8370270" y="6537419"/>
            <a:ext cx="1585913" cy="1585913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 rot="2668956">
            <a:off x="1102866" y="1052130"/>
            <a:ext cx="1764579" cy="18350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65" y="8884407"/>
            <a:ext cx="1144118" cy="1144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/>
      <p:bldP spid="46" grpId="0"/>
      <p:bldP spid="46" grpId="1"/>
      <p:bldP spid="49" grpId="0"/>
      <p:bldP spid="50" grpId="0"/>
      <p:bldP spid="53" grpId="0"/>
      <p:bldP spid="3" grpId="0" bldLvl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s 11"/>
          <p:cNvSpPr/>
          <p:nvPr/>
        </p:nvSpPr>
        <p:spPr>
          <a:xfrm>
            <a:off x="-76200" y="0"/>
            <a:ext cx="18364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 rot="2668956">
            <a:off x="1190012" y="1122956"/>
            <a:ext cx="1582395" cy="164558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65827" y="6505821"/>
            <a:ext cx="1585913" cy="154823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80371" y="1170723"/>
            <a:ext cx="1549007" cy="154900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442168" y="4369737"/>
            <a:ext cx="9276020" cy="3169988"/>
            <a:chOff x="-429098" y="2555462"/>
            <a:chExt cx="6184013" cy="2113325"/>
          </a:xfrm>
        </p:grpSpPr>
        <p:sp>
          <p:nvSpPr>
            <p:cNvPr id="30" name="Arrow: Pentagon 29"/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/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378648" y="4164381"/>
            <a:ext cx="9825596" cy="3370788"/>
            <a:chOff x="6333112" y="2416018"/>
            <a:chExt cx="6550397" cy="2247192"/>
          </a:xfrm>
        </p:grpSpPr>
        <p:grpSp>
          <p:nvGrpSpPr>
            <p:cNvPr id="52" name="Group 51"/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/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Arrow: Chevron 37"/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442168" y="7085385"/>
            <a:ext cx="9276020" cy="3163527"/>
            <a:chOff x="-294779" y="4723590"/>
            <a:chExt cx="6184013" cy="2109018"/>
          </a:xfrm>
        </p:grpSpPr>
        <p:grpSp>
          <p:nvGrpSpPr>
            <p:cNvPr id="44" name="Group 43"/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/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48" name="Picture 47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/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477498" y="7203029"/>
            <a:ext cx="9323712" cy="3083975"/>
            <a:chOff x="6318332" y="4802017"/>
            <a:chExt cx="6215808" cy="2055983"/>
          </a:xfrm>
        </p:grpSpPr>
        <p:grpSp>
          <p:nvGrpSpPr>
            <p:cNvPr id="74" name="Group 73"/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/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9" name="Arrow: Chevron 78"/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145682" y="-716410"/>
            <a:ext cx="11424768" cy="5692214"/>
            <a:chOff x="1142727" y="-726496"/>
            <a:chExt cx="9798826" cy="42720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36000"/>
                      </a14:imgEffect>
                      <a14:imgEffect>
                        <a14:sharpenSoften amoun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>
              <a:fillRect/>
            </a:stretch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64" y="731706"/>
            <a:ext cx="2269499" cy="170016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561" y="406470"/>
            <a:ext cx="3083975" cy="3155610"/>
          </a:xfrm>
          <a:prstGeom prst="rect">
            <a:avLst/>
          </a:prstGeom>
        </p:spPr>
      </p:pic>
      <p:sp>
        <p:nvSpPr>
          <p:cNvPr id="11" name="CAU HOI"/>
          <p:cNvSpPr/>
          <p:nvPr/>
        </p:nvSpPr>
        <p:spPr>
          <a:xfrm>
            <a:off x="4638364" y="1097384"/>
            <a:ext cx="8439401" cy="213106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Các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thông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tin </a:t>
            </a:r>
            <a:r>
              <a:rPr lang="en-US" sz="54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ở Internet </a:t>
            </a:r>
            <a:r>
              <a:rPr lang="en-US" sz="54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srgbClr val="FFFF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46" name="A. DUNG"/>
          <p:cNvSpPr/>
          <p:nvPr/>
        </p:nvSpPr>
        <p:spPr>
          <a:xfrm>
            <a:off x="11600823" y="5161587"/>
            <a:ext cx="2698115" cy="142938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D. SAI"/>
          <p:cNvSpPr/>
          <p:nvPr/>
        </p:nvSpPr>
        <p:spPr>
          <a:xfrm>
            <a:off x="11407200" y="8231724"/>
            <a:ext cx="3537585" cy="78295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. SAI"/>
          <p:cNvSpPr/>
          <p:nvPr/>
        </p:nvSpPr>
        <p:spPr>
          <a:xfrm>
            <a:off x="2989312" y="7902788"/>
            <a:ext cx="3555365" cy="142938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Jerry</a:t>
            </a:r>
            <a:endParaRPr lang="en-US" sz="4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rt"/>
          <p:cNvSpPr/>
          <p:nvPr/>
        </p:nvSpPr>
        <p:spPr>
          <a:xfrm>
            <a:off x="8370270" y="6537419"/>
            <a:ext cx="1585913" cy="1585913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 rot="2668956">
            <a:off x="1102866" y="1052130"/>
            <a:ext cx="1764579" cy="18350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65" y="8884407"/>
            <a:ext cx="1144118" cy="1144118"/>
          </a:xfrm>
          <a:prstGeom prst="rect">
            <a:avLst/>
          </a:prstGeom>
        </p:spPr>
      </p:pic>
      <p:sp>
        <p:nvSpPr>
          <p:cNvPr id="54" name="C. SAI"/>
          <p:cNvSpPr/>
          <p:nvPr/>
        </p:nvSpPr>
        <p:spPr>
          <a:xfrm>
            <a:off x="3123280" y="5410062"/>
            <a:ext cx="3974465" cy="78295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75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/>
      <p:bldP spid="46" grpId="0"/>
      <p:bldP spid="46" grpId="1"/>
      <p:bldP spid="50" grpId="0"/>
      <p:bldP spid="53" grpId="0"/>
      <p:bldP spid="3" grpId="0" bldLvl="0" animBg="1"/>
      <p:bldP spid="3" grpId="1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s 11"/>
          <p:cNvSpPr/>
          <p:nvPr/>
        </p:nvSpPr>
        <p:spPr>
          <a:xfrm>
            <a:off x="-76200" y="0"/>
            <a:ext cx="18364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 rot="2668956">
            <a:off x="1190012" y="1122956"/>
            <a:ext cx="1582395" cy="164558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65827" y="6505821"/>
            <a:ext cx="1585913" cy="154823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80371" y="1170723"/>
            <a:ext cx="1549007" cy="154900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442168" y="4369737"/>
            <a:ext cx="9276020" cy="3169988"/>
            <a:chOff x="-429098" y="2555462"/>
            <a:chExt cx="6184013" cy="2113325"/>
          </a:xfrm>
        </p:grpSpPr>
        <p:sp>
          <p:nvSpPr>
            <p:cNvPr id="30" name="Arrow: Pentagon 29"/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/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99671" y="4164381"/>
            <a:ext cx="9825596" cy="3370788"/>
            <a:chOff x="6333112" y="2416018"/>
            <a:chExt cx="6550397" cy="2247192"/>
          </a:xfrm>
        </p:grpSpPr>
        <p:grpSp>
          <p:nvGrpSpPr>
            <p:cNvPr id="52" name="Group 51"/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/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Arrow: Chevron 37"/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442168" y="7085385"/>
            <a:ext cx="9276020" cy="3163527"/>
            <a:chOff x="-294779" y="4723590"/>
            <a:chExt cx="6184013" cy="2109018"/>
          </a:xfrm>
        </p:grpSpPr>
        <p:grpSp>
          <p:nvGrpSpPr>
            <p:cNvPr id="44" name="Group 43"/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/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48" name="Picture 47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/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477498" y="7203029"/>
            <a:ext cx="9323712" cy="3083975"/>
            <a:chOff x="6318332" y="4802017"/>
            <a:chExt cx="6215808" cy="2055983"/>
          </a:xfrm>
        </p:grpSpPr>
        <p:grpSp>
          <p:nvGrpSpPr>
            <p:cNvPr id="74" name="Group 73"/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/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9" name="Arrow: Chevron 78"/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145682" y="-716410"/>
            <a:ext cx="11424768" cy="5692214"/>
            <a:chOff x="1142727" y="-726496"/>
            <a:chExt cx="9798826" cy="42720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36000"/>
                      </a14:imgEffect>
                      <a14:imgEffect>
                        <a14:sharpenSoften amoun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>
              <a:fillRect/>
            </a:stretch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64" y="731706"/>
            <a:ext cx="2269499" cy="170016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561" y="406470"/>
            <a:ext cx="3083975" cy="3155610"/>
          </a:xfrm>
          <a:prstGeom prst="rect">
            <a:avLst/>
          </a:prstGeom>
        </p:spPr>
      </p:pic>
      <p:sp>
        <p:nvSpPr>
          <p:cNvPr id="11" name="CAU HOI"/>
          <p:cNvSpPr/>
          <p:nvPr/>
        </p:nvSpPr>
        <p:spPr>
          <a:xfrm>
            <a:off x="5285353" y="1272677"/>
            <a:ext cx="7452360" cy="161417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Internet?</a:t>
            </a:r>
            <a:endParaRPr lang="en-US" sz="4800" dirty="0">
              <a:ln w="0"/>
              <a:solidFill>
                <a:schemeClr val="bg1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/>
          <p:cNvSpPr/>
          <p:nvPr/>
        </p:nvSpPr>
        <p:spPr>
          <a:xfrm>
            <a:off x="11818360" y="7807697"/>
            <a:ext cx="3025140" cy="161417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 smtClean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4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. SAI"/>
          <p:cNvSpPr/>
          <p:nvPr/>
        </p:nvSpPr>
        <p:spPr>
          <a:xfrm>
            <a:off x="3205909" y="5444054"/>
            <a:ext cx="2900045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D. SAI"/>
          <p:cNvSpPr/>
          <p:nvPr/>
        </p:nvSpPr>
        <p:spPr>
          <a:xfrm>
            <a:off x="12206041" y="5417826"/>
            <a:ext cx="2584450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endParaRPr lang="en-US" sz="4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. SAI"/>
          <p:cNvSpPr/>
          <p:nvPr/>
        </p:nvSpPr>
        <p:spPr>
          <a:xfrm>
            <a:off x="3317851" y="8133623"/>
            <a:ext cx="2667000" cy="87566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4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rt"/>
          <p:cNvSpPr/>
          <p:nvPr/>
        </p:nvSpPr>
        <p:spPr>
          <a:xfrm>
            <a:off x="8391881" y="6459735"/>
            <a:ext cx="1585913" cy="1585913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 rot="2668956">
            <a:off x="1102866" y="1052130"/>
            <a:ext cx="1764579" cy="18350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65" y="8884407"/>
            <a:ext cx="1144118" cy="1144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5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/>
      <p:bldP spid="46" grpId="0"/>
      <p:bldP spid="46" grpId="1"/>
      <p:bldP spid="49" grpId="0"/>
      <p:bldP spid="50" grpId="0"/>
      <p:bldP spid="53" grpId="0"/>
      <p:bldP spid="3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s 11"/>
          <p:cNvSpPr/>
          <p:nvPr/>
        </p:nvSpPr>
        <p:spPr>
          <a:xfrm>
            <a:off x="-76200" y="0"/>
            <a:ext cx="183642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 rot="2668956">
            <a:off x="1190012" y="1122956"/>
            <a:ext cx="1582395" cy="164558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" name="Dem nguoc 10 gi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65827" y="6505821"/>
            <a:ext cx="1585913" cy="154823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80371" y="1170723"/>
            <a:ext cx="1549007" cy="154900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442168" y="4369737"/>
            <a:ext cx="9276020" cy="3169988"/>
            <a:chOff x="-429098" y="2555462"/>
            <a:chExt cx="6184013" cy="2113325"/>
          </a:xfrm>
        </p:grpSpPr>
        <p:sp>
          <p:nvSpPr>
            <p:cNvPr id="30" name="Arrow: Pentagon 29"/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/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99671" y="4164381"/>
            <a:ext cx="9825596" cy="3370788"/>
            <a:chOff x="6333112" y="2416018"/>
            <a:chExt cx="6550397" cy="2247192"/>
          </a:xfrm>
        </p:grpSpPr>
        <p:grpSp>
          <p:nvGrpSpPr>
            <p:cNvPr id="52" name="Group 51"/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/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Arrow: Chevron 37"/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9" name="Picture 38" descr="A close up of a logo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442168" y="7085385"/>
            <a:ext cx="9276020" cy="3163527"/>
            <a:chOff x="-294779" y="4723590"/>
            <a:chExt cx="6184013" cy="2109018"/>
          </a:xfrm>
        </p:grpSpPr>
        <p:grpSp>
          <p:nvGrpSpPr>
            <p:cNvPr id="44" name="Group 43"/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/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48" name="Picture 47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/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477498" y="7203029"/>
            <a:ext cx="9323712" cy="3083975"/>
            <a:chOff x="6318332" y="4802017"/>
            <a:chExt cx="6215808" cy="2055983"/>
          </a:xfrm>
        </p:grpSpPr>
        <p:grpSp>
          <p:nvGrpSpPr>
            <p:cNvPr id="74" name="Group 73"/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/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9" name="Arrow: Chevron 78"/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145682" y="-716410"/>
            <a:ext cx="11424768" cy="5692214"/>
            <a:chOff x="1142727" y="-726496"/>
            <a:chExt cx="9798826" cy="42720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36000"/>
                      </a14:imgEffect>
                      <a14:imgEffect>
                        <a14:sharpenSoften amoun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>
              <a:fillRect/>
            </a:stretch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>
              <a:fillRect/>
            </a:stretch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64" y="731706"/>
            <a:ext cx="2269499" cy="170016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561" y="406470"/>
            <a:ext cx="3083975" cy="3155610"/>
          </a:xfrm>
          <a:prstGeom prst="rect">
            <a:avLst/>
          </a:prstGeom>
        </p:spPr>
      </p:pic>
      <p:sp>
        <p:nvSpPr>
          <p:cNvPr id="11" name="CAU HOI"/>
          <p:cNvSpPr/>
          <p:nvPr/>
        </p:nvSpPr>
        <p:spPr>
          <a:xfrm>
            <a:off x="8094029" y="1545696"/>
            <a:ext cx="1950720" cy="76771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dirty="0">
              <a:ln w="0"/>
              <a:solidFill>
                <a:srgbClr val="FFFF00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. DUNG"/>
          <p:cNvSpPr/>
          <p:nvPr/>
        </p:nvSpPr>
        <p:spPr>
          <a:xfrm>
            <a:off x="11917772" y="5402792"/>
            <a:ext cx="2745740" cy="73723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9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9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9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. SAI"/>
          <p:cNvSpPr/>
          <p:nvPr/>
        </p:nvSpPr>
        <p:spPr>
          <a:xfrm>
            <a:off x="4397481" y="5401847"/>
            <a:ext cx="1698625" cy="73723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9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9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D. SAI"/>
          <p:cNvSpPr/>
          <p:nvPr/>
        </p:nvSpPr>
        <p:spPr>
          <a:xfrm>
            <a:off x="12382455" y="8203359"/>
            <a:ext cx="1698625" cy="73723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9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9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. SAI"/>
          <p:cNvSpPr/>
          <p:nvPr/>
        </p:nvSpPr>
        <p:spPr>
          <a:xfrm>
            <a:off x="4350694" y="8133620"/>
            <a:ext cx="1698625" cy="73723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9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9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rt"/>
          <p:cNvSpPr/>
          <p:nvPr/>
        </p:nvSpPr>
        <p:spPr>
          <a:xfrm>
            <a:off x="8370270" y="6537419"/>
            <a:ext cx="1585913" cy="1585913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 rot="2668956">
            <a:off x="1102866" y="1052130"/>
            <a:ext cx="1764579" cy="18350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#9Slide07 Banque" panose="020406030505060202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65" y="8884407"/>
            <a:ext cx="1144118" cy="1144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/>
      <p:bldP spid="46" grpId="0"/>
      <p:bldP spid="46" grpId="1"/>
      <p:bldP spid="49" grpId="0"/>
      <p:bldP spid="50" grpId="0"/>
      <p:bldP spid="53" grpId="0"/>
      <p:bldP spid="3" grpId="0" bldLvl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00364" y="4784738"/>
            <a:ext cx="11125898" cy="11004524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0" y="0"/>
                </a:moveTo>
                <a:lnTo>
                  <a:pt x="11125898" y="0"/>
                </a:lnTo>
                <a:lnTo>
                  <a:pt x="11125898" y="11004524"/>
                </a:lnTo>
                <a:lnTo>
                  <a:pt x="0" y="1100452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90328">
            <a:off x="9944282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0" y="0"/>
                </a:lnTo>
                <a:lnTo>
                  <a:pt x="498720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7201">
            <a:off x="14571226" y="1557077"/>
            <a:ext cx="245996" cy="250088"/>
          </a:xfrm>
          <a:custGeom>
            <a:avLst/>
            <a:gdLst/>
            <a:ahLst/>
            <a:cxnLst/>
            <a:rect l="l" t="t" r="r" b="b"/>
            <a:pathLst>
              <a:path w="245996" h="250088">
                <a:moveTo>
                  <a:pt x="0" y="0"/>
                </a:moveTo>
                <a:lnTo>
                  <a:pt x="245996" y="0"/>
                </a:lnTo>
                <a:lnTo>
                  <a:pt x="245996" y="250088"/>
                </a:lnTo>
                <a:lnTo>
                  <a:pt x="0" y="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606415" y="7327510"/>
            <a:ext cx="481942" cy="431995"/>
          </a:xfrm>
          <a:custGeom>
            <a:avLst/>
            <a:gdLst/>
            <a:ahLst/>
            <a:cxnLst/>
            <a:rect l="l" t="t" r="r" b="b"/>
            <a:pathLst>
              <a:path w="481942" h="431995">
                <a:moveTo>
                  <a:pt x="0" y="0"/>
                </a:moveTo>
                <a:lnTo>
                  <a:pt x="481942" y="0"/>
                </a:lnTo>
                <a:lnTo>
                  <a:pt x="481942" y="431995"/>
                </a:lnTo>
                <a:lnTo>
                  <a:pt x="0" y="4319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95541" flipV="1">
            <a:off x="943103" y="2099866"/>
            <a:ext cx="470128" cy="421405"/>
          </a:xfrm>
          <a:custGeom>
            <a:avLst/>
            <a:gdLst/>
            <a:ahLst/>
            <a:cxnLst/>
            <a:rect l="l" t="t" r="r" b="b"/>
            <a:pathLst>
              <a:path w="470128" h="421405">
                <a:moveTo>
                  <a:pt x="0" y="421405"/>
                </a:moveTo>
                <a:lnTo>
                  <a:pt x="470128" y="421405"/>
                </a:lnTo>
                <a:lnTo>
                  <a:pt x="470128" y="0"/>
                </a:lnTo>
                <a:lnTo>
                  <a:pt x="0" y="0"/>
                </a:lnTo>
                <a:lnTo>
                  <a:pt x="0" y="42140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5729">
            <a:off x="6951624" y="586278"/>
            <a:ext cx="403210" cy="382683"/>
          </a:xfrm>
          <a:custGeom>
            <a:avLst/>
            <a:gdLst/>
            <a:ahLst/>
            <a:cxnLst/>
            <a:rect l="l" t="t" r="r" b="b"/>
            <a:pathLst>
              <a:path w="403210" h="382683">
                <a:moveTo>
                  <a:pt x="0" y="0"/>
                </a:moveTo>
                <a:lnTo>
                  <a:pt x="403211" y="0"/>
                </a:lnTo>
                <a:lnTo>
                  <a:pt x="403211" y="382683"/>
                </a:lnTo>
                <a:lnTo>
                  <a:pt x="0" y="382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8445" y="3451225"/>
            <a:ext cx="15231110" cy="35236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l">
              <a:lnSpc>
                <a:spcPts val="8730"/>
              </a:lnSpc>
              <a:spcBef>
                <a:spcPct val="0"/>
              </a:spcBef>
            </a:pPr>
            <a:r>
              <a:rPr lang="en-US" sz="6235">
                <a:solidFill>
                  <a:srgbClr val="000000"/>
                </a:solidFill>
                <a:latin typeface="Cabin Bold" panose="00000800000000000000"/>
              </a:rPr>
              <a:t>Học sinh lên máy giáo viên thực hành mở bài “Chicken Dance” trên Youtube. Sau đó cùng cả lớp nhảy theo bài nhảy.</a:t>
            </a:r>
            <a:endParaRPr lang="en-US" sz="6235">
              <a:solidFill>
                <a:srgbClr val="000000"/>
              </a:solidFill>
              <a:latin typeface="Cabin Bold" panose="0000080000000000000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715917" y="5891766"/>
            <a:ext cx="3105117" cy="3735479"/>
          </a:xfrm>
          <a:custGeom>
            <a:avLst/>
            <a:gdLst/>
            <a:ahLst/>
            <a:cxnLst/>
            <a:rect l="l" t="t" r="r" b="b"/>
            <a:pathLst>
              <a:path w="3105117" h="3735479">
                <a:moveTo>
                  <a:pt x="0" y="0"/>
                </a:moveTo>
                <a:lnTo>
                  <a:pt x="3105117" y="0"/>
                </a:lnTo>
                <a:lnTo>
                  <a:pt x="3105117" y="3735479"/>
                </a:lnTo>
                <a:lnTo>
                  <a:pt x="0" y="3735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48292" y="471753"/>
            <a:ext cx="2756794" cy="2760244"/>
          </a:xfrm>
          <a:custGeom>
            <a:avLst/>
            <a:gdLst/>
            <a:ahLst/>
            <a:cxnLst/>
            <a:rect l="l" t="t" r="r" b="b"/>
            <a:pathLst>
              <a:path w="2756794" h="2760244">
                <a:moveTo>
                  <a:pt x="0" y="0"/>
                </a:moveTo>
                <a:lnTo>
                  <a:pt x="2756794" y="0"/>
                </a:lnTo>
                <a:lnTo>
                  <a:pt x="2756794" y="2760244"/>
                </a:lnTo>
                <a:lnTo>
                  <a:pt x="0" y="27602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5049075" y="6636196"/>
            <a:ext cx="3238925" cy="3280520"/>
            <a:chOff x="0" y="0"/>
            <a:chExt cx="4318566" cy="4374026"/>
          </a:xfrm>
        </p:grpSpPr>
        <p:sp>
          <p:nvSpPr>
            <p:cNvPr id="5" name="Freeform 5"/>
            <p:cNvSpPr/>
            <p:nvPr/>
          </p:nvSpPr>
          <p:spPr>
            <a:xfrm>
              <a:off x="1853521" y="2644345"/>
              <a:ext cx="1283109" cy="1729681"/>
            </a:xfrm>
            <a:custGeom>
              <a:avLst/>
              <a:gdLst/>
              <a:ahLst/>
              <a:cxnLst/>
              <a:rect l="l" t="t" r="r" b="b"/>
              <a:pathLst>
                <a:path w="1283109" h="1729681">
                  <a:moveTo>
                    <a:pt x="0" y="0"/>
                  </a:moveTo>
                  <a:lnTo>
                    <a:pt x="1283109" y="0"/>
                  </a:lnTo>
                  <a:lnTo>
                    <a:pt x="1283109" y="1729681"/>
                  </a:lnTo>
                  <a:lnTo>
                    <a:pt x="0" y="1729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706133"/>
              <a:ext cx="4318566" cy="1743130"/>
            </a:xfrm>
            <a:custGeom>
              <a:avLst/>
              <a:gdLst/>
              <a:ahLst/>
              <a:cxnLst/>
              <a:rect l="l" t="t" r="r" b="b"/>
              <a:pathLst>
                <a:path w="4318566" h="1743130">
                  <a:moveTo>
                    <a:pt x="0" y="0"/>
                  </a:moveTo>
                  <a:lnTo>
                    <a:pt x="4318566" y="0"/>
                  </a:lnTo>
                  <a:lnTo>
                    <a:pt x="4318566" y="1743130"/>
                  </a:lnTo>
                  <a:lnTo>
                    <a:pt x="0" y="1743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91132" y="151644"/>
              <a:ext cx="3007887" cy="2690691"/>
            </a:xfrm>
            <a:custGeom>
              <a:avLst/>
              <a:gdLst/>
              <a:ahLst/>
              <a:cxnLst/>
              <a:rect l="l" t="t" r="r" b="b"/>
              <a:pathLst>
                <a:path w="3007887" h="2690691">
                  <a:moveTo>
                    <a:pt x="0" y="0"/>
                  </a:moveTo>
                  <a:lnTo>
                    <a:pt x="3007887" y="0"/>
                  </a:lnTo>
                  <a:lnTo>
                    <a:pt x="3007887" y="2690691"/>
                  </a:lnTo>
                  <a:lnTo>
                    <a:pt x="0" y="269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93980" y="0"/>
              <a:ext cx="1202191" cy="992354"/>
            </a:xfrm>
            <a:custGeom>
              <a:avLst/>
              <a:gdLst/>
              <a:ahLst/>
              <a:cxnLst/>
              <a:rect l="l" t="t" r="r" b="b"/>
              <a:pathLst>
                <a:path w="1202191" h="992354">
                  <a:moveTo>
                    <a:pt x="0" y="0"/>
                  </a:moveTo>
                  <a:lnTo>
                    <a:pt x="1202191" y="0"/>
                  </a:lnTo>
                  <a:lnTo>
                    <a:pt x="1202191" y="992354"/>
                  </a:lnTo>
                  <a:lnTo>
                    <a:pt x="0" y="992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99816" y="1577698"/>
              <a:ext cx="790518" cy="708592"/>
            </a:xfrm>
            <a:custGeom>
              <a:avLst/>
              <a:gdLst/>
              <a:ahLst/>
              <a:cxnLst/>
              <a:rect l="l" t="t" r="r" b="b"/>
              <a:pathLst>
                <a:path w="790518" h="708592">
                  <a:moveTo>
                    <a:pt x="0" y="0"/>
                  </a:moveTo>
                  <a:lnTo>
                    <a:pt x="790519" y="0"/>
                  </a:lnTo>
                  <a:lnTo>
                    <a:pt x="790519" y="708592"/>
                  </a:lnTo>
                  <a:lnTo>
                    <a:pt x="0" y="70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664393" y="785544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5" y="0"/>
                </a:lnTo>
                <a:lnTo>
                  <a:pt x="769365" y="782165"/>
                </a:lnTo>
                <a:lnTo>
                  <a:pt x="0" y="782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36310" y="75917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66545" y="3917315"/>
            <a:ext cx="15154910" cy="26638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25"/>
              </a:lnSpc>
            </a:pPr>
            <a:r>
              <a:rPr lang="en-US" sz="6565">
                <a:solidFill>
                  <a:srgbClr val="1E1E1E"/>
                </a:solidFill>
                <a:latin typeface="Cabin Bold" panose="00000800000000000000"/>
              </a:rPr>
              <a:t>BÀI 15:</a:t>
            </a:r>
            <a:endParaRPr lang="en-US" sz="6565">
              <a:solidFill>
                <a:srgbClr val="1E1E1E"/>
              </a:solidFill>
              <a:latin typeface="Cabin Bold" panose="00000800000000000000"/>
            </a:endParaRPr>
          </a:p>
          <a:p>
            <a:pPr algn="ctr">
              <a:lnSpc>
                <a:spcPts val="9125"/>
              </a:lnSpc>
            </a:pPr>
            <a:r>
              <a:rPr lang="en-US" sz="6565">
                <a:solidFill>
                  <a:srgbClr val="1E1E1E"/>
                </a:solidFill>
                <a:latin typeface="Cabin Bold" panose="00000800000000000000"/>
              </a:rPr>
              <a:t>THÔNG TIN TÌM ĐƯỢC TRÊN INTERNET</a:t>
            </a:r>
            <a:endParaRPr lang="en-US" sz="6565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08976" y="5143500"/>
            <a:ext cx="1527334" cy="1527334"/>
          </a:xfrm>
          <a:custGeom>
            <a:avLst/>
            <a:gdLst/>
            <a:ahLst/>
            <a:cxnLst/>
            <a:rect l="l" t="t" r="r" b="b"/>
            <a:pathLst>
              <a:path w="1527334" h="1527334">
                <a:moveTo>
                  <a:pt x="0" y="0"/>
                </a:moveTo>
                <a:lnTo>
                  <a:pt x="1527334" y="0"/>
                </a:lnTo>
                <a:lnTo>
                  <a:pt x="1527334" y="1527334"/>
                </a:lnTo>
                <a:lnTo>
                  <a:pt x="0" y="15273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0871" y="244509"/>
            <a:ext cx="4995205" cy="4114800"/>
          </a:xfrm>
          <a:custGeom>
            <a:avLst/>
            <a:gdLst/>
            <a:ahLst/>
            <a:cxnLst/>
            <a:rect l="l" t="t" r="r" b="b"/>
            <a:pathLst>
              <a:path w="4995205" h="4114800">
                <a:moveTo>
                  <a:pt x="0" y="0"/>
                </a:moveTo>
                <a:lnTo>
                  <a:pt x="4995205" y="0"/>
                </a:lnTo>
                <a:lnTo>
                  <a:pt x="49952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2320</Words>
  <Application>WPS Presentation</Application>
  <PresentationFormat>On-screen Show (4:3)</PresentationFormat>
  <Paragraphs>155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SimSun</vt:lpstr>
      <vt:lpstr>Wingdings</vt:lpstr>
      <vt:lpstr>Paytone One</vt:lpstr>
      <vt:lpstr>Cabin Bold</vt:lpstr>
      <vt:lpstr>Cabin</vt:lpstr>
      <vt:lpstr>Microsoft YaHei</vt:lpstr>
      <vt:lpstr>Arial Unicode MS</vt:lpstr>
      <vt:lpstr>Calibri</vt:lpstr>
      <vt:lpstr>#9Slide07 Banque</vt:lpstr>
      <vt:lpstr>SVN-Holidays</vt:lpstr>
      <vt:lpstr>Calibri</vt:lpstr>
      <vt:lpstr>Arial</vt:lpstr>
      <vt:lpstr>MS Mincho</vt:lpstr>
      <vt:lpstr>Times New Roman</vt:lpstr>
      <vt:lpstr>Open Sans Extrabold</vt:lpstr>
      <vt:lpstr>Yu Gothic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Minh họa Đốm Nội quy Lớp học Giáo dục Bản thuyết trình</dc:title>
  <dc:creator/>
  <cp:lastModifiedBy>pc</cp:lastModifiedBy>
  <cp:revision>2</cp:revision>
  <dcterms:created xsi:type="dcterms:W3CDTF">2006-08-16T00:00:00Z</dcterms:created>
  <dcterms:modified xsi:type="dcterms:W3CDTF">2024-05-06T16:37:39Z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F230F52070DC40CAAEF780BF459DA8BE_12</vt:lpwstr>
  </property>
  <property fmtid="{D5CDD505-2E9C-101B-9397-08002B2CF9AE}" pid="3" name="KSOProductBuildVer">
    <vt:lpwstr>1033-12.2.0.16731</vt:lpwstr>
  </property>
</Properties>
</file>