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6" r:id="rId3"/>
  </p:sldMasterIdLst>
  <p:notesMasterIdLst>
    <p:notesMasterId r:id="rId33"/>
  </p:notesMasterIdLst>
  <p:sldIdLst>
    <p:sldId id="285" r:id="rId4"/>
    <p:sldId id="283" r:id="rId5"/>
    <p:sldId id="259" r:id="rId6"/>
    <p:sldId id="260" r:id="rId7"/>
    <p:sldId id="288" r:id="rId8"/>
    <p:sldId id="289" r:id="rId9"/>
    <p:sldId id="2642" r:id="rId10"/>
    <p:sldId id="2643" r:id="rId11"/>
    <p:sldId id="268" r:id="rId12"/>
    <p:sldId id="292" r:id="rId13"/>
    <p:sldId id="258" r:id="rId14"/>
    <p:sldId id="293" r:id="rId15"/>
    <p:sldId id="265" r:id="rId16"/>
    <p:sldId id="266" r:id="rId17"/>
    <p:sldId id="286" r:id="rId18"/>
    <p:sldId id="267" r:id="rId19"/>
    <p:sldId id="264" r:id="rId20"/>
    <p:sldId id="269" r:id="rId21"/>
    <p:sldId id="270" r:id="rId22"/>
    <p:sldId id="2640" r:id="rId23"/>
    <p:sldId id="287" r:id="rId24"/>
    <p:sldId id="277" r:id="rId25"/>
    <p:sldId id="271" r:id="rId26"/>
    <p:sldId id="272" r:id="rId27"/>
    <p:sldId id="273" r:id="rId28"/>
    <p:sldId id="276" r:id="rId29"/>
    <p:sldId id="2641" r:id="rId30"/>
    <p:sldId id="2639" r:id="rId31"/>
    <p:sldId id="50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5" d="100"/>
          <a:sy n="85" d="100"/>
        </p:scale>
        <p:origin x="918"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416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9/7/2023</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9/7/2023</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9/7/2023</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9/7/2023</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9/7/2023</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9/7/2023</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2023/9/7</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0583026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2023/9/7</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3412191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2023/9/7</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257870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9/7/2023</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2023/9/7</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5658850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2023/9/7</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776632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2023/9/7</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8024270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2023/9/7</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4877244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2023/9/7</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7717040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2023/9/7</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4135875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2023/9/7</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3571048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2023/9/7</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87910743"/>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94438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2891820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9/7/2023</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529847"/>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9/7/2023</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9/7/2023</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9/7/2023</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1.png"/><Relationship Id="rId2" Type="http://schemas.openxmlformats.org/officeDocument/2006/relationships/slideLayout" Target="../slideLayouts/slideLayout48.xml"/><Relationship Id="rId16" Type="http://schemas.openxmlformats.org/officeDocument/2006/relationships/image" Target="../media/image2.jp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3.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9/7/2023</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id="{B815397C-A53B-44F0-8818-253C69F51F45}"/>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04195253-2239-42B5-AB56-CEA965DE3ED2}"/>
              </a:ext>
            </a:extLst>
          </p:cNvPr>
          <p:cNvPicPr>
            <a:picLocks noChangeAspect="1"/>
          </p:cNvPicPr>
          <p:nvPr userDrawn="1"/>
        </p:nvPicPr>
        <p:blipFill>
          <a:blip r:embed="rId37" cstate="hqprint">
            <a:extLst>
              <a:ext uri="{28A0092B-C50C-407E-A947-70E740481C1C}">
                <a14:useLocalDpi xmlns:a14="http://schemas.microsoft.com/office/drawing/2010/main" val="0"/>
              </a:ext>
            </a:extLst>
          </a:blip>
          <a:stretch>
            <a:fillRect/>
          </a:stretch>
        </p:blipFill>
        <p:spPr>
          <a:xfrm>
            <a:off x="-1619250" y="365125"/>
            <a:ext cx="1142702" cy="114270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766089F4-DB85-4DC8-A35E-853DEC819EC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076450" y="314324"/>
            <a:ext cx="1666875" cy="1666875"/>
          </a:xfrm>
          <a:prstGeom prst="rect">
            <a:avLst/>
          </a:prstGeom>
        </p:spPr>
      </p:pic>
    </p:spTree>
    <p:extLst>
      <p:ext uri="{BB962C8B-B14F-4D97-AF65-F5344CB8AC3E}">
        <p14:creationId xmlns:p14="http://schemas.microsoft.com/office/powerpoint/2010/main" val="409208075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3.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35.pn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4.png"/><Relationship Id="rId7" Type="http://schemas.openxmlformats.org/officeDocument/2006/relationships/image" Target="../media/image2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35.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1.png"/><Relationship Id="rId7" Type="http://schemas.openxmlformats.org/officeDocument/2006/relationships/image" Target="../media/image39.emf"/><Relationship Id="rId12"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42.emf"/><Relationship Id="rId5" Type="http://schemas.openxmlformats.org/officeDocument/2006/relationships/image" Target="../media/image30.png"/><Relationship Id="rId10" Type="http://schemas.openxmlformats.org/officeDocument/2006/relationships/image" Target="../media/image42.svg"/><Relationship Id="rId4" Type="http://schemas.openxmlformats.org/officeDocument/2006/relationships/image" Target="../media/image29.png"/><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9.emf"/><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46.emf"/></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9.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microsoft.com/office/2007/relationships/hdphoto" Target="../media/hdphoto9.wdp"/><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8.wdp"/><Relationship Id="rId4" Type="http://schemas.openxmlformats.org/officeDocument/2006/relationships/image" Target="../media/image52.png"/><Relationship Id="rId9" Type="http://schemas.microsoft.com/office/2007/relationships/hdphoto" Target="../media/hdphoto10.wdp"/></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13" Type="http://schemas.microsoft.com/office/2007/relationships/hdphoto" Target="../media/hdphoto11.wdp"/><Relationship Id="rId18" Type="http://schemas.openxmlformats.org/officeDocument/2006/relationships/image" Target="../media/image58.png"/><Relationship Id="rId3" Type="http://schemas.openxmlformats.org/officeDocument/2006/relationships/slideLayout" Target="../slideLayouts/slideLayout2.xml"/><Relationship Id="rId7" Type="http://schemas.openxmlformats.org/officeDocument/2006/relationships/image" Target="../media/image51.png"/><Relationship Id="rId12" Type="http://schemas.openxmlformats.org/officeDocument/2006/relationships/image" Target="../media/image56.png"/><Relationship Id="rId17" Type="http://schemas.microsoft.com/office/2007/relationships/hdphoto" Target="../media/hdphoto12.wdp"/><Relationship Id="rId2" Type="http://schemas.openxmlformats.org/officeDocument/2006/relationships/audio" Target="../media/media1.mp3"/><Relationship Id="rId16" Type="http://schemas.openxmlformats.org/officeDocument/2006/relationships/image" Target="../media/image57.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8.wdp"/><Relationship Id="rId5" Type="http://schemas.openxmlformats.org/officeDocument/2006/relationships/image" Target="../media/image55.png"/><Relationship Id="rId15" Type="http://schemas.microsoft.com/office/2007/relationships/hdphoto" Target="../media/hdphoto9.wdp"/><Relationship Id="rId10" Type="http://schemas.openxmlformats.org/officeDocument/2006/relationships/image" Target="../media/image52.png"/><Relationship Id="rId4" Type="http://schemas.openxmlformats.org/officeDocument/2006/relationships/image" Target="../media/image50.png"/><Relationship Id="rId9" Type="http://schemas.microsoft.com/office/2007/relationships/hdphoto" Target="../media/hdphoto10.wdp"/><Relationship Id="rId1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microsoft.com/office/2007/relationships/hdphoto" Target="../media/hdphoto13.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21.pn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40.emf"/><Relationship Id="rId4" Type="http://schemas.openxmlformats.org/officeDocument/2006/relationships/image" Target="../media/image39.emf"/></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23.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2.xml"/><Relationship Id="rId1" Type="http://schemas.openxmlformats.org/officeDocument/2006/relationships/slideLayout" Target="../slideLayouts/slideLayout58.xml"/><Relationship Id="rId5" Type="http://schemas.microsoft.com/office/2007/relationships/hdphoto" Target="../media/hdphoto14.wdp"/><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pic>
        <p:nvPicPr>
          <p:cNvPr id="4" name="Picture 3">
            <a:extLst>
              <a:ext uri="{FF2B5EF4-FFF2-40B4-BE49-F238E27FC236}">
                <a16:creationId xmlns:a16="http://schemas.microsoft.com/office/drawing/2014/main" id="{586B0275-6E17-488F-A36E-FCC175B74669}"/>
              </a:ext>
            </a:extLst>
          </p:cNvPr>
          <p:cNvPicPr>
            <a:picLocks noChangeAspect="1"/>
          </p:cNvPicPr>
          <p:nvPr/>
        </p:nvPicPr>
        <p:blipFill>
          <a:blip r:embed="rId6"/>
          <a:stretch>
            <a:fillRect/>
          </a:stretch>
        </p:blipFill>
        <p:spPr>
          <a:xfrm>
            <a:off x="353758" y="2200486"/>
            <a:ext cx="7785267" cy="2523963"/>
          </a:xfrm>
          <a:prstGeom prst="rect">
            <a:avLst/>
          </a:prstGeom>
        </p:spPr>
      </p:pic>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280800"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447923" cy="5262979"/>
            <a:chOff x="2005588" y="1769815"/>
            <a:chExt cx="8204403" cy="5262979"/>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Khi thấy em vào ngõ</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5262979"/>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Xuân</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Hoài</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8863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3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thăm</a:t>
            </a:r>
            <a:r>
              <a:rPr kumimoji="0" lang="en-US" sz="3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quê</a:t>
            </a:r>
            <a:endParaRPr kumimoji="0" lang="en-US" sz="3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4000"/>
          </a:stretch>
        </a:blipFill>
        <a:effectLst/>
      </p:bgPr>
    </p:bg>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40597650-B863-4ECB-8F27-DF5919686CD9}"/>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7" name="TextBox 6">
            <a:extLst>
              <a:ext uri="{FF2B5EF4-FFF2-40B4-BE49-F238E27FC236}">
                <a16:creationId xmlns:a16="http://schemas.microsoft.com/office/drawing/2014/main" id="{25CCD7B8-C830-4422-B4D7-21505652EA0C}"/>
              </a:ext>
            </a:extLst>
          </p:cNvPr>
          <p:cNvSpPr txBox="1"/>
          <p:nvPr/>
        </p:nvSpPr>
        <p:spPr>
          <a:xfrm>
            <a:off x="4550883" y="336753"/>
            <a:ext cx="326914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000" dirty="0" err="1">
                <a:solidFill>
                  <a:prstClr val="black"/>
                </a:solidFill>
                <a:latin typeface="Calibri" panose="020F0502020204030204"/>
              </a:rPr>
              <a:t>đọc</a:t>
            </a:r>
            <a:r>
              <a:rPr lang="en-US" sz="3000" dirty="0">
                <a:solidFill>
                  <a:prstClr val="black"/>
                </a:solidFill>
                <a:latin typeface="Calibri" panose="020F0502020204030204"/>
              </a:rPr>
              <a:t> </a:t>
            </a:r>
            <a:r>
              <a:rPr lang="en-US" sz="3000" dirty="0" err="1">
                <a:solidFill>
                  <a:prstClr val="black"/>
                </a:solidFill>
                <a:latin typeface="Calibri" panose="020F0502020204030204"/>
              </a:rPr>
              <a:t>toàn</a:t>
            </a:r>
            <a:r>
              <a:rPr lang="en-US" sz="3000" dirty="0">
                <a:solidFill>
                  <a:prstClr val="black"/>
                </a:solidFill>
                <a:latin typeface="Calibri" panose="020F0502020204030204"/>
              </a:rPr>
              <a:t> </a:t>
            </a:r>
            <a:r>
              <a:rPr lang="en-US" sz="3000" dirty="0" err="1">
                <a:solidFill>
                  <a:prstClr val="black"/>
                </a:solidFill>
                <a:latin typeface="Calibri" panose="020F0502020204030204"/>
              </a:rPr>
              <a:t>bài</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text, envelope, businesscard&#10;&#10;Description automatically generated">
            <a:extLst>
              <a:ext uri="{FF2B5EF4-FFF2-40B4-BE49-F238E27FC236}">
                <a16:creationId xmlns:a16="http://schemas.microsoft.com/office/drawing/2014/main" id="{497EF91B-9A73-46E0-9131-57F521E3824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70959"/>
            <a:ext cx="1521589" cy="844799"/>
          </a:xfrm>
          <a:prstGeom prst="rect">
            <a:avLst/>
          </a:prstGeom>
        </p:spPr>
      </p:pic>
      <p:pic>
        <p:nvPicPr>
          <p:cNvPr id="102" name="Picture 101">
            <a:extLst>
              <a:ext uri="{FF2B5EF4-FFF2-40B4-BE49-F238E27FC236}">
                <a16:creationId xmlns:a16="http://schemas.microsoft.com/office/drawing/2014/main" id="{29508311-9655-421A-BBC5-36FBFA2682D2}"/>
              </a:ext>
            </a:extLst>
          </p:cNvPr>
          <p:cNvPicPr>
            <a:picLocks noChangeAspect="1"/>
          </p:cNvPicPr>
          <p:nvPr/>
        </p:nvPicPr>
        <p:blipFill>
          <a:blip r:embed="rId6"/>
          <a:stretch>
            <a:fillRect/>
          </a:stretch>
        </p:blipFill>
        <p:spPr>
          <a:xfrm>
            <a:off x="1176333" y="1139187"/>
            <a:ext cx="9839334" cy="4098052"/>
          </a:xfrm>
          <a:prstGeom prst="rect">
            <a:avLst/>
          </a:prstGeom>
        </p:spPr>
      </p:pic>
    </p:spTree>
    <p:extLst>
      <p:ext uri="{BB962C8B-B14F-4D97-AF65-F5344CB8AC3E}">
        <p14:creationId xmlns:p14="http://schemas.microsoft.com/office/powerpoint/2010/main" val="276443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59" presetClass="path" presetSubtype="0" accel="50000" decel="50000" fill="hold" nodeType="withEffect">
                                  <p:stCondLst>
                                    <p:cond delay="0"/>
                                  </p:stCondLst>
                                  <p:childTnLst>
                                    <p:animMotion origin="layout" path="M -0.35039 0.03056 C -0.35039 0.0213 -0.3108 0.01458 -0.26263 0.01458 C -0.21302 0.01458 -0.17343 0.0213 -0.17343 0.03056 C -0.17343 0.03958 -0.13385 0.04676 -0.08424 0.04676 C -0.03606 0.04676 0.00365 0.03958 0.00365 0.03056 " pathEditMode="relative" rAng="0" ptsTypes="AAAAA">
                                      <p:cBhvr>
                                        <p:cTn id="9" dur="2000" fill="hold"/>
                                        <p:tgtEl>
                                          <p:spTgt spid="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500"/>
                                        <p:tgtEl>
                                          <p:spTgt spid="7"/>
                                        </p:tgtEl>
                                      </p:cBhvr>
                                    </p:animEffect>
                                  </p:childTnLst>
                                </p:cTn>
                              </p:par>
                            </p:childTnLst>
                          </p:cTn>
                        </p:par>
                        <p:par>
                          <p:cTn id="13" fill="hold">
                            <p:stCondLst>
                              <p:cond delay="2000"/>
                            </p:stCondLst>
                            <p:childTnLst>
                              <p:par>
                                <p:cTn id="14" presetID="2" presetClass="entr" presetSubtype="4" fill="hold" nodeType="afterEffect">
                                  <p:stCondLst>
                                    <p:cond delay="0"/>
                                  </p:stCondLst>
                                  <p:childTnLst>
                                    <p:set>
                                      <p:cBhvr>
                                        <p:cTn id="15" dur="1" fill="hold">
                                          <p:stCondLst>
                                            <p:cond delay="0"/>
                                          </p:stCondLst>
                                        </p:cTn>
                                        <p:tgtEl>
                                          <p:spTgt spid="102"/>
                                        </p:tgtEl>
                                        <p:attrNameLst>
                                          <p:attrName>style.visibility</p:attrName>
                                        </p:attrNameLst>
                                      </p:cBhvr>
                                      <p:to>
                                        <p:strVal val="visible"/>
                                      </p:to>
                                    </p:set>
                                    <p:anim calcmode="lin" valueType="num">
                                      <p:cBhvr additive="base">
                                        <p:cTn id="16" dur="500" fill="hold"/>
                                        <p:tgtEl>
                                          <p:spTgt spid="102"/>
                                        </p:tgtEl>
                                        <p:attrNameLst>
                                          <p:attrName>ppt_x</p:attrName>
                                        </p:attrNameLst>
                                      </p:cBhvr>
                                      <p:tavLst>
                                        <p:tav tm="0">
                                          <p:val>
                                            <p:strVal val="#ppt_x"/>
                                          </p:val>
                                        </p:tav>
                                        <p:tav tm="100000">
                                          <p:val>
                                            <p:strVal val="#ppt_x"/>
                                          </p:val>
                                        </p:tav>
                                      </p:tavLst>
                                    </p:anim>
                                    <p:anim calcmode="lin" valueType="num">
                                      <p:cBhvr additive="base">
                                        <p:cTn id="1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44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4400" b="1"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4400" b="1"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44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44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564955"/>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32056" y="2264265"/>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xmln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xmln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1958728" y="1044050"/>
            <a:ext cx="8781494" cy="4651979"/>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xmln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525552" y="1518138"/>
              <a:ext cx="402581" cy="454542"/>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561439" y="2289068"/>
              <a:ext cx="414494" cy="515069"/>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550887" y="2892900"/>
              <a:ext cx="416553" cy="63474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914212" y="1104293"/>
            <a:ext cx="7820634" cy="3894721"/>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
        <p:nvSpPr>
          <p:cNvPr id="23" name="TextBox 22">
            <a:extLst>
              <a:ext uri="{FF2B5EF4-FFF2-40B4-BE49-F238E27FC236}">
                <a16:creationId xmlns:a16="http://schemas.microsoft.com/office/drawing/2014/main" id="{04592499-4EF0-4122-8C5D-8A8C411FED03}"/>
              </a:ext>
            </a:extLst>
          </p:cNvPr>
          <p:cNvSpPr txBox="1"/>
          <p:nvPr/>
        </p:nvSpPr>
        <p:spPr>
          <a:xfrm>
            <a:off x="3342767" y="4641470"/>
            <a:ext cx="7422770" cy="954107"/>
          </a:xfrm>
          <a:prstGeom prst="rect">
            <a:avLst/>
          </a:prstGeom>
          <a:noFill/>
        </p:spPr>
        <p:txBody>
          <a:bodyPr wrap="square" rtlCol="0">
            <a:spAutoFit/>
          </a:bodyPr>
          <a:lstStyle/>
          <a:p>
            <a:pPr lvl="0">
              <a:defRPr/>
            </a:pP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Theo em, vì sao bạn nhỏ thấy vui thích trong kì nghỉ hè ở quê?</a:t>
            </a:r>
          </a:p>
        </p:txBody>
      </p:sp>
      <p:grpSp>
        <p:nvGrpSpPr>
          <p:cNvPr id="25" name="Group 24">
            <a:extLst>
              <a:ext uri="{FF2B5EF4-FFF2-40B4-BE49-F238E27FC236}">
                <a16:creationId xmlns:a16="http://schemas.microsoft.com/office/drawing/2014/main" id="{E39F6159-B713-429C-9613-F7691B74A618}"/>
              </a:ext>
            </a:extLst>
          </p:cNvPr>
          <p:cNvGrpSpPr/>
          <p:nvPr/>
        </p:nvGrpSpPr>
        <p:grpSpPr>
          <a:xfrm>
            <a:off x="2379923" y="4469360"/>
            <a:ext cx="803492" cy="772156"/>
            <a:chOff x="2254348" y="2498439"/>
            <a:chExt cx="803492" cy="772156"/>
          </a:xfrm>
        </p:grpSpPr>
        <p:pic>
          <p:nvPicPr>
            <p:cNvPr id="26" name="图片 12">
              <a:extLst>
                <a:ext uri="{FF2B5EF4-FFF2-40B4-BE49-F238E27FC236}">
                  <a16:creationId xmlns:a16="http://schemas.microsoft.com/office/drawing/2014/main" id="{77AFDD9E-E803-4426-AB0D-43D6B17C38F8}"/>
                </a:ext>
              </a:extLst>
            </p:cNvPr>
            <p:cNvPicPr>
              <a:picLocks noChangeAspect="1"/>
            </p:cNvPicPr>
            <p:nvPr/>
          </p:nvPicPr>
          <p:blipFill>
            <a:blip r:embed="rId11"/>
            <a:stretch>
              <a:fillRect/>
            </a:stretch>
          </p:blipFill>
          <p:spPr>
            <a:xfrm>
              <a:off x="2390617" y="2498439"/>
              <a:ext cx="667223" cy="698995"/>
            </a:xfrm>
            <a:prstGeom prst="rect">
              <a:avLst/>
            </a:prstGeom>
          </p:spPr>
        </p:pic>
        <p:pic>
          <p:nvPicPr>
            <p:cNvPr id="27" name="Picture 26">
              <a:extLst>
                <a:ext uri="{FF2B5EF4-FFF2-40B4-BE49-F238E27FC236}">
                  <a16:creationId xmlns:a16="http://schemas.microsoft.com/office/drawing/2014/main" id="{0576D1A1-BF91-4088-B7CA-29BF2686BF1D}"/>
                </a:ext>
              </a:extLst>
            </p:cNvPr>
            <p:cNvPicPr>
              <a:picLocks noChangeAspect="1"/>
            </p:cNvPicPr>
            <p:nvPr/>
          </p:nvPicPr>
          <p:blipFill>
            <a:blip r:embed="rId12"/>
            <a:stretch>
              <a:fillRect/>
            </a:stretch>
          </p:blipFill>
          <p:spPr>
            <a:xfrm>
              <a:off x="2254348" y="2747374"/>
              <a:ext cx="437122" cy="523221"/>
            </a:xfrm>
            <a:prstGeom prst="rect">
              <a:avLst/>
            </a:prstGeom>
          </p:spPr>
        </p:pic>
      </p:gr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par>
                                <p:cTn id="18" presetID="22" presetClass="entr" presetSubtype="4" fill="hold" grpId="0" nodeType="withEffect">
                                  <p:stCondLst>
                                    <p:cond delay="20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nodeType="withEffect">
                                  <p:stCondLst>
                                    <p:cond delay="20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par>
                          <p:cTn id="24" fill="hold">
                            <p:stCondLst>
                              <p:cond delay="3200"/>
                            </p:stCondLst>
                            <p:childTnLst>
                              <p:par>
                                <p:cTn id="25" presetID="10" presetClass="exit" presetSubtype="0" fill="hold" nodeType="afterEffect">
                                  <p:stCondLst>
                                    <p:cond delay="0"/>
                                  </p:stCondLst>
                                  <p:childTnLst>
                                    <p:animEffect transition="out" filter="fade">
                                      <p:cBhvr>
                                        <p:cTn id="26" dur="500"/>
                                        <p:tgtEl>
                                          <p:spTgt spid="33"/>
                                        </p:tgtEl>
                                      </p:cBhvr>
                                    </p:animEffect>
                                    <p:set>
                                      <p:cBhvr>
                                        <p:cTn id="27" dur="1" fill="hold">
                                          <p:stCondLst>
                                            <p:cond delay="499"/>
                                          </p:stCondLst>
                                        </p:cTn>
                                        <p:tgtEl>
                                          <p:spTgt spid="33"/>
                                        </p:tgtEl>
                                        <p:attrNameLst>
                                          <p:attrName>style.visibility</p:attrName>
                                        </p:attrNameLst>
                                      </p:cBhvr>
                                      <p:to>
                                        <p:strVal val="hidden"/>
                                      </p:to>
                                    </p:set>
                                  </p:childTnLst>
                                </p:cTn>
                              </p:par>
                            </p:childTnLst>
                          </p:cTn>
                        </p:par>
                        <p:par>
                          <p:cTn id="28" fill="hold">
                            <p:stCondLst>
                              <p:cond delay="3700"/>
                            </p:stCondLst>
                            <p:childTnLst>
                              <p:par>
                                <p:cTn id="29" presetID="26" presetClass="emph" presetSubtype="0" repeatCount="indefinite" fill="hold" nodeType="afterEffect">
                                  <p:stCondLst>
                                    <p:cond delay="0"/>
                                  </p:stCondLst>
                                  <p:childTnLst>
                                    <p:animEffect transition="out" filter="fade">
                                      <p:cBhvr>
                                        <p:cTn id="30" dur="500" tmFilter="0, 0; .2, .5; .8, .5; 1, 0"/>
                                        <p:tgtEl>
                                          <p:spTgt spid="22"/>
                                        </p:tgtEl>
                                      </p:cBhvr>
                                    </p:animEffect>
                                    <p:animScale>
                                      <p:cBhvr>
                                        <p:cTn id="31" dur="250" autoRev="1" fill="hold"/>
                                        <p:tgtEl>
                                          <p:spTgt spid="22"/>
                                        </p:tgtEl>
                                      </p:cBhvr>
                                      <p:by x="105000" y="105000"/>
                                    </p:animScale>
                                  </p:childTnLst>
                                </p:cTn>
                              </p:par>
                            </p:childTnLst>
                          </p:cTn>
                        </p:par>
                        <p:par>
                          <p:cTn id="32" fill="hold">
                            <p:stCondLst>
                              <p:cond delay="4200"/>
                            </p:stCondLst>
                            <p:childTnLst>
                              <p:par>
                                <p:cTn id="33" presetID="26" presetClass="emph" presetSubtype="0" repeatCount="indefinite" fill="hold" nodeType="afterEffect">
                                  <p:stCondLst>
                                    <p:cond delay="0"/>
                                  </p:stCondLst>
                                  <p:childTnLst>
                                    <p:animEffect transition="out" filter="fade">
                                      <p:cBhvr>
                                        <p:cTn id="34" dur="500" tmFilter="0, 0; .2, .5; .8, .5; 1, 0"/>
                                        <p:tgtEl>
                                          <p:spTgt spid="13"/>
                                        </p:tgtEl>
                                      </p:cBhvr>
                                    </p:animEffect>
                                    <p:animScale>
                                      <p:cBhvr>
                                        <p:cTn id="35" dur="250" autoRev="1" fill="hold"/>
                                        <p:tgtEl>
                                          <p:spTgt spid="13"/>
                                        </p:tgtEl>
                                      </p:cBhvr>
                                      <p:by x="105000" y="105000"/>
                                    </p:animScale>
                                  </p:childTnLst>
                                </p:cTn>
                              </p:par>
                            </p:childTnLst>
                          </p:cTn>
                        </p:par>
                        <p:par>
                          <p:cTn id="36" fill="hold">
                            <p:stCondLst>
                              <p:cond delay="4700"/>
                            </p:stCondLst>
                            <p:childTnLst>
                              <p:par>
                                <p:cTn id="37" presetID="26" presetClass="emph" presetSubtype="0" repeatCount="indefinite" fill="hold" nodeType="afterEffect">
                                  <p:stCondLst>
                                    <p:cond delay="0"/>
                                  </p:stCondLst>
                                  <p:childTnLst>
                                    <p:animEffect transition="out" filter="fade">
                                      <p:cBhvr>
                                        <p:cTn id="38" dur="500" tmFilter="0, 0; .2, .5; .8, .5; 1, 0"/>
                                        <p:tgtEl>
                                          <p:spTgt spid="15"/>
                                        </p:tgtEl>
                                      </p:cBhvr>
                                    </p:animEffect>
                                    <p:animScale>
                                      <p:cBhvr>
                                        <p:cTn id="39" dur="250" autoRev="1" fill="hold"/>
                                        <p:tgtEl>
                                          <p:spTgt spid="15"/>
                                        </p:tgtEl>
                                      </p:cBhvr>
                                      <p:by x="105000" y="105000"/>
                                    </p:animScale>
                                  </p:childTnLst>
                                </p:cTn>
                              </p:par>
                            </p:childTnLst>
                          </p:cTn>
                        </p:par>
                        <p:par>
                          <p:cTn id="40" fill="hold">
                            <p:stCondLst>
                              <p:cond delay="5200"/>
                            </p:stCondLst>
                            <p:childTnLst>
                              <p:par>
                                <p:cTn id="41" presetID="26" presetClass="emph" presetSubtype="0" repeatCount="indefinite" fill="hold" nodeType="afterEffect">
                                  <p:stCondLst>
                                    <p:cond delay="0"/>
                                  </p:stCondLst>
                                  <p:childTnLst>
                                    <p:animEffect transition="out" filter="fade">
                                      <p:cBhvr>
                                        <p:cTn id="42" dur="500" tmFilter="0, 0; .2, .5; .8, .5; 1, 0"/>
                                        <p:tgtEl>
                                          <p:spTgt spid="20"/>
                                        </p:tgtEl>
                                      </p:cBhvr>
                                    </p:animEffect>
                                    <p:animScale>
                                      <p:cBhvr>
                                        <p:cTn id="43" dur="250" autoRev="1" fill="hold"/>
                                        <p:tgtEl>
                                          <p:spTgt spid="20"/>
                                        </p:tgtEl>
                                      </p:cBhvr>
                                      <p:by x="105000" y="105000"/>
                                    </p:animScale>
                                  </p:childTnLst>
                                </p:cTn>
                              </p:par>
                            </p:childTnLst>
                          </p:cTn>
                        </p:par>
                        <p:par>
                          <p:cTn id="44" fill="hold">
                            <p:stCondLst>
                              <p:cond delay="5700"/>
                            </p:stCondLst>
                            <p:childTnLst>
                              <p:par>
                                <p:cTn id="45" presetID="26" presetClass="emph" presetSubtype="0" repeatCount="indefinite" fill="hold" nodeType="afterEffect">
                                  <p:stCondLst>
                                    <p:cond delay="0"/>
                                  </p:stCondLst>
                                  <p:childTnLst>
                                    <p:animEffect transition="out" filter="fade">
                                      <p:cBhvr>
                                        <p:cTn id="46" dur="500" tmFilter="0, 0; .2, .5; .8, .5; 1, 0"/>
                                        <p:tgtEl>
                                          <p:spTgt spid="16"/>
                                        </p:tgtEl>
                                      </p:cBhvr>
                                    </p:animEffect>
                                    <p:animScale>
                                      <p:cBhvr>
                                        <p:cTn id="47" dur="250" autoRev="1" fill="hold"/>
                                        <p:tgtEl>
                                          <p:spTgt spid="16"/>
                                        </p:tgtEl>
                                      </p:cBhvr>
                                      <p:by x="105000" y="105000"/>
                                    </p:animScale>
                                  </p:childTnLst>
                                </p:cTn>
                              </p:par>
                            </p:childTnLst>
                          </p:cTn>
                        </p:par>
                        <p:par>
                          <p:cTn id="48" fill="hold">
                            <p:stCondLst>
                              <p:cond delay="6200"/>
                            </p:stCondLst>
                            <p:childTnLst>
                              <p:par>
                                <p:cTn id="49" presetID="26" presetClass="emph" presetSubtype="0" repeatCount="indefinite" fill="hold" nodeType="after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par>
                          <p:cTn id="52" fill="hold">
                            <p:stCondLst>
                              <p:cond delay="6700"/>
                            </p:stCondLst>
                            <p:childTnLst>
                              <p:par>
                                <p:cTn id="53" presetID="26" presetClass="emph" presetSubtype="0" repeatCount="indefinite" fill="hold" nodeType="afterEffect">
                                  <p:stCondLst>
                                    <p:cond delay="0"/>
                                  </p:stCondLst>
                                  <p:childTnLst>
                                    <p:animEffect transition="out" filter="fade">
                                      <p:cBhvr>
                                        <p:cTn id="54" dur="500" tmFilter="0, 0; .2, .5; .8, .5; 1, 0"/>
                                        <p:tgtEl>
                                          <p:spTgt spid="17"/>
                                        </p:tgtEl>
                                      </p:cBhvr>
                                    </p:animEffect>
                                    <p:animScale>
                                      <p:cBhvr>
                                        <p:cTn id="55" dur="250" autoRev="1" fill="hold"/>
                                        <p:tgtEl>
                                          <p:spTgt spid="17"/>
                                        </p:tgtEl>
                                      </p:cBhvr>
                                      <p:by x="105000" y="105000"/>
                                    </p:animScale>
                                  </p:childTnLst>
                                </p:cTn>
                              </p:par>
                            </p:childTnLst>
                          </p:cTn>
                        </p:par>
                        <p:par>
                          <p:cTn id="56" fill="hold">
                            <p:stCondLst>
                              <p:cond delay="7200"/>
                            </p:stCondLst>
                            <p:childTnLst>
                              <p:par>
                                <p:cTn id="57" presetID="26" presetClass="emph" presetSubtype="0" repeatCount="indefinite" fill="hold" nodeType="afterEffect">
                                  <p:stCondLst>
                                    <p:cond delay="0"/>
                                  </p:stCondLst>
                                  <p:childTnLst>
                                    <p:animEffect transition="out" filter="fade">
                                      <p:cBhvr>
                                        <p:cTn id="58" dur="500" tmFilter="0, 0; .2, .5; .8, .5; 1, 0"/>
                                        <p:tgtEl>
                                          <p:spTgt spid="11"/>
                                        </p:tgtEl>
                                      </p:cBhvr>
                                    </p:animEffect>
                                    <p:animScale>
                                      <p:cBhvr>
                                        <p:cTn id="59" dur="250" autoRev="1" fill="hold"/>
                                        <p:tgtEl>
                                          <p:spTgt spid="11"/>
                                        </p:tgtEl>
                                      </p:cBhvr>
                                      <p:by x="105000" y="105000"/>
                                    </p:animScale>
                                  </p:childTnLst>
                                </p:cTn>
                              </p:par>
                            </p:childTnLst>
                          </p:cTn>
                        </p:par>
                        <p:par>
                          <p:cTn id="60" fill="hold">
                            <p:stCondLst>
                              <p:cond delay="7700"/>
                            </p:stCondLst>
                            <p:childTnLst>
                              <p:par>
                                <p:cTn id="61" presetID="26" presetClass="emph" presetSubtype="0" repeatCount="indefinite" fill="hold" nodeType="afterEffect">
                                  <p:stCondLst>
                                    <p:cond delay="0"/>
                                  </p:stCondLst>
                                  <p:childTnLst>
                                    <p:animEffect transition="out" filter="fade">
                                      <p:cBhvr>
                                        <p:cTn id="62" dur="500" tmFilter="0, 0; .2, .5; .8, .5; 1, 0"/>
                                        <p:tgtEl>
                                          <p:spTgt spid="21"/>
                                        </p:tgtEl>
                                      </p:cBhvr>
                                    </p:animEffect>
                                    <p:animScale>
                                      <p:cBhvr>
                                        <p:cTn id="63"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267287" y="742869"/>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319088" y="13442"/>
            <a:ext cx="7609072" cy="1694624"/>
            <a:chOff x="2180136" y="1048864"/>
            <a:chExt cx="7609072" cy="1694624"/>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5008467" y="3199116"/>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4825176" y="2135311"/>
            <a:ext cx="5800725"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thấy em vào ngõ</a:t>
            </a:r>
            <a:endParaRPr lang="en-US" sz="3200" dirty="0"/>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175344"/>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150707" y="3494231"/>
            <a:ext cx="7368456" cy="2062103"/>
          </a:xfrm>
          <a:prstGeom prst="rect">
            <a:avLst/>
          </a:prstGeom>
          <a:noFill/>
        </p:spPr>
        <p:txBody>
          <a:bodyPr wrap="square" rtlCol="0">
            <a:spAutoFit/>
          </a:bodyPr>
          <a:lstStyle/>
          <a:p>
            <a:pPr algn="ct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7" y="1849210"/>
            <a:ext cx="7294926" cy="2554545"/>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Hỏi</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đáp</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về</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những</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việc</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em</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đã</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làm</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cùng</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người</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thân</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trong</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kì</a:t>
            </a:r>
            <a:r>
              <a:rPr kumimoji="0" lang="en-US" sz="3200" b="1" i="0" u="none" strike="noStrike" kern="1200" cap="none" spc="0" normalizeH="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noProof="0" dirty="0" err="1">
                <a:ln>
                  <a:noFill/>
                </a:ln>
                <a:solidFill>
                  <a:srgbClr val="002060"/>
                </a:solidFill>
                <a:effectLst/>
                <a:uLnTx/>
                <a:uFillTx/>
                <a:latin typeface="Arial" panose="020B0604020202020204" pitchFamily="34" charset="0"/>
                <a:cs typeface="Arial" panose="020B0604020202020204" pitchFamily="34" charset="0"/>
              </a:rPr>
              <a:t>nghỉ</a:t>
            </a:r>
            <a:endParaRPr kumimoji="0" lang="en-US" sz="3200" b="1" i="0" u="none" strike="noStrike" kern="1200" cap="none" spc="0" normalizeH="0" baseline="0" noProof="0" dirty="0">
              <a:ln>
                <a:noFill/>
              </a:ln>
              <a:solidFill>
                <a:srgbClr val="338C8E"/>
              </a:solidFill>
              <a:effectLst/>
              <a:uLnTx/>
              <a:uFillTx/>
              <a:latin typeface="Arial" panose="020B0604020202020204" pitchFamily="34" charset="0"/>
              <a:cs typeface="Arial" panose="020B0604020202020204" pitchFamily="34"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Kì</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nghỉ</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như</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thế</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8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dịp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nghỉ</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hè</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ấn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tượng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166921" y="107676"/>
            <a:ext cx="7930257" cy="1077218"/>
            <a:chOff x="2771478" y="602169"/>
            <a:chExt cx="6995568"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6858000" cy="1077218"/>
              <a:chOff x="2770094" y="1184124"/>
              <a:chExt cx="6858000"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6341145" cy="107721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thích</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kì</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nghỉ</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hè</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quê</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771478" y="850168"/>
              <a:ext cx="209309" cy="606323"/>
              <a:chOff x="2771478" y="356981"/>
              <a:chExt cx="209309" cy="606323"/>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2917587" y="1849210"/>
            <a:ext cx="7179592" cy="2062103"/>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vui thích trong kì nghỉ hè ở quê vì bạn được về chơi với bà. Ở quê có vườn, có nhiều cây trái, được nghe bà kể chuyện, …</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530182"/>
            <a:ext cx="4066176" cy="2293034"/>
          </a:xfrm>
          <a:prstGeom prst="rect">
            <a:avLst/>
          </a:prstGeom>
        </p:spPr>
      </p:pic>
      <p:sp>
        <p:nvSpPr>
          <p:cNvPr id="4" name="TextBox 3">
            <a:extLst>
              <a:ext uri="{FF2B5EF4-FFF2-40B4-BE49-F238E27FC236}">
                <a16:creationId xmlns:a16="http://schemas.microsoft.com/office/drawing/2014/main" id="{9DC402BC-FD9A-480A-A746-AAF097EB8807}"/>
              </a:ext>
            </a:extLst>
          </p:cNvPr>
          <p:cNvSpPr txBox="1"/>
          <p:nvPr/>
        </p:nvSpPr>
        <p:spPr>
          <a:xfrm>
            <a:off x="1942486" y="-15248"/>
            <a:ext cx="1088572" cy="1200329"/>
          </a:xfrm>
          <a:prstGeom prst="rect">
            <a:avLst/>
          </a:prstGeom>
          <a:noFill/>
        </p:spPr>
        <p:txBody>
          <a:bodyPr wrap="square" rtlCol="0">
            <a:spAutoFit/>
          </a:bodyPr>
          <a:lstStyle/>
          <a:p>
            <a:r>
              <a:rPr lang="en-US" sz="7200" b="1" dirty="0">
                <a:solidFill>
                  <a:srgbClr val="FF0000"/>
                </a:solidFill>
              </a:rPr>
              <a:t>4</a:t>
            </a:r>
          </a:p>
        </p:txBody>
      </p:sp>
    </p:spTree>
    <p:extLst>
      <p:ext uri="{BB962C8B-B14F-4D97-AF65-F5344CB8AC3E}">
        <p14:creationId xmlns:p14="http://schemas.microsoft.com/office/powerpoint/2010/main" val="306801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xmln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847801" y="4269960"/>
            <a:ext cx="2460726" cy="1117429"/>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6025307" y="2444474"/>
            <a:ext cx="2563293" cy="1164005"/>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04600" y="5207224"/>
            <a:ext cx="2460726" cy="111742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356556"/>
            <a:ext cx="2405838" cy="993193"/>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8" y="5197325"/>
            <a:ext cx="2187143" cy="993193"/>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8821" y="3059039"/>
            <a:ext cx="3069786"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xmln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730207" y="2501641"/>
            <a:ext cx="2187142"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491103"/>
            <a:ext cx="2266696" cy="835981"/>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Nội</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dung </a:t>
            </a: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chính</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của</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bài</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thơ</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là </a:t>
            </a:r>
            <a:r>
              <a:rPr lang="en-US" b="1" dirty="0" err="1">
                <a:solidFill>
                  <a:srgbClr val="EC623C"/>
                </a:solidFill>
                <a:latin typeface="Arial-Rounded" panose="020B0500000000000000" pitchFamily="34" charset="0"/>
                <a:ea typeface="Arial-Rounded" panose="020B0500000000000000" pitchFamily="34" charset="0"/>
                <a:cs typeface="Arial-Rounded" panose="020B0500000000000000" pitchFamily="34" charset="0"/>
              </a:rPr>
              <a:t>gì</a:t>
            </a:r>
            <a:r>
              <a:rPr lang="en-US" b="1" dirty="0">
                <a:solidFill>
                  <a:srgbClr val="EC623C"/>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809461"/>
            <a:ext cx="6807750" cy="2684907"/>
            <a:chOff x="2692126" y="2809461"/>
            <a:chExt cx="6807750" cy="2684907"/>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56494" y="2939823"/>
              <a:ext cx="6131860" cy="2554545"/>
            </a:xfrm>
            <a:prstGeom prst="rect">
              <a:avLst/>
            </a:prstGeom>
            <a:noFill/>
          </p:spPr>
          <p:txBody>
            <a:bodyPr wrap="square" rtlCol="0">
              <a:spAutoFit/>
            </a:bodyPr>
            <a:lstStyle/>
            <a:p>
              <a:pPr marL="0" marR="0" algn="just">
                <a:spcBef>
                  <a:spcPts val="0"/>
                </a:spcBef>
                <a:spcAft>
                  <a:spcPts val="0"/>
                </a:spcAft>
              </a:pPr>
              <a:r>
                <a:rPr lang="nl-NL" sz="3200" b="1" i="1" dirty="0">
                  <a:effectLst/>
                  <a:latin typeface="Arial-Rounded" panose="020B0500000000000000" pitchFamily="34" charset="0"/>
                  <a:ea typeface="Arial-Rounded" panose="020B0500000000000000" pitchFamily="34" charset="0"/>
                  <a:cs typeface="Arial-Rounded" panose="020B0500000000000000" pitchFamily="34" charset="0"/>
                </a:rPr>
                <a:t>Bài thơ thể hiện tình cảm, suy nghĩ của bạn nhỏ khi nghỉ hè được về quê thăm bà và cảm nhận được những tình cảm của bà dành cho con cháu.</a:t>
              </a:r>
              <a:endParaRPr lang="en-US" sz="3200" dirty="0">
                <a:effectLst/>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301519" y="4736387"/>
            <a:ext cx="3890482" cy="2088369"/>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a:bodyPr>
          <a:lstStyle/>
          <a:p>
            <a:pPr algn="ctr"/>
            <a:r>
              <a:rPr lang="en-US" b="1" dirty="0" err="1">
                <a:solidFill>
                  <a:srgbClr val="EC623C"/>
                </a:solidFill>
                <a:latin typeface="Arial" panose="020B0604020202020204" pitchFamily="34" charset="0"/>
                <a:cs typeface="Arial" panose="020B0604020202020204" pitchFamily="34" charset="0"/>
              </a:rPr>
              <a:t>Liên</a:t>
            </a:r>
            <a:r>
              <a:rPr lang="en-US" b="1" dirty="0">
                <a:solidFill>
                  <a:srgbClr val="EC623C"/>
                </a:solidFill>
                <a:latin typeface="Arial" panose="020B0604020202020204" pitchFamily="34" charset="0"/>
                <a:cs typeface="Arial" panose="020B0604020202020204" pitchFamily="34" charset="0"/>
              </a:rPr>
              <a:t> </a:t>
            </a:r>
            <a:r>
              <a:rPr lang="en-US" b="1" dirty="0" err="1">
                <a:solidFill>
                  <a:srgbClr val="EC623C"/>
                </a:solidFill>
                <a:latin typeface="Arial" panose="020B0604020202020204" pitchFamily="34" charset="0"/>
                <a:cs typeface="Arial" panose="020B0604020202020204" pitchFamily="34" charset="0"/>
              </a:rPr>
              <a:t>hệ</a:t>
            </a:r>
            <a:r>
              <a:rPr lang="en-US" b="1" dirty="0">
                <a:solidFill>
                  <a:srgbClr val="EC623C"/>
                </a:solidFill>
                <a:latin typeface="Arial" panose="020B0604020202020204" pitchFamily="34" charset="0"/>
                <a:cs typeface="Arial" panose="020B0604020202020204" pitchFamily="34" charset="0"/>
              </a:rPr>
              <a:t> </a:t>
            </a:r>
            <a:r>
              <a:rPr lang="en-US" b="1" dirty="0" err="1">
                <a:solidFill>
                  <a:srgbClr val="EC623C"/>
                </a:solidFill>
                <a:latin typeface="Arial" panose="020B0604020202020204" pitchFamily="34" charset="0"/>
                <a:cs typeface="Arial" panose="020B0604020202020204" pitchFamily="34" charset="0"/>
              </a:rPr>
              <a:t>bản</a:t>
            </a:r>
            <a:r>
              <a:rPr lang="en-US" b="1" dirty="0">
                <a:solidFill>
                  <a:srgbClr val="EC623C"/>
                </a:solidFill>
                <a:latin typeface="Arial" panose="020B0604020202020204" pitchFamily="34" charset="0"/>
                <a:cs typeface="Arial" panose="020B0604020202020204" pitchFamily="34"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1880171" y="1920208"/>
            <a:ext cx="9426737" cy="1803652"/>
            <a:chOff x="2468657" y="1920208"/>
            <a:chExt cx="8838251" cy="1803652"/>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1962365" y="2928949"/>
            <a:ext cx="8208578"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65883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600" b="1" dirty="0" err="1">
                  <a:solidFill>
                    <a:srgbClr val="EF6856"/>
                  </a:solidFill>
                  <a:latin typeface="Calibri" panose="020F0502020204030204" pitchFamily="34" charset="0"/>
                  <a:cs typeface="Calibri" panose="020F0502020204030204" pitchFamily="34" charset="0"/>
                </a:rPr>
                <a:t>Quê</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em</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có</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gì</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thú</a:t>
              </a:r>
              <a:r>
                <a:rPr lang="en-US" sz="3600" b="1" dirty="0">
                  <a:solidFill>
                    <a:srgbClr val="EF6856"/>
                  </a:solidFill>
                  <a:latin typeface="Calibri" panose="020F0502020204030204" pitchFamily="34" charset="0"/>
                  <a:cs typeface="Calibri" panose="020F0502020204030204" pitchFamily="34" charset="0"/>
                </a:rPr>
                <a:t> </a:t>
              </a:r>
              <a:r>
                <a:rPr lang="en-US" sz="3600" b="1" dirty="0" err="1">
                  <a:solidFill>
                    <a:srgbClr val="EF6856"/>
                  </a:solidFill>
                  <a:latin typeface="Calibri" panose="020F0502020204030204" pitchFamily="34" charset="0"/>
                  <a:cs typeface="Calibri" panose="020F0502020204030204" pitchFamily="34" charset="0"/>
                </a:rPr>
                <a:t>vị</a:t>
              </a:r>
              <a:r>
                <a:rPr lang="en-US" sz="3600" b="1" dirty="0">
                  <a:solidFill>
                    <a:srgbClr val="EF6856"/>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236572"/>
            <a:ext cx="5128576" cy="754360"/>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4121426" y="336753"/>
            <a:ext cx="386963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lại</a:t>
            </a:r>
            <a:r>
              <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0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000" b="1"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2" name="Picture 1">
            <a:extLst>
              <a:ext uri="{FF2B5EF4-FFF2-40B4-BE49-F238E27FC236}">
                <a16:creationId xmlns:a16="http://schemas.microsoft.com/office/drawing/2014/main" id="{A016B7CB-B2D9-41D2-800E-41DC6AA26D54}"/>
              </a:ext>
            </a:extLst>
          </p:cNvPr>
          <p:cNvPicPr>
            <a:picLocks noChangeAspect="1"/>
          </p:cNvPicPr>
          <p:nvPr/>
        </p:nvPicPr>
        <p:blipFill>
          <a:blip r:embed="rId6"/>
          <a:stretch>
            <a:fillRect/>
          </a:stretch>
        </p:blipFill>
        <p:spPr>
          <a:xfrm>
            <a:off x="2860066" y="1645336"/>
            <a:ext cx="7403791" cy="3079064"/>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2" dur="2000" fill="hold"/>
                                        <p:tgtEl>
                                          <p:spTgt spid="14"/>
                                        </p:tgtEl>
                                        <p:attrNameLst>
                                          <p:attrName>ppt_x</p:attrName>
                                          <p:attrName>ppt_y</p:attrName>
                                        </p:attrNameLst>
                                      </p:cBhvr>
                                      <p:rCtr x="17695" y="0"/>
                                    </p:animMotion>
                                  </p:childTnLst>
                                </p:cTn>
                              </p:par>
                            </p:childTnLst>
                          </p:cTn>
                        </p:par>
                        <p:par>
                          <p:cTn id="13" fill="hold">
                            <p:stCondLst>
                              <p:cond delay="2000"/>
                            </p:stCondLst>
                            <p:childTnLst>
                              <p:par>
                                <p:cTn id="14" presetID="53" presetClass="entr" presetSubtype="16"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140120"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600" b="0" i="1"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Trích</a:t>
            </a:r>
            <a:r>
              <a:rPr kumimoji="0" lang="en-US" sz="26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451930" y="833884"/>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3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thăm</a:t>
            </a:r>
            <a:r>
              <a:rPr kumimoji="0" lang="en-US" sz="3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0"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quê</a:t>
            </a:r>
            <a:endParaRPr kumimoji="0" lang="en-US" sz="3600" b="0"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Khi thấy em vào ngõ</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Gió thơm say chập chờn.</a:t>
            </a: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r" defTabSz="914400" rtl="0" eaLnBrk="1" fontAlgn="t"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Xuân</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Hoài</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03342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BCBFA6-0E74-46AD-9C04-11816C98C0F7}"/>
              </a:ext>
            </a:extLst>
          </p:cNvPr>
          <p:cNvSpPr/>
          <p:nvPr/>
        </p:nvSpPr>
        <p:spPr>
          <a:xfrm>
            <a:off x="527340" y="1450235"/>
            <a:ext cx="11137319" cy="41314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HƯƠNG THẢO – GMAIL: tranthao121004@gmail.com</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THẦY/ CÔ CÓ THỂ CHIA SẺ CHO ĐỒNG NGHIỆP CÙNG KHỐI, CÙNG TRƯỜNG NH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 KÍNH MONG QUÝ THẦY/ CÔ KHÔNG GỬI VÀO CÁC HỘI NHÓM ZALO HAY FB, CÁC WEB.....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Ạ</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XIN ĐỪNG</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 BUÔN BÁN LẠI BÀI CỦA EM VÌ EM BỎ RẤT NHIỀU CÔNG SỨC, CHẤT XÁM ĐỂ SOẠN RA NHỮNG BÀI </a:t>
            </a:r>
            <a:r>
              <a:rPr kumimoji="0" lang="en-US" sz="24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rPr>
              <a:t>GIẢNG NÀY.</a:t>
            </a:r>
            <a:endPar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EM CHỈ GIAO DỊCH BẰNG DUY NHẤT 1 NICK FB : HƯƠNG THẢO.</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LINK FACEBOOK:  </a:t>
            </a: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xmlns="" val="tx"/>
                    </a:ext>
                  </a:extLst>
                </a:hlinkClick>
              </a:rPr>
              <a:t>https://www.facebook.com/huongthaoGADT</a:t>
            </a:r>
            <a:endPar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Arial"/>
            </a:endParaRP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sym typeface="Arial"/>
              </a:rPr>
              <a:t>MỌI GIAO DỊCH BẰNG NICK KHÁC ĐỀU LÀ MẠO DANH VÀ LỪA ĐẢO Ạ!</a:t>
            </a:r>
          </a:p>
          <a:p>
            <a:pPr marL="0" marR="0" lvl="0" indent="0" algn="ctr" defTabSz="83525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 KÍNH CHÚC THẦY/CÔ DẠY TỐT NHÉ!</a:t>
            </a:r>
          </a:p>
        </p:txBody>
      </p:sp>
      <p:pic>
        <p:nvPicPr>
          <p:cNvPr id="10" name="Picture 9">
            <a:extLst>
              <a:ext uri="{FF2B5EF4-FFF2-40B4-BE49-F238E27FC236}">
                <a16:creationId xmlns:a16="http://schemas.microsoft.com/office/drawing/2014/main" id="{04CC5CA0-BEB9-47F4-8888-1EE12CFB654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15915" y="1158879"/>
            <a:ext cx="1108142" cy="1097060"/>
          </a:xfrm>
          <a:prstGeom prst="rect">
            <a:avLst/>
          </a:prstGeom>
        </p:spPr>
      </p:pic>
    </p:spTree>
    <p:extLst>
      <p:ext uri="{BB962C8B-B14F-4D97-AF65-F5344CB8AC3E}">
        <p14:creationId xmlns:p14="http://schemas.microsoft.com/office/powerpoint/2010/main" val="4156026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10"/>
                                        </p:tgtEl>
                                        <p:attrNameLst>
                                          <p:attrName>r</p:attrName>
                                        </p:attrNameLst>
                                      </p:cBhvr>
                                    </p:animRot>
                                    <p:animRot by="-240000">
                                      <p:cBhvr>
                                        <p:cTn id="7" dur="950" fill="hold">
                                          <p:stCondLst>
                                            <p:cond delay="950"/>
                                          </p:stCondLst>
                                        </p:cTn>
                                        <p:tgtEl>
                                          <p:spTgt spid="10"/>
                                        </p:tgtEl>
                                        <p:attrNameLst>
                                          <p:attrName>r</p:attrName>
                                        </p:attrNameLst>
                                      </p:cBhvr>
                                    </p:animRot>
                                    <p:animRot by="240000">
                                      <p:cBhvr>
                                        <p:cTn id="8" dur="950" fill="hold">
                                          <p:stCondLst>
                                            <p:cond delay="1900"/>
                                          </p:stCondLst>
                                        </p:cTn>
                                        <p:tgtEl>
                                          <p:spTgt spid="10"/>
                                        </p:tgtEl>
                                        <p:attrNameLst>
                                          <p:attrName>r</p:attrName>
                                        </p:attrNameLst>
                                      </p:cBhvr>
                                    </p:animRot>
                                    <p:animRot by="-240000">
                                      <p:cBhvr>
                                        <p:cTn id="9" dur="950" fill="hold">
                                          <p:stCondLst>
                                            <p:cond delay="2850"/>
                                          </p:stCondLst>
                                        </p:cTn>
                                        <p:tgtEl>
                                          <p:spTgt spid="10"/>
                                        </p:tgtEl>
                                        <p:attrNameLst>
                                          <p:attrName>r</p:attrName>
                                        </p:attrNameLst>
                                      </p:cBhvr>
                                    </p:animRot>
                                    <p:animRot by="120000">
                                      <p:cBhvr>
                                        <p:cTn id="10" dur="950" fill="hold">
                                          <p:stCondLst>
                                            <p:cond delay="3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608628" y="1435498"/>
            <a:ext cx="5024132"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Lắng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nghe</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đọc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cs typeface="Arial" panose="020B0604020202020204" pitchFamily="34" charset="0"/>
              </a:rPr>
              <a:t>mẫu</a:t>
            </a:r>
            <a:endParaRPr kumimoji="0" lang="en-US" sz="4000" b="1" i="0" u="none" strike="noStrike" kern="1200" cap="none" spc="0" normalizeH="0" baseline="0" noProof="0" dirty="0">
              <a:ln>
                <a:noFill/>
              </a:ln>
              <a:solidFill>
                <a:srgbClr val="338C8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ahoma" panose="020B0604030504040204" pitchFamily="34" charset="0"/>
                <a:ea typeface="Tahoma" panose="020B0604030504040204" pitchFamily="34" charset="0"/>
                <a:cs typeface="Tahoma" panose="020B0604030504040204" pitchFamily="34" charset="0"/>
              </a:rPr>
              <a:t>Đọc</a:t>
            </a:r>
            <a:r>
              <a:rPr lang="en-US" sz="4000"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4000" dirty="0" err="1">
                <a:solidFill>
                  <a:prstClr val="black"/>
                </a:solidFill>
                <a:latin typeface="Tahoma" panose="020B0604030504040204" pitchFamily="34" charset="0"/>
                <a:ea typeface="Tahoma" panose="020B0604030504040204" pitchFamily="34" charset="0"/>
                <a:cs typeface="Tahoma" panose="020B0604030504040204" pitchFamily="34" charset="0"/>
              </a:rPr>
              <a:t>mẫu</a:t>
            </a:r>
            <a:endParaRPr kumimoji="0" lang="en-US" sz="4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2060"/>
                </a:solidFill>
                <a:latin typeface="Tahoma" panose="020B0604030504040204" pitchFamily="34" charset="0"/>
                <a:ea typeface="Tahoma" panose="020B0604030504040204" pitchFamily="34" charset="0"/>
                <a:cs typeface="Tahoma" panose="020B0604030504040204" pitchFamily="34" charset="0"/>
              </a:rPr>
              <a:t>thăm</a:t>
            </a:r>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2060"/>
                </a:solidFill>
                <a:latin typeface="Tahoma" panose="020B0604030504040204" pitchFamily="34" charset="0"/>
                <a:ea typeface="Tahoma" panose="020B0604030504040204" pitchFamily="34" charset="0"/>
                <a:cs typeface="Tahoma" panose="020B0604030504040204" pitchFamily="34" charset="0"/>
              </a:rPr>
              <a:t>quê</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Nghỉ hè em thích nhất</a:t>
            </a:r>
          </a:p>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Được theo mẹ về quê</a:t>
            </a:r>
          </a:p>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Bà em cũng mừng ghê</a:t>
            </a:r>
          </a:p>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Khi thấy em vào ngõ</a:t>
            </a:r>
            <a:r>
              <a:rPr lang="en-US" sz="2400" b="0" dirty="0">
                <a:effectLst/>
                <a:latin typeface="Tahoma" panose="020B0604030504040204" pitchFamily="34" charset="0"/>
                <a:ea typeface="Tahoma" panose="020B0604030504040204" pitchFamily="34" charset="0"/>
                <a:cs typeface="Tahoma" panose="020B0604030504040204" pitchFamily="34" charset="0"/>
              </a:rPr>
              <a:t>.</a:t>
            </a:r>
          </a:p>
          <a:p>
            <a:pPr fontAlgn="t"/>
            <a:endParaRPr lang="en-US" sz="2400" dirty="0">
              <a:latin typeface="Tahoma" panose="020B0604030504040204" pitchFamily="34" charset="0"/>
              <a:ea typeface="Tahoma" panose="020B0604030504040204" pitchFamily="34" charset="0"/>
              <a:cs typeface="Tahoma" panose="020B0604030504040204" pitchFamily="34" charset="0"/>
            </a:endParaRPr>
          </a:p>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Mảnh vườn quê bé nhỏ</a:t>
            </a:r>
          </a:p>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Bao nhiêu là thứ cây</a:t>
            </a:r>
          </a:p>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Bà mỗi năm mỗi gầy</a:t>
            </a:r>
          </a:p>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Chắc bà luôn vất vả</a:t>
            </a:r>
            <a:r>
              <a:rPr lang="en-US" sz="2400" b="0" dirty="0">
                <a:effectLst/>
                <a:latin typeface="Tahoma" panose="020B0604030504040204" pitchFamily="34" charset="0"/>
                <a:ea typeface="Tahoma" panose="020B0604030504040204" pitchFamily="34" charset="0"/>
                <a:cs typeface="Tahoma" panose="020B0604030504040204" pitchFamily="34" charset="0"/>
              </a:rPr>
              <a:t>.</a:t>
            </a:r>
            <a:endParaRPr lang="vi-VN" sz="2400" b="0" dirty="0">
              <a:effectLst/>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Tahoma" panose="020B0604030504040204" pitchFamily="34" charset="0"/>
                <a:ea typeface="Tahoma" panose="020B0604030504040204" pitchFamily="34" charset="0"/>
                <a:cs typeface="Tahoma" panose="020B0604030504040204" pitchFamily="34" charset="0"/>
              </a:rPr>
              <a:t>Vườn bà có nhiều quả</a:t>
            </a:r>
          </a:p>
          <a:p>
            <a:pPr fontAlgn="t"/>
            <a:r>
              <a:rPr lang="vi-VN" sz="2400" dirty="0">
                <a:latin typeface="Tahoma" panose="020B0604030504040204" pitchFamily="34" charset="0"/>
                <a:ea typeface="Tahoma" panose="020B0604030504040204" pitchFamily="34" charset="0"/>
                <a:cs typeface="Tahoma" panose="020B0604030504040204" pitchFamily="34" charset="0"/>
              </a:rPr>
              <a:t>Chẳng mấy lúc bà ăn</a:t>
            </a:r>
          </a:p>
          <a:p>
            <a:pPr fontAlgn="t"/>
            <a:r>
              <a:rPr lang="vi-VN" sz="2400" dirty="0">
                <a:latin typeface="Tahoma" panose="020B0604030504040204" pitchFamily="34" charset="0"/>
                <a:ea typeface="Tahoma" panose="020B0604030504040204" pitchFamily="34" charset="0"/>
                <a:cs typeface="Tahoma" panose="020B0604030504040204" pitchFamily="34" charset="0"/>
              </a:rPr>
              <a:t>Bà bảo thích để dành</a:t>
            </a:r>
          </a:p>
          <a:p>
            <a:pPr fontAlgn="t"/>
            <a:r>
              <a:rPr lang="vi-VN" sz="2400" dirty="0">
                <a:latin typeface="Tahoma" panose="020B0604030504040204" pitchFamily="34" charset="0"/>
                <a:ea typeface="Tahoma" panose="020B0604030504040204" pitchFamily="34" charset="0"/>
                <a:cs typeface="Tahoma" panose="020B0604030504040204" pitchFamily="34" charset="0"/>
              </a:rPr>
              <a:t>Cho cháu về ra hái.</a:t>
            </a:r>
            <a:endParaRPr lang="en-US" sz="2400" dirty="0">
              <a:latin typeface="Tahoma" panose="020B0604030504040204" pitchFamily="34" charset="0"/>
              <a:ea typeface="Tahoma" panose="020B0604030504040204" pitchFamily="34" charset="0"/>
              <a:cs typeface="Tahoma" panose="020B0604030504040204" pitchFamily="34" charset="0"/>
            </a:endParaRPr>
          </a:p>
          <a:p>
            <a:pPr fontAlgn="t"/>
            <a:endParaRPr lang="en-US" sz="2400" dirty="0">
              <a:latin typeface="Tahoma" panose="020B0604030504040204" pitchFamily="34" charset="0"/>
              <a:ea typeface="Tahoma" panose="020B0604030504040204" pitchFamily="34" charset="0"/>
              <a:cs typeface="Tahoma" panose="020B0604030504040204" pitchFamily="34" charset="0"/>
            </a:endParaRPr>
          </a:p>
          <a:p>
            <a:pPr fontAlgn="t"/>
            <a:r>
              <a:rPr lang="vi-VN" sz="2400" dirty="0">
                <a:latin typeface="Tahoma" panose="020B0604030504040204" pitchFamily="34" charset="0"/>
                <a:ea typeface="Tahoma" panose="020B0604030504040204" pitchFamily="34" charset="0"/>
                <a:cs typeface="Tahoma" panose="020B0604030504040204" pitchFamily="34" charset="0"/>
              </a:rPr>
              <a:t>Em mồ hôi nhễ nhại</a:t>
            </a:r>
          </a:p>
          <a:p>
            <a:pPr fontAlgn="t"/>
            <a:r>
              <a:rPr lang="vi-VN" sz="2400" dirty="0">
                <a:latin typeface="Tahoma" panose="020B0604030504040204" pitchFamily="34" charset="0"/>
                <a:ea typeface="Tahoma" panose="020B0604030504040204" pitchFamily="34" charset="0"/>
                <a:cs typeface="Tahoma" panose="020B0604030504040204" pitchFamily="34" charset="0"/>
              </a:rPr>
              <a:t>Bà theo quạt liền tay.</a:t>
            </a:r>
          </a:p>
          <a:p>
            <a:pPr fontAlgn="t"/>
            <a:r>
              <a:rPr lang="vi-VN" sz="2400" dirty="0">
                <a:latin typeface="Tahoma" panose="020B0604030504040204" pitchFamily="34" charset="0"/>
                <a:ea typeface="Tahoma" panose="020B0604030504040204" pitchFamily="34" charset="0"/>
                <a:cs typeface="Tahoma" panose="020B0604030504040204" pitchFamily="34" charset="0"/>
              </a:rPr>
              <a:t>Từ tay bà gió đến</a:t>
            </a:r>
          </a:p>
          <a:p>
            <a:pPr fontAlgn="t"/>
            <a:r>
              <a:rPr lang="vi-VN" sz="2400" dirty="0">
                <a:latin typeface="Tahoma" panose="020B0604030504040204" pitchFamily="34" charset="0"/>
                <a:ea typeface="Tahoma" panose="020B0604030504040204" pitchFamily="34" charset="0"/>
                <a:cs typeface="Tahoma" panose="020B0604030504040204" pitchFamily="34" charset="0"/>
              </a:rPr>
              <a:t>Thơm bao hương quả vườn</a:t>
            </a:r>
          </a:p>
          <a:p>
            <a:pPr fontAlgn="t"/>
            <a:r>
              <a:rPr lang="vi-VN" sz="2400" dirty="0">
                <a:latin typeface="Tahoma" panose="020B0604030504040204" pitchFamily="34" charset="0"/>
                <a:ea typeface="Tahoma" panose="020B0604030504040204" pitchFamily="34" charset="0"/>
                <a:cs typeface="Tahoma" panose="020B0604030504040204" pitchFamily="34" charset="0"/>
              </a:rPr>
              <a:t>Thoáng nghe bà kể chuyện</a:t>
            </a:r>
          </a:p>
          <a:p>
            <a:pPr fontAlgn="t"/>
            <a:r>
              <a:rPr lang="vi-VN" sz="2400" dirty="0">
                <a:latin typeface="Tahoma" panose="020B0604030504040204" pitchFamily="34" charset="0"/>
                <a:ea typeface="Tahoma" panose="020B0604030504040204" pitchFamily="34" charset="0"/>
                <a:cs typeface="Tahoma" panose="020B0604030504040204" pitchFamily="34" charset="0"/>
              </a:rPr>
              <a:t>Gió thơm say chập chờn.</a:t>
            </a:r>
            <a:endParaRPr lang="en-US" sz="2400" dirty="0">
              <a:latin typeface="Tahoma" panose="020B0604030504040204" pitchFamily="34" charset="0"/>
              <a:ea typeface="Tahoma" panose="020B0604030504040204" pitchFamily="34" charset="0"/>
              <a:cs typeface="Tahoma" panose="020B0604030504040204" pitchFamily="34" charset="0"/>
            </a:endParaRPr>
          </a:p>
          <a:p>
            <a:pPr algn="r" fontAlgn="t"/>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Xuân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Hoài</a:t>
            </a:r>
            <a:r>
              <a:rPr lang="en-US" sz="2400" dirty="0">
                <a:latin typeface="Tahoma" panose="020B0604030504040204" pitchFamily="34" charset="0"/>
                <a:ea typeface="Tahoma" panose="020B0604030504040204" pitchFamily="34" charset="0"/>
                <a:cs typeface="Tahoma" panose="020B0604030504040204" pitchFamily="34" charset="0"/>
              </a:rPr>
              <a:t>)</a:t>
            </a:r>
            <a:endParaRPr lang="vi-VN" sz="2400" dirty="0">
              <a:latin typeface="Tahoma" panose="020B0604030504040204" pitchFamily="34" charset="0"/>
              <a:ea typeface="Tahoma" panose="020B0604030504040204" pitchFamily="34" charset="0"/>
              <a:cs typeface="Tahoma" panose="020B0604030504040204" pitchFamily="34" charset="0"/>
            </a:endParaRPr>
          </a:p>
          <a:p>
            <a:pPr fontAlgn="t"/>
            <a:endParaRPr lang="vi-VN"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335034" cy="4524315"/>
            <a:chOff x="2005588" y="1769815"/>
            <a:chExt cx="8335034"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Nghỉ hè em thích nhất</a:t>
              </a:r>
            </a:p>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Được theo mẹ về quê</a:t>
              </a:r>
            </a:p>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Bà em cũng mừng ghê</a:t>
              </a:r>
            </a:p>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Khi thấy em vào ngõ</a:t>
              </a:r>
              <a:r>
                <a:rPr lang="en-US" sz="2400" b="0" dirty="0">
                  <a:effectLst/>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Mảnh vườn quê bé nhỏ</a:t>
              </a:r>
            </a:p>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Bao nhiêu là thứ cây</a:t>
              </a:r>
            </a:p>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Bà mỗi năm mỗi gầy</a:t>
              </a:r>
            </a:p>
            <a:p>
              <a:pPr fontAlgn="t"/>
              <a:r>
                <a:rPr lang="vi-VN" sz="2400" b="0" dirty="0">
                  <a:effectLst/>
                  <a:latin typeface="Tahoma" panose="020B0604030504040204" pitchFamily="34" charset="0"/>
                  <a:ea typeface="Tahoma" panose="020B0604030504040204" pitchFamily="34" charset="0"/>
                  <a:cs typeface="Tahoma" panose="020B0604030504040204" pitchFamily="34" charset="0"/>
                </a:rPr>
                <a:t>Chắc bà luôn vất vả</a:t>
              </a:r>
              <a:r>
                <a:rPr lang="en-US" sz="2400" b="0" dirty="0">
                  <a:effectLst/>
                  <a:latin typeface="Tahoma" panose="020B0604030504040204" pitchFamily="34" charset="0"/>
                  <a:ea typeface="Tahoma" panose="020B0604030504040204" pitchFamily="34" charset="0"/>
                  <a:cs typeface="Tahoma" panose="020B0604030504040204" pitchFamily="34" charset="0"/>
                </a:rPr>
                <a:t>.</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967222" cy="4524315"/>
            </a:xfrm>
            <a:prstGeom prst="rect">
              <a:avLst/>
            </a:prstGeom>
            <a:noFill/>
          </p:spPr>
          <p:txBody>
            <a:bodyPr wrap="square" rtlCol="0">
              <a:spAutoFit/>
            </a:bodyPr>
            <a:lstStyle/>
            <a:p>
              <a:pPr fontAlgn="t"/>
              <a:r>
                <a:rPr lang="vi-VN" sz="2400" dirty="0">
                  <a:latin typeface="Tahoma" panose="020B0604030504040204" pitchFamily="34" charset="0"/>
                  <a:ea typeface="Tahoma" panose="020B0604030504040204" pitchFamily="34" charset="0"/>
                  <a:cs typeface="Tahoma" panose="020B0604030504040204" pitchFamily="34" charset="0"/>
                </a:rPr>
                <a:t>Vườn bà có nhiều quả</a:t>
              </a:r>
            </a:p>
            <a:p>
              <a:pPr fontAlgn="t"/>
              <a:r>
                <a:rPr lang="vi-VN" sz="2400" dirty="0">
                  <a:latin typeface="Tahoma" panose="020B0604030504040204" pitchFamily="34" charset="0"/>
                  <a:ea typeface="Tahoma" panose="020B0604030504040204" pitchFamily="34" charset="0"/>
                  <a:cs typeface="Tahoma" panose="020B0604030504040204" pitchFamily="34" charset="0"/>
                </a:rPr>
                <a:t>Chẳng mấy lúc bà ăn</a:t>
              </a:r>
            </a:p>
            <a:p>
              <a:pPr fontAlgn="t"/>
              <a:r>
                <a:rPr lang="vi-VN" sz="2400" dirty="0">
                  <a:latin typeface="Tahoma" panose="020B0604030504040204" pitchFamily="34" charset="0"/>
                  <a:ea typeface="Tahoma" panose="020B0604030504040204" pitchFamily="34" charset="0"/>
                  <a:cs typeface="Tahoma" panose="020B0604030504040204" pitchFamily="34" charset="0"/>
                </a:rPr>
                <a:t>Bà bảo thích để dành</a:t>
              </a:r>
            </a:p>
            <a:p>
              <a:pPr fontAlgn="t"/>
              <a:r>
                <a:rPr lang="vi-VN" sz="2400" dirty="0">
                  <a:latin typeface="Tahoma" panose="020B0604030504040204" pitchFamily="34" charset="0"/>
                  <a:ea typeface="Tahoma" panose="020B0604030504040204" pitchFamily="34" charset="0"/>
                  <a:cs typeface="Tahoma" panose="020B0604030504040204" pitchFamily="34" charset="0"/>
                </a:rPr>
                <a:t>Cho cháu về ra hái.</a:t>
              </a:r>
              <a:endParaRPr lang="en-US" sz="2400"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fontAlgn="t"/>
              <a:r>
                <a:rPr lang="vi-VN" sz="2400" dirty="0">
                  <a:latin typeface="Tahoma" panose="020B0604030504040204" pitchFamily="34" charset="0"/>
                  <a:ea typeface="Tahoma" panose="020B0604030504040204" pitchFamily="34" charset="0"/>
                  <a:cs typeface="Tahoma" panose="020B0604030504040204" pitchFamily="34" charset="0"/>
                </a:rPr>
                <a:t>Em mồ hôi nhễ nhại</a:t>
              </a:r>
            </a:p>
            <a:p>
              <a:pPr fontAlgn="t"/>
              <a:r>
                <a:rPr lang="vi-VN" sz="2400" dirty="0">
                  <a:latin typeface="Tahoma" panose="020B0604030504040204" pitchFamily="34" charset="0"/>
                  <a:ea typeface="Tahoma" panose="020B0604030504040204" pitchFamily="34" charset="0"/>
                  <a:cs typeface="Tahoma" panose="020B0604030504040204" pitchFamily="34" charset="0"/>
                </a:rPr>
                <a:t>Bà theo quạt liền tay.</a:t>
              </a:r>
            </a:p>
            <a:p>
              <a:pPr fontAlgn="t"/>
              <a:r>
                <a:rPr lang="vi-VN" sz="2400" dirty="0">
                  <a:latin typeface="Tahoma" panose="020B0604030504040204" pitchFamily="34" charset="0"/>
                  <a:ea typeface="Tahoma" panose="020B0604030504040204" pitchFamily="34" charset="0"/>
                  <a:cs typeface="Tahoma" panose="020B0604030504040204" pitchFamily="34" charset="0"/>
                </a:rPr>
                <a:t>Từ tay bà gió đến</a:t>
              </a:r>
            </a:p>
            <a:p>
              <a:pPr fontAlgn="t"/>
              <a:r>
                <a:rPr lang="vi-VN" sz="2400" dirty="0">
                  <a:latin typeface="Tahoma" panose="020B0604030504040204" pitchFamily="34" charset="0"/>
                  <a:ea typeface="Tahoma" panose="020B0604030504040204" pitchFamily="34" charset="0"/>
                  <a:cs typeface="Tahoma" panose="020B0604030504040204" pitchFamily="34" charset="0"/>
                </a:rPr>
                <a:t>Thơm bao hương quả vườn</a:t>
              </a:r>
            </a:p>
            <a:p>
              <a:pPr fontAlgn="t"/>
              <a:r>
                <a:rPr lang="vi-VN" sz="2400" dirty="0">
                  <a:latin typeface="Tahoma" panose="020B0604030504040204" pitchFamily="34" charset="0"/>
                  <a:ea typeface="Tahoma" panose="020B0604030504040204" pitchFamily="34" charset="0"/>
                  <a:cs typeface="Tahoma" panose="020B0604030504040204" pitchFamily="34" charset="0"/>
                </a:rPr>
                <a:t>Thoáng nghe bà kể chuyện</a:t>
              </a:r>
            </a:p>
            <a:p>
              <a:pPr fontAlgn="t"/>
              <a:r>
                <a:rPr lang="vi-VN" sz="2400" dirty="0">
                  <a:latin typeface="Tahoma" panose="020B0604030504040204" pitchFamily="34" charset="0"/>
                  <a:ea typeface="Tahoma" panose="020B0604030504040204" pitchFamily="34" charset="0"/>
                  <a:cs typeface="Tahoma" panose="020B0604030504040204" pitchFamily="34" charset="0"/>
                </a:rPr>
                <a:t>Gió thơm say chập chờn</a:t>
              </a:r>
              <a:r>
                <a:rPr lang="en-US" sz="2400" dirty="0">
                  <a:solidFill>
                    <a:prstClr val="black"/>
                  </a:solidFill>
                  <a:latin typeface="Tahoma" panose="020B0604030504040204" pitchFamily="34" charset="0"/>
                  <a:ea typeface="Tahoma" panose="020B0604030504040204" pitchFamily="34" charset="0"/>
                  <a:cs typeface="Tahoma" panose="020B0604030504040204" pitchFamily="34" charset="0"/>
                </a:rPr>
                <a:t>.</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sz="2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Xuân</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0"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Hoài</a:t>
              </a:r>
              <a:r>
                <a:rPr kumimoji="0" lang="en-US"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chia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khổ</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Tahoma" panose="020B0604030504040204" pitchFamily="34" charset="0"/>
                <a:ea typeface="Tahoma" panose="020B0604030504040204" pitchFamily="34" charset="0"/>
                <a:cs typeface="Tahoma" panose="020B0604030504040204" pitchFamily="34" charset="0"/>
              </a:rPr>
              <a:t>Về</a:t>
            </a:r>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2060"/>
                </a:solidFill>
                <a:latin typeface="Tahoma" panose="020B0604030504040204" pitchFamily="34" charset="0"/>
                <a:ea typeface="Tahoma" panose="020B0604030504040204" pitchFamily="34" charset="0"/>
                <a:cs typeface="Tahoma" panose="020B0604030504040204" pitchFamily="34" charset="0"/>
              </a:rPr>
              <a:t>thăm</a:t>
            </a:r>
            <a:r>
              <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600" dirty="0" err="1">
                <a:solidFill>
                  <a:srgbClr val="002060"/>
                </a:solidFill>
                <a:latin typeface="Tahoma" panose="020B0604030504040204" pitchFamily="34" charset="0"/>
                <a:ea typeface="Tahoma" panose="020B0604030504040204" pitchFamily="34" charset="0"/>
                <a:cs typeface="Tahoma" panose="020B0604030504040204" pitchFamily="34" charset="0"/>
              </a:rPr>
              <a:t>quê</a:t>
            </a:r>
            <a:endParaRPr lang="en-US" sz="3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fade">
                                      <p:cBhvr>
                                        <p:cTn id="29" dur="50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25" name="Picture 24" descr="A picture containing text, toy, vector graphics&#10;&#10;Description automatically generated">
            <a:extLst>
              <a:ext uri="{FF2B5EF4-FFF2-40B4-BE49-F238E27FC236}">
                <a16:creationId xmlns:a16="http://schemas.microsoft.com/office/drawing/2014/main" id="{6A03835F-DD0D-47F9-8B95-2B40509061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28" name="Group 27">
            <a:extLst>
              <a:ext uri="{FF2B5EF4-FFF2-40B4-BE49-F238E27FC236}">
                <a16:creationId xmlns:a16="http://schemas.microsoft.com/office/drawing/2014/main" id="{668DDE35-E87F-4A34-A646-201A700E6C1D}"/>
              </a:ext>
            </a:extLst>
          </p:cNvPr>
          <p:cNvGrpSpPr/>
          <p:nvPr/>
        </p:nvGrpSpPr>
        <p:grpSpPr>
          <a:xfrm>
            <a:off x="5531555" y="3078741"/>
            <a:ext cx="5396087" cy="1720496"/>
            <a:chOff x="6266375" y="819970"/>
            <a:chExt cx="4567781" cy="1849213"/>
          </a:xfrm>
        </p:grpSpPr>
        <p:pic>
          <p:nvPicPr>
            <p:cNvPr id="29" name="Picture 28">
              <a:extLst>
                <a:ext uri="{FF2B5EF4-FFF2-40B4-BE49-F238E27FC236}">
                  <a16:creationId xmlns:a16="http://schemas.microsoft.com/office/drawing/2014/main" id="{1B484F93-3A10-4340-941D-D3FA06DC1CF4}"/>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266375" y="819970"/>
              <a:ext cx="4567781" cy="1121761"/>
            </a:xfrm>
            <a:prstGeom prst="rect">
              <a:avLst/>
            </a:prstGeom>
          </p:spPr>
        </p:pic>
        <p:sp>
          <p:nvSpPr>
            <p:cNvPr id="30" name="TextBox 29">
              <a:extLst>
                <a:ext uri="{FF2B5EF4-FFF2-40B4-BE49-F238E27FC236}">
                  <a16:creationId xmlns:a16="http://schemas.microsoft.com/office/drawing/2014/main" id="{87201AB6-BDFA-4F79-B056-014946C2A732}"/>
                </a:ext>
              </a:extLst>
            </p:cNvPr>
            <p:cNvSpPr txBox="1"/>
            <p:nvPr/>
          </p:nvSpPr>
          <p:spPr>
            <a:xfrm>
              <a:off x="6735044" y="915929"/>
              <a:ext cx="3440395" cy="1753254"/>
            </a:xfrm>
            <a:prstGeom prst="rect">
              <a:avLst/>
            </a:prstGeom>
            <a:noFill/>
          </p:spPr>
          <p:txBody>
            <a:bodyPr wrap="square" rtlCol="0">
              <a:spAutoFit/>
            </a:bodyPr>
            <a:lstStyle/>
            <a:p>
              <a:pPr algn="ctr">
                <a:defRPr/>
              </a:pPr>
              <a:r>
                <a:rPr lang="en-US" sz="50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chẳng</a:t>
              </a:r>
              <a:r>
                <a:rPr lang="en-US" sz="50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50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mấy</a:t>
              </a:r>
              <a:r>
                <a:rPr lang="en-US" sz="50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50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lúc</a:t>
              </a:r>
              <a:endParaRPr lang="en-US" sz="50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1" name="Group 30">
            <a:extLst>
              <a:ext uri="{FF2B5EF4-FFF2-40B4-BE49-F238E27FC236}">
                <a16:creationId xmlns:a16="http://schemas.microsoft.com/office/drawing/2014/main" id="{994EC72B-27C7-4609-B93E-D42CC6C83760}"/>
              </a:ext>
            </a:extLst>
          </p:cNvPr>
          <p:cNvGrpSpPr/>
          <p:nvPr/>
        </p:nvGrpSpPr>
        <p:grpSpPr>
          <a:xfrm>
            <a:off x="6358618" y="4243365"/>
            <a:ext cx="3781464" cy="1043679"/>
            <a:chOff x="6410789" y="2733385"/>
            <a:chExt cx="4322439" cy="1121761"/>
          </a:xfrm>
        </p:grpSpPr>
        <p:pic>
          <p:nvPicPr>
            <p:cNvPr id="32" name="Picture 31">
              <a:extLst>
                <a:ext uri="{FF2B5EF4-FFF2-40B4-BE49-F238E27FC236}">
                  <a16:creationId xmlns:a16="http://schemas.microsoft.com/office/drawing/2014/main" id="{BD0F115D-485E-4891-BABD-4D0E5EF06C4C}"/>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33" name="TextBox 32">
              <a:extLst>
                <a:ext uri="{FF2B5EF4-FFF2-40B4-BE49-F238E27FC236}">
                  <a16:creationId xmlns:a16="http://schemas.microsoft.com/office/drawing/2014/main" id="{9DC4F792-8D4E-4BE9-ADCE-B4425580E527}"/>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Tahoma" panose="020B0604030504040204" pitchFamily="34" charset="0"/>
                  <a:ea typeface="Tahoma" panose="020B0604030504040204" pitchFamily="34" charset="0"/>
                  <a:cs typeface="Tahoma" panose="020B0604030504040204" pitchFamily="34" charset="0"/>
                </a:rPr>
                <a:t>nhễ</a:t>
              </a:r>
              <a:r>
                <a:rPr lang="en-US" sz="5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5000" b="1" dirty="0" err="1">
                  <a:solidFill>
                    <a:prstClr val="white"/>
                  </a:solidFill>
                  <a:latin typeface="Tahoma" panose="020B0604030504040204" pitchFamily="34" charset="0"/>
                  <a:ea typeface="Tahoma" panose="020B0604030504040204" pitchFamily="34" charset="0"/>
                  <a:cs typeface="Tahoma" panose="020B0604030504040204" pitchFamily="34" charset="0"/>
                </a:rPr>
                <a:t>nhại</a:t>
              </a:r>
              <a:endParaRPr lang="en-US" sz="50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4" name="Group 33">
            <a:extLst>
              <a:ext uri="{FF2B5EF4-FFF2-40B4-BE49-F238E27FC236}">
                <a16:creationId xmlns:a16="http://schemas.microsoft.com/office/drawing/2014/main" id="{4F02B3B3-B9A0-41A1-B629-BA0881C6307A}"/>
              </a:ext>
            </a:extLst>
          </p:cNvPr>
          <p:cNvGrpSpPr/>
          <p:nvPr/>
        </p:nvGrpSpPr>
        <p:grpSpPr>
          <a:xfrm>
            <a:off x="6373577" y="5427072"/>
            <a:ext cx="3781464" cy="1752160"/>
            <a:chOff x="6404693" y="4731628"/>
            <a:chExt cx="4328535" cy="1883245"/>
          </a:xfrm>
        </p:grpSpPr>
        <p:pic>
          <p:nvPicPr>
            <p:cNvPr id="35" name="Picture 34">
              <a:extLst>
                <a:ext uri="{FF2B5EF4-FFF2-40B4-BE49-F238E27FC236}">
                  <a16:creationId xmlns:a16="http://schemas.microsoft.com/office/drawing/2014/main" id="{3F6513B0-AE0A-4E01-8A2B-0DD80A8659A1}"/>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36" name="TextBox 35">
              <a:extLst>
                <a:ext uri="{FF2B5EF4-FFF2-40B4-BE49-F238E27FC236}">
                  <a16:creationId xmlns:a16="http://schemas.microsoft.com/office/drawing/2014/main" id="{3D2F7F3C-9397-458A-81FC-64837C643B5C}"/>
                </a:ext>
              </a:extLst>
            </p:cNvPr>
            <p:cNvSpPr txBox="1"/>
            <p:nvPr/>
          </p:nvSpPr>
          <p:spPr>
            <a:xfrm>
              <a:off x="6484427" y="4861621"/>
              <a:ext cx="4138688" cy="1753252"/>
            </a:xfrm>
            <a:prstGeom prst="rect">
              <a:avLst/>
            </a:prstGeom>
            <a:noFill/>
          </p:spPr>
          <p:txBody>
            <a:bodyPr wrap="square" rtlCol="0">
              <a:spAutoFit/>
            </a:bodyPr>
            <a:lstStyle/>
            <a:p>
              <a:pPr algn="ctr">
                <a:defRPr/>
              </a:pPr>
              <a:r>
                <a:rPr lang="en-US" sz="50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quạt</a:t>
              </a:r>
              <a:r>
                <a:rPr lang="en-US" sz="50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50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liền</a:t>
              </a:r>
              <a:r>
                <a:rPr lang="en-US" sz="50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50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tay</a:t>
              </a:r>
              <a:endParaRPr lang="en-US" sz="50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37" name="Rectangle 36">
            <a:extLst>
              <a:ext uri="{FF2B5EF4-FFF2-40B4-BE49-F238E27FC236}">
                <a16:creationId xmlns:a16="http://schemas.microsoft.com/office/drawing/2014/main" id="{1B7080DD-70C2-4738-8F09-1C80C9CC56ED}"/>
              </a:ext>
            </a:extLst>
          </p:cNvPr>
          <p:cNvSpPr/>
          <p:nvPr/>
        </p:nvSpPr>
        <p:spPr>
          <a:xfrm>
            <a:off x="237764" y="1514079"/>
            <a:ext cx="4629794" cy="707886"/>
          </a:xfrm>
          <a:prstGeom prst="rect">
            <a:avLst/>
          </a:prstGeom>
        </p:spPr>
        <p:txBody>
          <a:bodyPr wrap="none">
            <a:spAutoFit/>
          </a:bodyPr>
          <a:lstStyle/>
          <a:p>
            <a:pPr algn="ctr">
              <a:defRPr/>
            </a:pP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Luyện</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đọc</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từ</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khó</a:t>
            </a:r>
            <a:endParaRPr lang="en-US" sz="4000" b="1" dirty="0">
              <a:solidFill>
                <a:srgbClr val="338C8E"/>
              </a:solidFill>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a:extLst>
              <a:ext uri="{FF2B5EF4-FFF2-40B4-BE49-F238E27FC236}">
                <a16:creationId xmlns:a16="http://schemas.microsoft.com/office/drawing/2014/main" id="{85460FB1-7BDC-4848-BD25-5C132F4933FC}"/>
              </a:ext>
            </a:extLst>
          </p:cNvPr>
          <p:cNvGrpSpPr/>
          <p:nvPr/>
        </p:nvGrpSpPr>
        <p:grpSpPr>
          <a:xfrm>
            <a:off x="6175117" y="1855177"/>
            <a:ext cx="4109061" cy="1121761"/>
            <a:chOff x="6410789" y="819970"/>
            <a:chExt cx="4347339" cy="1121761"/>
          </a:xfrm>
        </p:grpSpPr>
        <p:pic>
          <p:nvPicPr>
            <p:cNvPr id="39" name="Picture 38">
              <a:extLst>
                <a:ext uri="{FF2B5EF4-FFF2-40B4-BE49-F238E27FC236}">
                  <a16:creationId xmlns:a16="http://schemas.microsoft.com/office/drawing/2014/main" id="{FA67A296-36F2-4F61-807B-01A4C4D0F210}"/>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40" name="TextBox 39">
              <a:extLst>
                <a:ext uri="{FF2B5EF4-FFF2-40B4-BE49-F238E27FC236}">
                  <a16:creationId xmlns:a16="http://schemas.microsoft.com/office/drawing/2014/main" id="{ED833E65-D0F7-4C64-8119-E4EBDDB63394}"/>
                </a:ext>
              </a:extLst>
            </p:cNvPr>
            <p:cNvSpPr txBox="1"/>
            <p:nvPr/>
          </p:nvSpPr>
          <p:spPr>
            <a:xfrm>
              <a:off x="6613728" y="915929"/>
              <a:ext cx="4144400" cy="861774"/>
            </a:xfrm>
            <a:prstGeom prst="rect">
              <a:avLst/>
            </a:prstGeom>
            <a:noFill/>
          </p:spPr>
          <p:txBody>
            <a:bodyPr wrap="square" rtlCol="0">
              <a:spAutoFit/>
            </a:bodyPr>
            <a:lstStyle/>
            <a:p>
              <a:pPr algn="ctr">
                <a:defRPr/>
              </a:pPr>
              <a:r>
                <a:rPr lang="en-US" sz="50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luôn</a:t>
              </a:r>
              <a:r>
                <a:rPr lang="en-US" sz="50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50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vất</a:t>
              </a:r>
              <a:r>
                <a:rPr lang="en-US" sz="5000" b="1" kern="0"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5000" b="1" kern="0" dirty="0" err="1">
                  <a:solidFill>
                    <a:prstClr val="white"/>
                  </a:solidFill>
                  <a:latin typeface="Tahoma" panose="020B0604030504040204" pitchFamily="34" charset="0"/>
                  <a:ea typeface="Tahoma" panose="020B0604030504040204" pitchFamily="34" charset="0"/>
                  <a:cs typeface="Tahoma" panose="020B0604030504040204" pitchFamily="34" charset="0"/>
                </a:rPr>
                <a:t>vả</a:t>
              </a:r>
              <a:endParaRPr lang="en-US" sz="5000" b="1" kern="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70859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ppt_x</p:attrName>
                                        </p:attrNameLst>
                                      </p:cBhvr>
                                      <p:tavLst>
                                        <p:tav tm="0">
                                          <p:val>
                                            <p:strVal val="#ppt_x-#ppt_w*1.125000"/>
                                          </p:val>
                                        </p:tav>
                                        <p:tav tm="100000">
                                          <p:val>
                                            <p:strVal val="#ppt_x"/>
                                          </p:val>
                                        </p:tav>
                                      </p:tavLst>
                                    </p:anim>
                                    <p:animEffect transition="in" filter="wipe(right)">
                                      <p:cBhvr>
                                        <p:cTn id="8" dur="500"/>
                                        <p:tgtEl>
                                          <p:spTgt spid="3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p:tgtEl>
                                          <p:spTgt spid="31"/>
                                        </p:tgtEl>
                                        <p:attrNameLst>
                                          <p:attrName>ppt_x</p:attrName>
                                        </p:attrNameLst>
                                      </p:cBhvr>
                                      <p:tavLst>
                                        <p:tav tm="0">
                                          <p:val>
                                            <p:strVal val="#ppt_x-#ppt_w*1.125000"/>
                                          </p:val>
                                        </p:tav>
                                        <p:tav tm="100000">
                                          <p:val>
                                            <p:strVal val="#ppt_x"/>
                                          </p:val>
                                        </p:tav>
                                      </p:tavLst>
                                    </p:anim>
                                    <p:animEffect transition="in" filter="wipe(right)">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p:tgtEl>
                                          <p:spTgt spid="34"/>
                                        </p:tgtEl>
                                        <p:attrNameLst>
                                          <p:attrName>ppt_x</p:attrName>
                                        </p:attrNameLst>
                                      </p:cBhvr>
                                      <p:tavLst>
                                        <p:tav tm="0">
                                          <p:val>
                                            <p:strVal val="#ppt_x-#ppt_w*1.125000"/>
                                          </p:val>
                                        </p:tav>
                                        <p:tav tm="100000">
                                          <p:val>
                                            <p:strVal val="#ppt_x"/>
                                          </p:val>
                                        </p:tav>
                                      </p:tavLst>
                                    </p:anim>
                                    <p:animEffect transition="in" filter="wipe(right)">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85460FB1-7BDC-4848-BD25-5C132F4933FC}"/>
              </a:ext>
            </a:extLst>
          </p:cNvPr>
          <p:cNvGrpSpPr/>
          <p:nvPr/>
        </p:nvGrpSpPr>
        <p:grpSpPr>
          <a:xfrm>
            <a:off x="3832261" y="179474"/>
            <a:ext cx="5435029" cy="1121761"/>
            <a:chOff x="6410789" y="819970"/>
            <a:chExt cx="4347339" cy="1121761"/>
          </a:xfrm>
        </p:grpSpPr>
        <p:pic>
          <p:nvPicPr>
            <p:cNvPr id="39" name="Picture 38">
              <a:extLst>
                <a:ext uri="{FF2B5EF4-FFF2-40B4-BE49-F238E27FC236}">
                  <a16:creationId xmlns:a16="http://schemas.microsoft.com/office/drawing/2014/main" id="{FA67A296-36F2-4F61-807B-01A4C4D0F210}"/>
                </a:ext>
              </a:extLst>
            </p:cNvPr>
            <p:cNvPicPr>
              <a:picLocks noChangeAspect="1"/>
            </p:cNvPicPr>
            <p:nvPr/>
          </p:nvPicPr>
          <p:blipFill>
            <a:blip r:embed="rId3">
              <a:duotone>
                <a:prstClr val="black"/>
                <a:srgbClr val="31AA44">
                  <a:tint val="45000"/>
                  <a:satMod val="400000"/>
                </a:srgbClr>
              </a:duotone>
              <a:extLst>
                <a:ext uri="{BEBA8EAE-BF5A-486C-A8C5-ECC9F3942E4B}">
                  <a14:imgProps xmlns:a14="http://schemas.microsoft.com/office/drawing/2010/main">
                    <a14:imgLayer r:embed="rId4">
                      <a14:imgEffect>
                        <a14:artisticBlur/>
                      </a14:imgEffect>
                    </a14:imgLayer>
                  </a14:imgProps>
                </a:ext>
              </a:extLst>
            </a:blip>
            <a:stretch>
              <a:fillRect/>
            </a:stretch>
          </p:blipFill>
          <p:spPr>
            <a:xfrm>
              <a:off x="6410789" y="819970"/>
              <a:ext cx="4322439" cy="1121761"/>
            </a:xfrm>
            <a:prstGeom prst="rect">
              <a:avLst/>
            </a:prstGeom>
          </p:spPr>
        </p:pic>
        <p:sp>
          <p:nvSpPr>
            <p:cNvPr id="40" name="TextBox 39">
              <a:extLst>
                <a:ext uri="{FF2B5EF4-FFF2-40B4-BE49-F238E27FC236}">
                  <a16:creationId xmlns:a16="http://schemas.microsoft.com/office/drawing/2014/main" id="{ED833E65-D0F7-4C64-8119-E4EBDDB63394}"/>
                </a:ext>
              </a:extLst>
            </p:cNvPr>
            <p:cNvSpPr txBox="1"/>
            <p:nvPr/>
          </p:nvSpPr>
          <p:spPr>
            <a:xfrm>
              <a:off x="6735045" y="915929"/>
              <a:ext cx="402308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Ngắt</a:t>
              </a:r>
              <a:r>
                <a:rPr kumimoji="0" lang="en-US" sz="5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0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nhịp</a:t>
              </a:r>
              <a:r>
                <a:rPr kumimoji="0" lang="en-US" sz="5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000" b="1" i="0" u="none" strike="noStrike" kern="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thơ</a:t>
              </a:r>
              <a:endParaRPr kumimoji="0" lang="en-US" sz="5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 name="TextBox 1">
            <a:extLst>
              <a:ext uri="{FF2B5EF4-FFF2-40B4-BE49-F238E27FC236}">
                <a16:creationId xmlns:a16="http://schemas.microsoft.com/office/drawing/2014/main" id="{A50C5384-1C8D-4044-AA64-4545DCA40004}"/>
              </a:ext>
            </a:extLst>
          </p:cNvPr>
          <p:cNvSpPr txBox="1"/>
          <p:nvPr/>
        </p:nvSpPr>
        <p:spPr>
          <a:xfrm>
            <a:off x="3138310" y="1839075"/>
            <a:ext cx="6795911" cy="1446550"/>
          </a:xfrm>
          <a:prstGeom prst="rect">
            <a:avLst/>
          </a:prstGeom>
          <a:noFill/>
        </p:spPr>
        <p:txBody>
          <a:bodyPr wrap="square" rtlCol="0">
            <a:spAutoFit/>
          </a:bodyPr>
          <a:lstStyle/>
          <a:p>
            <a:pPr marL="0" marR="0" algn="ctr">
              <a:spcBef>
                <a:spcPts val="0"/>
              </a:spcBef>
              <a:spcAft>
                <a:spcPts val="0"/>
              </a:spcAft>
            </a:pP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Nghỉ</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hè</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em</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thích</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nhất</a:t>
            </a:r>
            <a:endPar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endParaRPr>
          </a:p>
          <a:p>
            <a:pPr marL="0" marR="0" algn="ctr">
              <a:spcBef>
                <a:spcPts val="0"/>
              </a:spcBef>
              <a:spcAft>
                <a:spcPts val="0"/>
              </a:spcAft>
            </a:pP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Được</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theo</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mẹ</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về</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effectLst/>
                <a:latin typeface="Tahoma" panose="020B0604030504040204" pitchFamily="34" charset="0"/>
                <a:ea typeface="Tahoma" panose="020B0604030504040204" pitchFamily="34" charset="0"/>
                <a:cs typeface="Tahoma" panose="020B0604030504040204" pitchFamily="34" charset="0"/>
              </a:rPr>
              <a:t>quê</a:t>
            </a:r>
            <a:r>
              <a:rPr lang="en-US" sz="4400" b="1" dirty="0">
                <a:solidFill>
                  <a:srgbClr val="FF0000"/>
                </a:solidFill>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3644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p:tgtEl>
                                          <p:spTgt spid="38"/>
                                        </p:tgtEl>
                                        <p:attrNameLst>
                                          <p:attrName>ppt_x</p:attrName>
                                        </p:attrNameLst>
                                      </p:cBhvr>
                                      <p:tavLst>
                                        <p:tav tm="0">
                                          <p:val>
                                            <p:strVal val="#ppt_x-#ppt_w*1.125000"/>
                                          </p:val>
                                        </p:tav>
                                        <p:tav tm="100000">
                                          <p:val>
                                            <p:strVal val="#ppt_x"/>
                                          </p:val>
                                        </p:tav>
                                      </p:tavLst>
                                    </p:anim>
                                    <p:animEffect transition="in" filter="wipe(right)">
                                      <p:cBhvr>
                                        <p:cTn id="8" dur="500"/>
                                        <p:tgtEl>
                                          <p:spTgt spid="38"/>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arn(inVertical)">
                                      <p:cBhvr>
                                        <p:cTn id="13" dur="500"/>
                                        <p:tgtEl>
                                          <p:spTgt spid="2">
                                            <p:txEl>
                                              <p:pRg st="0" end="0"/>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barn(inVertical)">
                                      <p:cBhvr>
                                        <p:cTn id="1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8000" b="-12000"/>
          </a:stretch>
        </a:blipFill>
        <a:effectLst/>
      </p:bgPr>
    </p:bg>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2F2F20-A749-4EAD-B252-15A14A18A9A4}"/>
              </a:ext>
            </a:extLst>
          </p:cNvPr>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208982" y="236572"/>
            <a:ext cx="5128576" cy="754360"/>
          </a:xfrm>
          <a:prstGeom prst="rect">
            <a:avLst/>
          </a:prstGeom>
        </p:spPr>
      </p:pic>
      <p:sp>
        <p:nvSpPr>
          <p:cNvPr id="6" name="TextBox 5">
            <a:extLst>
              <a:ext uri="{FF2B5EF4-FFF2-40B4-BE49-F238E27FC236}">
                <a16:creationId xmlns:a16="http://schemas.microsoft.com/office/drawing/2014/main" id="{97DEEEE7-4860-4B22-B144-4E6C0083A06D}"/>
              </a:ext>
            </a:extLst>
          </p:cNvPr>
          <p:cNvSpPr txBox="1"/>
          <p:nvPr/>
        </p:nvSpPr>
        <p:spPr>
          <a:xfrm>
            <a:off x="4228152" y="336753"/>
            <a:ext cx="341442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3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3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nhóm</a:t>
            </a:r>
            <a:endParaRPr kumimoji="0" lang="en-US" sz="3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A picture containing text, envelope, businesscard&#10;&#10;Description automatically generated">
            <a:extLst>
              <a:ext uri="{FF2B5EF4-FFF2-40B4-BE49-F238E27FC236}">
                <a16:creationId xmlns:a16="http://schemas.microsoft.com/office/drawing/2014/main" id="{7B3F5041-29F3-4691-ADEC-272F677F419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7252545" y="70959"/>
            <a:ext cx="1521589" cy="844799"/>
          </a:xfrm>
          <a:prstGeom prst="rect">
            <a:avLst/>
          </a:prstGeom>
        </p:spPr>
      </p:pic>
      <p:pic>
        <p:nvPicPr>
          <p:cNvPr id="9" name="Picture 8">
            <a:extLst>
              <a:ext uri="{FF2B5EF4-FFF2-40B4-BE49-F238E27FC236}">
                <a16:creationId xmlns:a16="http://schemas.microsoft.com/office/drawing/2014/main" id="{3FB7F28D-2033-4BA0-BF25-F6BB57F70474}"/>
              </a:ext>
            </a:extLst>
          </p:cNvPr>
          <p:cNvPicPr>
            <a:picLocks noChangeAspect="1"/>
          </p:cNvPicPr>
          <p:nvPr/>
        </p:nvPicPr>
        <p:blipFill>
          <a:blip r:embed="rId6"/>
          <a:stretch>
            <a:fillRect/>
          </a:stretch>
        </p:blipFill>
        <p:spPr>
          <a:xfrm>
            <a:off x="3646372" y="1139187"/>
            <a:ext cx="5572227" cy="2188654"/>
          </a:xfrm>
          <a:prstGeom prst="rect">
            <a:avLst/>
          </a:prstGeom>
        </p:spPr>
      </p:pic>
      <p:pic>
        <p:nvPicPr>
          <p:cNvPr id="10" name="Picture 9">
            <a:extLst>
              <a:ext uri="{FF2B5EF4-FFF2-40B4-BE49-F238E27FC236}">
                <a16:creationId xmlns:a16="http://schemas.microsoft.com/office/drawing/2014/main" id="{84DB6B07-8C79-46D9-B42E-6099DF5D9FF5}"/>
              </a:ext>
            </a:extLst>
          </p:cNvPr>
          <p:cNvPicPr>
            <a:picLocks noChangeAspect="1"/>
          </p:cNvPicPr>
          <p:nvPr/>
        </p:nvPicPr>
        <p:blipFill>
          <a:blip r:embed="rId7"/>
          <a:stretch>
            <a:fillRect/>
          </a:stretch>
        </p:blipFill>
        <p:spPr>
          <a:xfrm>
            <a:off x="3523398" y="3476096"/>
            <a:ext cx="6194073" cy="2493480"/>
          </a:xfrm>
          <a:prstGeom prst="rect">
            <a:avLst/>
          </a:prstGeom>
        </p:spPr>
      </p:pic>
    </p:spTree>
    <p:extLst>
      <p:ext uri="{BB962C8B-B14F-4D97-AF65-F5344CB8AC3E}">
        <p14:creationId xmlns:p14="http://schemas.microsoft.com/office/powerpoint/2010/main" val="299681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59" presetClass="path" presetSubtype="0" accel="50000" decel="50000" fill="hold" nodeType="withEffect">
                                  <p:stCondLst>
                                    <p:cond delay="0"/>
                                  </p:stCondLst>
                                  <p:childTnLst>
                                    <p:animMotion origin="layout" path="M -0.35039 0.03056 C -0.35039 0.0213 -0.31081 0.01458 -0.26263 0.01458 C -0.21302 0.01458 -0.17344 0.0213 -0.17344 0.03056 C -0.17344 0.03958 -0.13385 0.04676 -0.08424 0.04676 C -0.03607 0.04676 0.00365 0.03958 0.00365 0.03056 " pathEditMode="relative" rAng="0" ptsTypes="AAAAA">
                                      <p:cBhvr>
                                        <p:cTn id="9" dur="2000" fill="hold"/>
                                        <p:tgtEl>
                                          <p:spTgt spid="7"/>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500"/>
                                        <p:tgtEl>
                                          <p:spTgt spid="6"/>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par>
                          <p:cTn id="17" fill="hold">
                            <p:stCondLst>
                              <p:cond delay="2500"/>
                            </p:stCondLst>
                            <p:childTnLst>
                              <p:par>
                                <p:cTn id="18" presetID="14" presetClass="entr" presetSubtype="1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1149</Words>
  <Application>Microsoft Office PowerPoint</Application>
  <PresentationFormat>Widescreen</PresentationFormat>
  <Paragraphs>191</Paragraphs>
  <Slides>29</Slides>
  <Notes>2</Notes>
  <HiddenSlides>0</HiddenSlides>
  <MMClips>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29</vt:i4>
      </vt:variant>
    </vt:vector>
  </HeadingPairs>
  <TitlesOfParts>
    <vt:vector size="46" baseType="lpstr">
      <vt:lpstr>微软雅黑</vt:lpstr>
      <vt:lpstr>Arial</vt:lpstr>
      <vt:lpstr>Arial-Rounded</vt:lpstr>
      <vt:lpstr>Calibri</vt:lpstr>
      <vt:lpstr>Calibri Light</vt:lpstr>
      <vt:lpstr>Coiny</vt:lpstr>
      <vt:lpstr>等线</vt:lpstr>
      <vt:lpstr>OpenSans</vt:lpstr>
      <vt:lpstr>SVN-Bear</vt:lpstr>
      <vt:lpstr>Tahoma</vt:lpstr>
      <vt:lpstr>Times New Roman</vt:lpstr>
      <vt:lpstr>UVN Banh Mi</vt:lpstr>
      <vt:lpstr>Wingdings</vt:lpstr>
      <vt:lpstr>华康方圆体W7</vt:lpstr>
      <vt:lpstr>Office Theme</vt:lpstr>
      <vt:lpstr>Office 主题</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Đặt Sao</vt:lpstr>
      <vt:lpstr>Nội dung chính của bài thơ là gì? </vt:lpstr>
      <vt:lpstr>Liên hệ bản thân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49</cp:revision>
  <dcterms:created xsi:type="dcterms:W3CDTF">2022-05-25T14:48:49Z</dcterms:created>
  <dcterms:modified xsi:type="dcterms:W3CDTF">2023-09-07T00:20:35Z</dcterms:modified>
</cp:coreProperties>
</file>