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8288000" cy="10287000"/>
  <p:notesSz cx="6858000" cy="9144000"/>
  <p:embeddedFontLst>
    <p:embeddedFont>
      <p:font typeface="#9Slide07 IcielCrocant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Avo Bold" panose="020B0604020202020204"/>
      <p:regular r:id="rId34"/>
    </p:embeddedFont>
    <p:embeddedFont>
      <p:font typeface="UTM Avo Bold Italics" panose="020B0604020202020204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C8"/>
    <a:srgbClr val="F97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233809" cy="1607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233809" cy="1607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233809" cy="1607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029200" y="-1028700"/>
            <a:ext cx="24233809" cy="16078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.sv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.sv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26.svg"/><Relationship Id="rId4" Type="http://schemas.openxmlformats.org/officeDocument/2006/relationships/image" Target="../media/image4.sv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image" Target="../media/image4.sv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DHJXFvi3us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45.png"/><Relationship Id="rId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image" Target="../media/image4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4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image" Target="../media/image4.sv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6566353" y="1028700"/>
            <a:ext cx="10692947" cy="82296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028700" y="1028700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1553852" y="223249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76504" y="-402232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81591" y="2184331"/>
            <a:ext cx="2765220" cy="7642567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1646" y="3574410"/>
            <a:ext cx="10717697" cy="386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88166" y="1429157"/>
            <a:ext cx="3399362" cy="8655782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0" y="0"/>
                </a:moveTo>
                <a:lnTo>
                  <a:pt x="3399362" y="0"/>
                </a:lnTo>
                <a:lnTo>
                  <a:pt x="3399362" y="8655782"/>
                </a:lnTo>
                <a:lnTo>
                  <a:pt x="0" y="865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6037202" y="5933537"/>
            <a:ext cx="10439133" cy="3131740"/>
            <a:chOff x="6037202" y="5933537"/>
            <a:chExt cx="10439133" cy="3131740"/>
          </a:xfrm>
        </p:grpSpPr>
        <p:sp>
          <p:nvSpPr>
            <p:cNvPr id="10" name="Freeform 10"/>
            <p:cNvSpPr/>
            <p:nvPr/>
          </p:nvSpPr>
          <p:spPr>
            <a:xfrm>
              <a:off x="6037202" y="5933537"/>
              <a:ext cx="10439133" cy="3131740"/>
            </a:xfrm>
            <a:custGeom>
              <a:avLst/>
              <a:gdLst/>
              <a:ahLst/>
              <a:cxnLst/>
              <a:rect l="l" t="t" r="r" b="b"/>
              <a:pathLst>
                <a:path w="10439133" h="3131740">
                  <a:moveTo>
                    <a:pt x="0" y="0"/>
                  </a:moveTo>
                  <a:lnTo>
                    <a:pt x="10439133" y="0"/>
                  </a:lnTo>
                  <a:lnTo>
                    <a:pt x="10439133" y="3131740"/>
                  </a:lnTo>
                  <a:lnTo>
                    <a:pt x="0" y="313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778802" y="6418637"/>
              <a:ext cx="9529678" cy="1971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>
                  <a:solidFill>
                    <a:srgbClr val="F9705A"/>
                  </a:solidFill>
                  <a:latin typeface="UTM Avo Bold"/>
                </a:rPr>
                <a:t>a. Dũng đã ngăn không cho các bạn vẽ bậy lên bàn học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5594314" y="1028700"/>
            <a:ext cx="10714167" cy="4604214"/>
          </a:xfrm>
          <a:custGeom>
            <a:avLst/>
            <a:gdLst/>
            <a:ahLst/>
            <a:cxnLst/>
            <a:rect l="l" t="t" r="r" b="b"/>
            <a:pathLst>
              <a:path w="10714167" h="4604214">
                <a:moveTo>
                  <a:pt x="0" y="0"/>
                </a:moveTo>
                <a:lnTo>
                  <a:pt x="10714167" y="0"/>
                </a:lnTo>
                <a:lnTo>
                  <a:pt x="10714167" y="4604214"/>
                </a:lnTo>
                <a:lnTo>
                  <a:pt x="0" y="46042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68085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2797504" y="1429155"/>
            <a:ext cx="3399362" cy="8655782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3399362" y="0"/>
                </a:moveTo>
                <a:lnTo>
                  <a:pt x="0" y="0"/>
                </a:lnTo>
                <a:lnTo>
                  <a:pt x="0" y="8655782"/>
                </a:lnTo>
                <a:lnTo>
                  <a:pt x="3399362" y="8655782"/>
                </a:lnTo>
                <a:lnTo>
                  <a:pt x="3399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526729" y="5575125"/>
            <a:ext cx="11637814" cy="3491344"/>
            <a:chOff x="1526729" y="5575125"/>
            <a:chExt cx="11637814" cy="3491344"/>
          </a:xfrm>
        </p:grpSpPr>
        <p:sp>
          <p:nvSpPr>
            <p:cNvPr id="10" name="Freeform 10"/>
            <p:cNvSpPr/>
            <p:nvPr/>
          </p:nvSpPr>
          <p:spPr>
            <a:xfrm flipH="1">
              <a:off x="1526729" y="5575125"/>
              <a:ext cx="11637814" cy="3491344"/>
            </a:xfrm>
            <a:custGeom>
              <a:avLst/>
              <a:gdLst/>
              <a:ahLst/>
              <a:cxnLst/>
              <a:rect l="l" t="t" r="r" b="b"/>
              <a:pathLst>
                <a:path w="11637814" h="3491344">
                  <a:moveTo>
                    <a:pt x="11637814" y="0"/>
                  </a:moveTo>
                  <a:lnTo>
                    <a:pt x="0" y="0"/>
                  </a:lnTo>
                  <a:lnTo>
                    <a:pt x="0" y="3491344"/>
                  </a:lnTo>
                  <a:lnTo>
                    <a:pt x="11637814" y="3491344"/>
                  </a:lnTo>
                  <a:lnTo>
                    <a:pt x="1163781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921370" y="5731392"/>
              <a:ext cx="9985282" cy="2988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b.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bạn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cùng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nhau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lau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sạch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bức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tường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dọc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hai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bên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đường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thôn</a:t>
              </a:r>
              <a:endParaRPr lang="en-US" sz="5000" dirty="0">
                <a:solidFill>
                  <a:srgbClr val="F9705A"/>
                </a:solidFill>
                <a:latin typeface="UTM Avo Bold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113203" y="892018"/>
            <a:ext cx="10464865" cy="4251482"/>
          </a:xfrm>
          <a:custGeom>
            <a:avLst/>
            <a:gdLst/>
            <a:ahLst/>
            <a:cxnLst/>
            <a:rect l="l" t="t" r="r" b="b"/>
            <a:pathLst>
              <a:path w="10464865" h="4251482">
                <a:moveTo>
                  <a:pt x="0" y="0"/>
                </a:moveTo>
                <a:lnTo>
                  <a:pt x="10464866" y="0"/>
                </a:lnTo>
                <a:lnTo>
                  <a:pt x="10464866" y="4251482"/>
                </a:lnTo>
                <a:lnTo>
                  <a:pt x="0" y="42514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683" t="-117297" r="-12647" b="-10975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13203" y="1429155"/>
            <a:ext cx="3399362" cy="8655782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0" y="0"/>
                </a:moveTo>
                <a:lnTo>
                  <a:pt x="3399362" y="0"/>
                </a:lnTo>
                <a:lnTo>
                  <a:pt x="3399362" y="8655782"/>
                </a:lnTo>
                <a:lnTo>
                  <a:pt x="0" y="865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5164713" y="5692165"/>
            <a:ext cx="11887118" cy="3566135"/>
            <a:chOff x="5164713" y="5692165"/>
            <a:chExt cx="11887118" cy="3566135"/>
          </a:xfrm>
        </p:grpSpPr>
        <p:sp>
          <p:nvSpPr>
            <p:cNvPr id="10" name="Freeform 10"/>
            <p:cNvSpPr/>
            <p:nvPr/>
          </p:nvSpPr>
          <p:spPr>
            <a:xfrm>
              <a:off x="5164713" y="5692165"/>
              <a:ext cx="11887118" cy="3566135"/>
            </a:xfrm>
            <a:custGeom>
              <a:avLst/>
              <a:gdLst/>
              <a:ahLst/>
              <a:cxnLst/>
              <a:rect l="l" t="t" r="r" b="b"/>
              <a:pathLst>
                <a:path w="11887118" h="3566135">
                  <a:moveTo>
                    <a:pt x="0" y="0"/>
                  </a:moveTo>
                  <a:lnTo>
                    <a:pt x="11887117" y="0"/>
                  </a:lnTo>
                  <a:lnTo>
                    <a:pt x="11887117" y="3566135"/>
                  </a:lnTo>
                  <a:lnTo>
                    <a:pt x="0" y="3566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080136" y="5885827"/>
              <a:ext cx="9756980" cy="2988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c.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Hoa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có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ý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thức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dụng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cụ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của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trường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và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nhắc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nhở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bạn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cùng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6461823" y="1145818"/>
            <a:ext cx="9632397" cy="3997682"/>
          </a:xfrm>
          <a:custGeom>
            <a:avLst/>
            <a:gdLst/>
            <a:ahLst/>
            <a:cxnLst/>
            <a:rect l="l" t="t" r="r" b="b"/>
            <a:pathLst>
              <a:path w="9632397" h="3997682">
                <a:moveTo>
                  <a:pt x="0" y="0"/>
                </a:moveTo>
                <a:lnTo>
                  <a:pt x="9632397" y="0"/>
                </a:lnTo>
                <a:lnTo>
                  <a:pt x="9632397" y="3997682"/>
                </a:lnTo>
                <a:lnTo>
                  <a:pt x="0" y="39976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76412" b="-1172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2797504" y="1429155"/>
            <a:ext cx="3399362" cy="8655782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3399362" y="0"/>
                </a:moveTo>
                <a:lnTo>
                  <a:pt x="0" y="0"/>
                </a:lnTo>
                <a:lnTo>
                  <a:pt x="0" y="8655782"/>
                </a:lnTo>
                <a:lnTo>
                  <a:pt x="3399362" y="8655782"/>
                </a:lnTo>
                <a:lnTo>
                  <a:pt x="3399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526729" y="5575125"/>
            <a:ext cx="11637814" cy="3491344"/>
            <a:chOff x="1526729" y="5575125"/>
            <a:chExt cx="11637814" cy="3491344"/>
          </a:xfrm>
        </p:grpSpPr>
        <p:sp>
          <p:nvSpPr>
            <p:cNvPr id="10" name="Freeform 10"/>
            <p:cNvSpPr/>
            <p:nvPr/>
          </p:nvSpPr>
          <p:spPr>
            <a:xfrm flipH="1">
              <a:off x="1526729" y="5575125"/>
              <a:ext cx="11637814" cy="3491344"/>
            </a:xfrm>
            <a:custGeom>
              <a:avLst/>
              <a:gdLst/>
              <a:ahLst/>
              <a:cxnLst/>
              <a:rect l="l" t="t" r="r" b="b"/>
              <a:pathLst>
                <a:path w="11637814" h="3491344">
                  <a:moveTo>
                    <a:pt x="11637814" y="0"/>
                  </a:moveTo>
                  <a:lnTo>
                    <a:pt x="0" y="0"/>
                  </a:lnTo>
                  <a:lnTo>
                    <a:pt x="0" y="3491344"/>
                  </a:lnTo>
                  <a:lnTo>
                    <a:pt x="11637814" y="3491344"/>
                  </a:lnTo>
                  <a:lnTo>
                    <a:pt x="1163781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897391" y="5731392"/>
              <a:ext cx="10680678" cy="2988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d. Ly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đã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có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ý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thức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chiếc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xe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tập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thể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dục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ở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công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viên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và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nhắc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nhở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bạn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cùng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504163" y="1028700"/>
            <a:ext cx="10073905" cy="4155635"/>
          </a:xfrm>
          <a:custGeom>
            <a:avLst/>
            <a:gdLst/>
            <a:ahLst/>
            <a:cxnLst/>
            <a:rect l="l" t="t" r="r" b="b"/>
            <a:pathLst>
              <a:path w="10073905" h="4155635">
                <a:moveTo>
                  <a:pt x="0" y="0"/>
                </a:moveTo>
                <a:lnTo>
                  <a:pt x="10073906" y="0"/>
                </a:lnTo>
                <a:lnTo>
                  <a:pt x="10073906" y="4155635"/>
                </a:lnTo>
                <a:lnTo>
                  <a:pt x="0" y="41556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960" b="-496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05408" y="1215657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89192" y="3172809"/>
            <a:ext cx="1173290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Bảo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quản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tài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sản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nơi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công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cộng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 rot="813459" flipH="1">
            <a:off x="342915" y="293668"/>
            <a:ext cx="2413474" cy="2273054"/>
          </a:xfrm>
          <a:custGeom>
            <a:avLst/>
            <a:gdLst/>
            <a:ahLst/>
            <a:cxnLst/>
            <a:rect l="l" t="t" r="r" b="b"/>
            <a:pathLst>
              <a:path w="2413474" h="2273054">
                <a:moveTo>
                  <a:pt x="2413474" y="0"/>
                </a:moveTo>
                <a:lnTo>
                  <a:pt x="0" y="0"/>
                </a:lnTo>
                <a:lnTo>
                  <a:pt x="0" y="2273054"/>
                </a:lnTo>
                <a:lnTo>
                  <a:pt x="2413474" y="2273054"/>
                </a:lnTo>
                <a:lnTo>
                  <a:pt x="241347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43573">
            <a:off x="13898379" y="6449108"/>
            <a:ext cx="2413474" cy="2273054"/>
          </a:xfrm>
          <a:custGeom>
            <a:avLst/>
            <a:gdLst/>
            <a:ahLst/>
            <a:cxnLst/>
            <a:rect l="l" t="t" r="r" b="b"/>
            <a:pathLst>
              <a:path w="2413474" h="2273054">
                <a:moveTo>
                  <a:pt x="0" y="0"/>
                </a:moveTo>
                <a:lnTo>
                  <a:pt x="2413474" y="0"/>
                </a:lnTo>
                <a:lnTo>
                  <a:pt x="2413474" y="2273054"/>
                </a:lnTo>
                <a:lnTo>
                  <a:pt x="0" y="22730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13886" y="1997520"/>
            <a:ext cx="12328125" cy="95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Biểu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hiện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khác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89192" y="4302589"/>
            <a:ext cx="1173290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500">
                <a:solidFill>
                  <a:srgbClr val="393C50"/>
                </a:solidFill>
                <a:latin typeface="UTM Avo Bold"/>
              </a:rPr>
              <a:t>Ngăn chặn nạn phá rừng.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89192" y="5500834"/>
            <a:ext cx="1173290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500">
                <a:solidFill>
                  <a:srgbClr val="393C50"/>
                </a:solidFill>
                <a:latin typeface="UTM Avo Bold"/>
              </a:rPr>
              <a:t>Không xả rác nơi công cộng.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89192" y="6681251"/>
            <a:ext cx="1173290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500">
                <a:solidFill>
                  <a:srgbClr val="393C50"/>
                </a:solidFill>
                <a:latin typeface="UTM Avo Bold"/>
              </a:rPr>
              <a:t>Không khạc nhổ bừa bãi trên đường.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0" y="3299270"/>
            <a:ext cx="2803252" cy="6714376"/>
          </a:xfrm>
          <a:custGeom>
            <a:avLst/>
            <a:gdLst/>
            <a:ahLst/>
            <a:cxnLst/>
            <a:rect l="l" t="t" r="r" b="b"/>
            <a:pathLst>
              <a:path w="2803252" h="6714376">
                <a:moveTo>
                  <a:pt x="2803252" y="0"/>
                </a:moveTo>
                <a:lnTo>
                  <a:pt x="0" y="0"/>
                </a:lnTo>
                <a:lnTo>
                  <a:pt x="0" y="6714376"/>
                </a:lnTo>
                <a:lnTo>
                  <a:pt x="2803252" y="6714376"/>
                </a:lnTo>
                <a:lnTo>
                  <a:pt x="280325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3362008"/>
            <a:ext cx="10692947" cy="343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dirty="0">
                <a:solidFill>
                  <a:srgbClr val="F9705A"/>
                </a:solidFill>
                <a:latin typeface="#9Slide07 IcielCrocante" panose="02000000000000000000" pitchFamily="2" charset="0"/>
              </a:rPr>
              <a:t>2. KHÁM PHÁ </a:t>
            </a:r>
          </a:p>
          <a:p>
            <a:pPr algn="ctr">
              <a:lnSpc>
                <a:spcPts val="9100"/>
              </a:lnSpc>
            </a:pPr>
            <a:r>
              <a:rPr lang="en-US" sz="6500" dirty="0">
                <a:solidFill>
                  <a:srgbClr val="F9705A"/>
                </a:solidFill>
                <a:latin typeface="#9Slide07 IcielCrocante" panose="02000000000000000000" pitchFamily="2" charset="0"/>
              </a:rPr>
              <a:t>VÌ SAO PHẢI BẢO VỆ </a:t>
            </a:r>
          </a:p>
          <a:p>
            <a:pPr marL="0" lvl="0" indent="0" algn="ctr">
              <a:lnSpc>
                <a:spcPts val="9100"/>
              </a:lnSpc>
            </a:pPr>
            <a:r>
              <a:rPr lang="en-US" sz="6500" dirty="0">
                <a:solidFill>
                  <a:srgbClr val="F9705A"/>
                </a:solidFill>
                <a:latin typeface="#9Slide07 IcielCrocante" panose="02000000000000000000" pitchFamily="2" charset="0"/>
              </a:rPr>
              <a:t>CỦA CÔNG 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7934307" y="-309851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6226957" y="6017227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2811707" y="2163041"/>
            <a:ext cx="2941849" cy="7490820"/>
          </a:xfrm>
          <a:custGeom>
            <a:avLst/>
            <a:gdLst/>
            <a:ahLst/>
            <a:cxnLst/>
            <a:rect l="l" t="t" r="r" b="b"/>
            <a:pathLst>
              <a:path w="5871919" h="14951645">
                <a:moveTo>
                  <a:pt x="5871918" y="0"/>
                </a:moveTo>
                <a:lnTo>
                  <a:pt x="0" y="0"/>
                </a:lnTo>
                <a:lnTo>
                  <a:pt x="0" y="14951644"/>
                </a:lnTo>
                <a:lnTo>
                  <a:pt x="5871918" y="14951644"/>
                </a:lnTo>
                <a:lnTo>
                  <a:pt x="58719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21104" flipH="1">
            <a:off x="-14469" y="6655615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3459">
            <a:off x="2454139" y="1448016"/>
            <a:ext cx="868585" cy="871362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3" y="0"/>
                </a:lnTo>
                <a:lnTo>
                  <a:pt x="1827303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83770" y="456565"/>
            <a:ext cx="14781112" cy="95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Đọc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truyện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và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trả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lời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câu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hỏi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8299" y="1743050"/>
            <a:ext cx="17071402" cy="736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4999" dirty="0">
                <a:solidFill>
                  <a:srgbClr val="F9705A"/>
                </a:solidFill>
                <a:latin typeface="UTM Avo Bold"/>
              </a:rPr>
              <a:t>GHẾ ĐÁ KÊU ĐAU</a:t>
            </a:r>
          </a:p>
          <a:p>
            <a:pPr algn="just">
              <a:lnSpc>
                <a:spcPts val="7200"/>
              </a:lnSpc>
            </a:pPr>
            <a:r>
              <a:rPr lang="en-US" sz="4500" dirty="0">
                <a:solidFill>
                  <a:srgbClr val="F9705A"/>
                </a:solidFill>
                <a:latin typeface="UTM Avo Bold"/>
              </a:rPr>
              <a:t>   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Hằng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năm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ở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tôi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mỗi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khóa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học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sinh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cuối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cấp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đều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tặng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cho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một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bộ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đá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làm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kỉ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niệm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</a:t>
            </a:r>
          </a:p>
          <a:p>
            <a:pPr algn="just">
              <a:lnSpc>
                <a:spcPts val="7200"/>
              </a:lnSpc>
            </a:pPr>
            <a:r>
              <a:rPr lang="en-US" sz="4500" dirty="0">
                <a:solidFill>
                  <a:srgbClr val="3F3F3C"/>
                </a:solidFill>
                <a:latin typeface="UTM Avo"/>
              </a:rPr>
              <a:t>   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nhẵn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nhụi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bóng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láng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được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đặt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dưới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bóng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cây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cây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phượng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mát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rượi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Đây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chúng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tôi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ngồi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nói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chuyện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vui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đùa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lúc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ra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hay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lần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dọn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sinh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cũng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thầy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cô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giáo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ngồi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nói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chuyện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trong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giờ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giải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lao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24372" y="962025"/>
            <a:ext cx="17239256" cy="818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00"/>
              </a:lnSpc>
            </a:pPr>
            <a:r>
              <a:rPr lang="en-US" sz="4500" dirty="0">
                <a:solidFill>
                  <a:srgbClr val="3F3F3C"/>
                </a:solidFill>
                <a:latin typeface="UTM Avo"/>
              </a:rPr>
              <a:t>   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Nhưng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gần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đây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đá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ấy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đã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bị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một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số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bạn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học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sinh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dùng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vật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nhọn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khắc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lên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nhiều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hình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thù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kì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quái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Tệ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hơn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bạn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còn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dùng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bút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xóa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để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viết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vẽ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bậy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lên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với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từ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ngữ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không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đẹp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Dần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dần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ấy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bị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sứt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mẻ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xấu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xí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Mặc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dù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đã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có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biện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pháp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ngăn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chặn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nhưng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“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điêu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khắc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vô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danh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”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ấy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vẫn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lén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lút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hoạt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động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</a:t>
            </a:r>
          </a:p>
          <a:p>
            <a:pPr algn="ctr">
              <a:lnSpc>
                <a:spcPts val="7200"/>
              </a:lnSpc>
            </a:pPr>
            <a:r>
              <a:rPr lang="en-US" sz="4500" dirty="0">
                <a:solidFill>
                  <a:srgbClr val="3F3F3C"/>
                </a:solidFill>
                <a:latin typeface="UTM Avo"/>
              </a:rPr>
              <a:t>(Theo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Lê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Thị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Diễm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Thu,</a:t>
            </a:r>
          </a:p>
          <a:p>
            <a:pPr algn="ctr">
              <a:lnSpc>
                <a:spcPts val="7200"/>
              </a:lnSpc>
            </a:pPr>
            <a:r>
              <a:rPr lang="en-US" sz="4500" dirty="0" err="1">
                <a:solidFill>
                  <a:srgbClr val="3F3F3C"/>
                </a:solidFill>
                <a:latin typeface="UTM Avo"/>
              </a:rPr>
              <a:t>Báo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Thiếu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niên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Tiền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phong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Chủ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nhật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số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37/2011)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684123" y="448107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040190" y="3940687"/>
            <a:ext cx="7394354" cy="5860025"/>
          </a:xfrm>
          <a:custGeom>
            <a:avLst/>
            <a:gdLst/>
            <a:ahLst/>
            <a:cxnLst/>
            <a:rect l="l" t="t" r="r" b="b"/>
            <a:pathLst>
              <a:path w="7394354" h="5860025">
                <a:moveTo>
                  <a:pt x="0" y="0"/>
                </a:moveTo>
                <a:lnTo>
                  <a:pt x="7394353" y="0"/>
                </a:lnTo>
                <a:lnTo>
                  <a:pt x="7394353" y="5860026"/>
                </a:lnTo>
                <a:lnTo>
                  <a:pt x="0" y="5860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72963" y="838200"/>
            <a:ext cx="16361581" cy="603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n-US" sz="5000" dirty="0">
                <a:solidFill>
                  <a:srgbClr val="3F3F3C"/>
                </a:solidFill>
                <a:latin typeface="UTM Avo Bold"/>
              </a:rPr>
              <a:t>-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Em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xét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về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bạn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học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sinh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đối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với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bộ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bàn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ghế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đá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đó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gây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ra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hậu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quả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</a:t>
            </a:r>
          </a:p>
          <a:p>
            <a:pPr algn="just">
              <a:lnSpc>
                <a:spcPts val="8000"/>
              </a:lnSpc>
            </a:pPr>
            <a:r>
              <a:rPr lang="en-US" sz="5000" dirty="0">
                <a:solidFill>
                  <a:srgbClr val="3F3F3C"/>
                </a:solidFill>
                <a:latin typeface="UTM Avo Bold"/>
              </a:rPr>
              <a:t>- Theo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em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,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sao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phải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</a:p>
          <a:p>
            <a:pPr algn="just">
              <a:lnSpc>
                <a:spcPts val="8000"/>
              </a:lnSpc>
            </a:pP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</a:t>
            </a:r>
          </a:p>
          <a:p>
            <a:pPr algn="ctr">
              <a:lnSpc>
                <a:spcPts val="8000"/>
              </a:lnSpc>
            </a:pPr>
            <a:endParaRPr lang="en-US" sz="5000" dirty="0">
              <a:solidFill>
                <a:srgbClr val="3F3F3C"/>
              </a:solidFill>
              <a:latin typeface="UTM Avo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604" y="5643380"/>
            <a:ext cx="4761389" cy="28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5361175"/>
            <a:ext cx="16488689" cy="3586290"/>
          </a:xfrm>
          <a:custGeom>
            <a:avLst/>
            <a:gdLst/>
            <a:ahLst/>
            <a:cxnLst/>
            <a:rect l="l" t="t" r="r" b="b"/>
            <a:pathLst>
              <a:path w="16488689" h="3586290">
                <a:moveTo>
                  <a:pt x="0" y="0"/>
                </a:moveTo>
                <a:lnTo>
                  <a:pt x="16488689" y="0"/>
                </a:lnTo>
                <a:lnTo>
                  <a:pt x="16488689" y="3586290"/>
                </a:lnTo>
                <a:lnTo>
                  <a:pt x="0" y="358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56619" y="1629512"/>
            <a:ext cx="13424223" cy="298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Em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xét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về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bạn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học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sinh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đối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với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bộ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bàn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ghế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đá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đó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gây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ra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hậu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quả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1958746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6108418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17225" y="7929007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pic>
        <p:nvPicPr>
          <p:cNvPr id="9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460" y="489383"/>
            <a:ext cx="17502021" cy="93564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795108" y="63798"/>
            <a:ext cx="4848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https://www.youtube.com/watch?v=0DHJXFvi3us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21922" y="3763807"/>
            <a:ext cx="7543544" cy="6081982"/>
          </a:xfrm>
          <a:custGeom>
            <a:avLst/>
            <a:gdLst/>
            <a:ahLst/>
            <a:cxnLst/>
            <a:rect l="l" t="t" r="r" b="b"/>
            <a:pathLst>
              <a:path w="7543544" h="6081982">
                <a:moveTo>
                  <a:pt x="0" y="0"/>
                </a:moveTo>
                <a:lnTo>
                  <a:pt x="7543544" y="0"/>
                </a:lnTo>
                <a:lnTo>
                  <a:pt x="7543544" y="6081982"/>
                </a:lnTo>
                <a:lnTo>
                  <a:pt x="0" y="608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65466" y="789149"/>
            <a:ext cx="9559589" cy="800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15E43"/>
                </a:solidFill>
                <a:latin typeface="UTM Avo Bold"/>
              </a:rPr>
              <a:t>    Việc làm của các bạn học sinh đối với bộ ghế đá là những việc làm không đúng. Các bạn không có ý thức bảo vệ của công. Việc làm của các bạn học sinh khiến cho bộ bàn ghế đá ngày càng trở nên xấu xí và sứt mẻ.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5361175"/>
            <a:ext cx="16488689" cy="3586290"/>
          </a:xfrm>
          <a:custGeom>
            <a:avLst/>
            <a:gdLst/>
            <a:ahLst/>
            <a:cxnLst/>
            <a:rect l="l" t="t" r="r" b="b"/>
            <a:pathLst>
              <a:path w="16488689" h="3586290">
                <a:moveTo>
                  <a:pt x="0" y="0"/>
                </a:moveTo>
                <a:lnTo>
                  <a:pt x="16488689" y="0"/>
                </a:lnTo>
                <a:lnTo>
                  <a:pt x="16488689" y="3586290"/>
                </a:lnTo>
                <a:lnTo>
                  <a:pt x="0" y="358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80599" y="2636636"/>
            <a:ext cx="13472181" cy="95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>
                <a:solidFill>
                  <a:srgbClr val="3F3F3C"/>
                </a:solidFill>
                <a:latin typeface="UTM Avo Bold"/>
              </a:rPr>
              <a:t>Theo em, vì sao phải bảo vệ của công?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1958746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6108418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17225" y="7929007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112127" y="3568146"/>
            <a:ext cx="7543544" cy="6081982"/>
          </a:xfrm>
          <a:custGeom>
            <a:avLst/>
            <a:gdLst/>
            <a:ahLst/>
            <a:cxnLst/>
            <a:rect l="l" t="t" r="r" b="b"/>
            <a:pathLst>
              <a:path w="7543544" h="6081982">
                <a:moveTo>
                  <a:pt x="0" y="0"/>
                </a:moveTo>
                <a:lnTo>
                  <a:pt x="7543544" y="0"/>
                </a:lnTo>
                <a:lnTo>
                  <a:pt x="7543544" y="6081982"/>
                </a:lnTo>
                <a:lnTo>
                  <a:pt x="0" y="608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23458" y="856061"/>
            <a:ext cx="10491032" cy="5328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F15E43"/>
                </a:solidFill>
                <a:latin typeface="UTM Avo Bold"/>
              </a:rPr>
              <a:t>    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Cần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phải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vì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đó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những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tài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sản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chung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,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mỗi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người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đều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trách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nhiệm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phải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.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giúp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cho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tài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sản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chung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được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giữ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gìn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6566353" y="1028700"/>
            <a:ext cx="10692947" cy="82296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028700" y="1028700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1553852" y="223249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76504" y="-402232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21262" y="1510079"/>
            <a:ext cx="3094874" cy="8553672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317" y="3234179"/>
            <a:ext cx="10144623" cy="386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002218" y="3340647"/>
            <a:ext cx="9577994" cy="6536981"/>
          </a:xfrm>
          <a:custGeom>
            <a:avLst/>
            <a:gdLst/>
            <a:ahLst/>
            <a:cxnLst/>
            <a:rect l="l" t="t" r="r" b="b"/>
            <a:pathLst>
              <a:path w="9577994" h="6536981">
                <a:moveTo>
                  <a:pt x="0" y="0"/>
                </a:moveTo>
                <a:lnTo>
                  <a:pt x="9577994" y="0"/>
                </a:lnTo>
                <a:lnTo>
                  <a:pt x="9577994" y="6536981"/>
                </a:lnTo>
                <a:lnTo>
                  <a:pt x="0" y="6536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30454" y="1473386"/>
            <a:ext cx="13114842" cy="175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Hoạt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động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theo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nhóm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4,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hoàn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thiện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phiếu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điều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tra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theo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mẫu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66777" y="868213"/>
            <a:ext cx="17154447" cy="8550574"/>
          </a:xfrm>
          <a:custGeom>
            <a:avLst/>
            <a:gdLst/>
            <a:ahLst/>
            <a:cxnLst/>
            <a:rect l="l" t="t" r="r" b="b"/>
            <a:pathLst>
              <a:path w="17154447" h="8550574">
                <a:moveTo>
                  <a:pt x="0" y="0"/>
                </a:moveTo>
                <a:lnTo>
                  <a:pt x="17154446" y="0"/>
                </a:lnTo>
                <a:lnTo>
                  <a:pt x="17154446" y="8550574"/>
                </a:lnTo>
                <a:lnTo>
                  <a:pt x="0" y="8550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572" b="-1357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0846" y="1019175"/>
            <a:ext cx="6021608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en-US" sz="3500">
                <a:solidFill>
                  <a:srgbClr val="F9705A"/>
                </a:solidFill>
                <a:latin typeface="UTM Avo"/>
              </a:rPr>
              <a:t>Lớp: ............................</a:t>
            </a:r>
          </a:p>
          <a:p>
            <a:pPr>
              <a:lnSpc>
                <a:spcPts val="4340"/>
              </a:lnSpc>
            </a:pPr>
            <a:r>
              <a:rPr lang="en-US" sz="3500">
                <a:solidFill>
                  <a:srgbClr val="F9705A"/>
                </a:solidFill>
                <a:latin typeface="UTM Avo"/>
              </a:rPr>
              <a:t>Nhóm: ........................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3300" y="1773335"/>
            <a:ext cx="6261400" cy="1271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999">
                <a:solidFill>
                  <a:srgbClr val="F9705A"/>
                </a:solidFill>
                <a:latin typeface="UTM Avo Bold"/>
              </a:rPr>
              <a:t>PHIẾU ĐIỀU TRA</a:t>
            </a:r>
          </a:p>
          <a:p>
            <a:pPr algn="ctr">
              <a:lnSpc>
                <a:spcPts val="4959"/>
              </a:lnSpc>
            </a:pPr>
            <a:r>
              <a:rPr lang="en-US" sz="3999">
                <a:solidFill>
                  <a:srgbClr val="F9705A"/>
                </a:solidFill>
                <a:latin typeface="UTM Avo Bold"/>
              </a:rPr>
              <a:t>Bài 5: Bảo vệ của công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0846" y="3035080"/>
            <a:ext cx="16552648" cy="6382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  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em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hãy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điều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tìm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hiểu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nhận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xét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về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việc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lớp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bạn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học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sinh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trong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và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ghi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vào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phiếu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sau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1.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Tên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 ....................................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2.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Kết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quả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điều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marL="798829" lvl="1" indent="-399415" algn="just">
              <a:lnSpc>
                <a:spcPts val="4587"/>
              </a:lnSpc>
              <a:buFont typeface="Arial"/>
              <a:buChar char="•"/>
            </a:pPr>
            <a:r>
              <a:rPr lang="en-US" sz="3699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hành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vi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lớp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...........................................................................................................................</a:t>
            </a:r>
          </a:p>
          <a:p>
            <a:pPr marL="798829" lvl="1" indent="-399415" algn="just">
              <a:lnSpc>
                <a:spcPts val="4587"/>
              </a:lnSpc>
              <a:buFont typeface="Arial"/>
              <a:buChar char="•"/>
            </a:pPr>
            <a:r>
              <a:rPr lang="en-US" sz="3699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hành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vi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gây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tổn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hại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tới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lớp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...........................................................................................................................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3.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Nhận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xét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...........................................................................................................................</a:t>
            </a:r>
          </a:p>
          <a:p>
            <a:pPr algn="just">
              <a:lnSpc>
                <a:spcPts val="4587"/>
              </a:lnSpc>
            </a:pPr>
            <a:r>
              <a:rPr lang="en-US" sz="3699" dirty="0" err="1">
                <a:solidFill>
                  <a:srgbClr val="F9705A"/>
                </a:solidFill>
                <a:latin typeface="UTM Avo"/>
              </a:rPr>
              <a:t>Nhận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xét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GVCN 								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Nhóm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trưởng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kí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tên</a:t>
            </a:r>
            <a:endParaRPr lang="en-US" sz="3699" dirty="0">
              <a:solidFill>
                <a:srgbClr val="F9705A"/>
              </a:solidFill>
              <a:latin typeface="UTM Av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8037382">
            <a:off x="-2537478" y="618118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91266">
            <a:off x="13884636" y="-174544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402807" y="0"/>
            <a:ext cx="6714921" cy="2729164"/>
          </a:xfrm>
          <a:custGeom>
            <a:avLst/>
            <a:gdLst/>
            <a:ahLst/>
            <a:cxnLst/>
            <a:rect l="l" t="t" r="r" b="b"/>
            <a:pathLst>
              <a:path w="6714921" h="2729164">
                <a:moveTo>
                  <a:pt x="0" y="0"/>
                </a:moveTo>
                <a:lnTo>
                  <a:pt x="6714922" y="0"/>
                </a:lnTo>
                <a:lnTo>
                  <a:pt x="6714922" y="2729164"/>
                </a:lnTo>
                <a:lnTo>
                  <a:pt x="0" y="272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803872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02807" y="4058648"/>
            <a:ext cx="4388789" cy="6720505"/>
          </a:xfrm>
          <a:custGeom>
            <a:avLst/>
            <a:gdLst/>
            <a:ahLst/>
            <a:cxnLst/>
            <a:rect l="l" t="t" r="r" b="b"/>
            <a:pathLst>
              <a:path w="4388789" h="6720505">
                <a:moveTo>
                  <a:pt x="0" y="0"/>
                </a:moveTo>
                <a:lnTo>
                  <a:pt x="4388789" y="0"/>
                </a:lnTo>
                <a:lnTo>
                  <a:pt x="4388789" y="6720506"/>
                </a:lnTo>
                <a:lnTo>
                  <a:pt x="0" y="6720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85982" y="2509179"/>
            <a:ext cx="12824982" cy="569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6000" dirty="0">
                <a:solidFill>
                  <a:srgbClr val="F9705A"/>
                </a:solidFill>
                <a:latin typeface="UTM Avo"/>
              </a:rPr>
              <a:t> 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là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tài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sản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chung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phục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vụ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lợi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ích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nhiều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người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trong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một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tập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thể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cộng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đồng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. Do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đó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chúng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ta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cần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có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ý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thức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bảo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vệ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để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chúng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luôn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sạch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sẽ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bền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đẹp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6524523">
            <a:off x="-4338509" y="450843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2934">
            <a:off x="13230685" y="540699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24261" y="-186957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07178" y="3033754"/>
            <a:ext cx="4797190" cy="6961622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8609232" y="8204189"/>
            <a:ext cx="4659849" cy="1893915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512245" y="40007"/>
            <a:ext cx="3603696" cy="3893974"/>
          </a:xfrm>
          <a:custGeom>
            <a:avLst/>
            <a:gdLst/>
            <a:ahLst/>
            <a:cxnLst/>
            <a:rect l="l" t="t" r="r" b="b"/>
            <a:pathLst>
              <a:path w="3603696" h="3893974">
                <a:moveTo>
                  <a:pt x="0" y="0"/>
                </a:moveTo>
                <a:lnTo>
                  <a:pt x="3603696" y="0"/>
                </a:lnTo>
                <a:lnTo>
                  <a:pt x="3603696" y="3893973"/>
                </a:lnTo>
                <a:lnTo>
                  <a:pt x="0" y="3893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657" y="4208611"/>
            <a:ext cx="10747550" cy="262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68367" y="629968"/>
            <a:ext cx="13951265" cy="6916684"/>
          </a:xfrm>
          <a:custGeom>
            <a:avLst/>
            <a:gdLst/>
            <a:ahLst/>
            <a:cxnLst/>
            <a:rect l="l" t="t" r="r" b="b"/>
            <a:pathLst>
              <a:path w="12766273" h="6329195">
                <a:moveTo>
                  <a:pt x="0" y="0"/>
                </a:moveTo>
                <a:lnTo>
                  <a:pt x="12766273" y="0"/>
                </a:lnTo>
                <a:lnTo>
                  <a:pt x="12766273" y="6329195"/>
                </a:lnTo>
                <a:lnTo>
                  <a:pt x="0" y="6329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52600" y="7600900"/>
            <a:ext cx="14685196" cy="197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Những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tài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sản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nào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trong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bức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tranh</a:t>
            </a:r>
            <a:endParaRPr lang="en-US" sz="5000" dirty="0">
              <a:solidFill>
                <a:srgbClr val="F9705A"/>
              </a:solidFill>
              <a:latin typeface="UTM Avo Bold"/>
            </a:endParaRPr>
          </a:p>
          <a:p>
            <a:pPr algn="ctr"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trên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được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gọi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759443">
            <a:off x="-1995239" y="-336860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59443">
            <a:off x="9615962" y="412979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55008">
            <a:off x="13104534" y="-407831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958746" y="7714584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418136" y="8081574"/>
            <a:ext cx="8262334" cy="3358083"/>
          </a:xfrm>
          <a:custGeom>
            <a:avLst/>
            <a:gdLst/>
            <a:ahLst/>
            <a:cxnLst/>
            <a:rect l="l" t="t" r="r" b="b"/>
            <a:pathLst>
              <a:path w="8262334" h="3358083">
                <a:moveTo>
                  <a:pt x="0" y="0"/>
                </a:moveTo>
                <a:lnTo>
                  <a:pt x="8262334" y="0"/>
                </a:lnTo>
                <a:lnTo>
                  <a:pt x="8262334" y="3358083"/>
                </a:lnTo>
                <a:lnTo>
                  <a:pt x="0" y="335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2142079" y="-1869901"/>
            <a:ext cx="10257259" cy="7013401"/>
            <a:chOff x="2142079" y="-1869901"/>
            <a:chExt cx="10257259" cy="7013401"/>
          </a:xfrm>
        </p:grpSpPr>
        <p:sp>
          <p:nvSpPr>
            <p:cNvPr id="11" name="Freeform 11"/>
            <p:cNvSpPr/>
            <p:nvPr/>
          </p:nvSpPr>
          <p:spPr>
            <a:xfrm>
              <a:off x="2142079" y="-1869901"/>
              <a:ext cx="10257259" cy="7013401"/>
            </a:xfrm>
            <a:custGeom>
              <a:avLst/>
              <a:gdLst/>
              <a:ahLst/>
              <a:cxnLst/>
              <a:rect l="l" t="t" r="r" b="b"/>
              <a:pathLst>
                <a:path w="10257259" h="7013401">
                  <a:moveTo>
                    <a:pt x="0" y="0"/>
                  </a:moveTo>
                  <a:lnTo>
                    <a:pt x="10257259" y="0"/>
                  </a:lnTo>
                  <a:lnTo>
                    <a:pt x="10257259" y="7013401"/>
                  </a:lnTo>
                  <a:lnTo>
                    <a:pt x="0" y="7013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992347" y="158648"/>
              <a:ext cx="7947054" cy="2988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Hãy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kể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tên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tài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sản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là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của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công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khác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mà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em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biết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. 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466170" y="3728058"/>
            <a:ext cx="755156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vườn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thú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vườn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quốc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gia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>
                <a:solidFill>
                  <a:srgbClr val="393C50"/>
                </a:solidFill>
                <a:latin typeface="UTM Avo Bold"/>
              </a:rPr>
              <a:t>di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tích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lịch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sử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danh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lam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thắng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cảnh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viện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bảo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tàng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142079" y="3201206"/>
            <a:ext cx="3404237" cy="6912157"/>
          </a:xfrm>
          <a:custGeom>
            <a:avLst/>
            <a:gdLst/>
            <a:ahLst/>
            <a:cxnLst/>
            <a:rect l="l" t="t" r="r" b="b"/>
            <a:pathLst>
              <a:path w="3404237" h="6912157">
                <a:moveTo>
                  <a:pt x="0" y="0"/>
                </a:moveTo>
                <a:lnTo>
                  <a:pt x="3404238" y="0"/>
                </a:lnTo>
                <a:lnTo>
                  <a:pt x="3404238" y="6912158"/>
                </a:lnTo>
                <a:lnTo>
                  <a:pt x="0" y="6912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6524523">
            <a:off x="-4338509" y="450843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2934">
            <a:off x="13230685" y="540699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024261" y="-186957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8609232" y="8204189"/>
            <a:ext cx="4659849" cy="1893915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512245" y="40007"/>
            <a:ext cx="3603696" cy="3893974"/>
          </a:xfrm>
          <a:custGeom>
            <a:avLst/>
            <a:gdLst/>
            <a:ahLst/>
            <a:cxnLst/>
            <a:rect l="l" t="t" r="r" b="b"/>
            <a:pathLst>
              <a:path w="3603696" h="3893974">
                <a:moveTo>
                  <a:pt x="0" y="0"/>
                </a:moveTo>
                <a:lnTo>
                  <a:pt x="3603696" y="0"/>
                </a:lnTo>
                <a:lnTo>
                  <a:pt x="3603696" y="3893973"/>
                </a:lnTo>
                <a:lnTo>
                  <a:pt x="0" y="3893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3834" y="6325401"/>
            <a:ext cx="7736495" cy="16033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510" y="3959572"/>
            <a:ext cx="11261381" cy="252301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28700" y="1305326"/>
            <a:ext cx="5982082" cy="2845553"/>
            <a:chOff x="1028700" y="1305326"/>
            <a:chExt cx="5982082" cy="2845553"/>
          </a:xfrm>
        </p:grpSpPr>
        <p:sp>
          <p:nvSpPr>
            <p:cNvPr id="14" name="Freeform 14"/>
            <p:cNvSpPr/>
            <p:nvPr/>
          </p:nvSpPr>
          <p:spPr>
            <a:xfrm>
              <a:off x="1028700" y="1305326"/>
              <a:ext cx="5982082" cy="2431314"/>
            </a:xfrm>
            <a:custGeom>
              <a:avLst/>
              <a:gdLst/>
              <a:ahLst/>
              <a:cxnLst/>
              <a:rect l="l" t="t" r="r" b="b"/>
              <a:pathLst>
                <a:path w="5982082" h="2431314">
                  <a:moveTo>
                    <a:pt x="0" y="0"/>
                  </a:moveTo>
                  <a:lnTo>
                    <a:pt x="5982082" y="0"/>
                  </a:lnTo>
                  <a:lnTo>
                    <a:pt x="5982082" y="2431314"/>
                  </a:lnTo>
                  <a:lnTo>
                    <a:pt x="0" y="2431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94234" y="1328186"/>
              <a:ext cx="4615072" cy="282269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74" y="702257"/>
            <a:ext cx="4037451" cy="40374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134671" y="2993432"/>
            <a:ext cx="4890196" cy="7145065"/>
            <a:chOff x="12134671" y="2993432"/>
            <a:chExt cx="4890196" cy="7145065"/>
          </a:xfrm>
        </p:grpSpPr>
        <p:sp>
          <p:nvSpPr>
            <p:cNvPr id="16" name="Freeform 16"/>
            <p:cNvSpPr/>
            <p:nvPr/>
          </p:nvSpPr>
          <p:spPr>
            <a:xfrm>
              <a:off x="12134671" y="3041906"/>
              <a:ext cx="4890196" cy="7096591"/>
            </a:xfrm>
            <a:custGeom>
              <a:avLst/>
              <a:gdLst/>
              <a:ahLst/>
              <a:cxnLst/>
              <a:rect l="l" t="t" r="r" b="b"/>
              <a:pathLst>
                <a:path w="7542690" h="10945857">
                  <a:moveTo>
                    <a:pt x="0" y="0"/>
                  </a:moveTo>
                  <a:lnTo>
                    <a:pt x="7542690" y="0"/>
                  </a:lnTo>
                  <a:lnTo>
                    <a:pt x="7542690" y="10945856"/>
                  </a:lnTo>
                  <a:lnTo>
                    <a:pt x="0" y="1094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347" y="2993432"/>
              <a:ext cx="1667861" cy="171965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759443">
            <a:off x="-1995239" y="-336860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59443">
            <a:off x="9615962" y="412979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55008">
            <a:off x="13104534" y="-407831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958746" y="7714584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418136" y="8081574"/>
            <a:ext cx="8262334" cy="3358083"/>
          </a:xfrm>
          <a:custGeom>
            <a:avLst/>
            <a:gdLst/>
            <a:ahLst/>
            <a:cxnLst/>
            <a:rect l="l" t="t" r="r" b="b"/>
            <a:pathLst>
              <a:path w="8262334" h="3358083">
                <a:moveTo>
                  <a:pt x="0" y="0"/>
                </a:moveTo>
                <a:lnTo>
                  <a:pt x="8262334" y="0"/>
                </a:lnTo>
                <a:lnTo>
                  <a:pt x="8262334" y="3358083"/>
                </a:lnTo>
                <a:lnTo>
                  <a:pt x="0" y="335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2569217" y="-767154"/>
            <a:ext cx="7822373" cy="5764215"/>
            <a:chOff x="2142079" y="-1869901"/>
            <a:chExt cx="10257259" cy="7013401"/>
          </a:xfrm>
        </p:grpSpPr>
        <p:sp>
          <p:nvSpPr>
            <p:cNvPr id="11" name="Freeform 11"/>
            <p:cNvSpPr/>
            <p:nvPr/>
          </p:nvSpPr>
          <p:spPr>
            <a:xfrm>
              <a:off x="2142079" y="-1869901"/>
              <a:ext cx="10257259" cy="7013401"/>
            </a:xfrm>
            <a:custGeom>
              <a:avLst/>
              <a:gdLst/>
              <a:ahLst/>
              <a:cxnLst/>
              <a:rect l="l" t="t" r="r" b="b"/>
              <a:pathLst>
                <a:path w="10257259" h="7013401">
                  <a:moveTo>
                    <a:pt x="0" y="0"/>
                  </a:moveTo>
                  <a:lnTo>
                    <a:pt x="10257259" y="0"/>
                  </a:lnTo>
                  <a:lnTo>
                    <a:pt x="10257259" y="7013401"/>
                  </a:lnTo>
                  <a:lnTo>
                    <a:pt x="0" y="7013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3173986" y="489181"/>
              <a:ext cx="7947054" cy="9081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vi-VN" sz="5000" dirty="0">
                  <a:solidFill>
                    <a:srgbClr val="F9705A"/>
                  </a:solidFill>
                  <a:latin typeface="UTM Avo Bold"/>
                </a:rPr>
                <a:t>YÊU CẦU CẦN ĐẠT</a:t>
              </a:r>
              <a:endParaRPr lang="en-US" sz="5000" dirty="0">
                <a:solidFill>
                  <a:srgbClr val="F9705A"/>
                </a:solidFill>
                <a:latin typeface="UTM Avo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63200" y="4501829"/>
            <a:ext cx="13929452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vi-VN" sz="3400" dirty="0">
                <a:solidFill>
                  <a:srgbClr val="393C50"/>
                </a:solidFill>
                <a:latin typeface="UTM Avo Bold"/>
              </a:rPr>
              <a:t>Nêu được một số biểu hiện của bảo vệ của công.</a:t>
            </a: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3400" dirty="0">
                <a:solidFill>
                  <a:srgbClr val="393C50"/>
                </a:solidFill>
                <a:latin typeface="UTM Avo Bold"/>
              </a:rPr>
              <a:t>Biết vì sao phải bảo vệ của công. danh lam thắng cảnh</a:t>
            </a: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vi-VN" sz="3400" dirty="0">
                <a:solidFill>
                  <a:srgbClr val="393C50"/>
                </a:solidFill>
                <a:latin typeface="UTM Avo Bold"/>
              </a:rPr>
              <a:t>Vận dụng kiến thức đã học vào thực tiễn qua những việc làm cụ thể để bảo vệ của công. Nhắc nhở mọi người giữ gìn, bảo vệ của công.</a:t>
            </a:r>
            <a:endParaRPr lang="en-US" sz="3400" dirty="0">
              <a:solidFill>
                <a:srgbClr val="393C50"/>
              </a:solidFill>
              <a:latin typeface="UTM Avo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97136" y="2922471"/>
            <a:ext cx="3404237" cy="6912157"/>
          </a:xfrm>
          <a:custGeom>
            <a:avLst/>
            <a:gdLst/>
            <a:ahLst/>
            <a:cxnLst/>
            <a:rect l="l" t="t" r="r" b="b"/>
            <a:pathLst>
              <a:path w="3404237" h="6912157">
                <a:moveTo>
                  <a:pt x="0" y="0"/>
                </a:moveTo>
                <a:lnTo>
                  <a:pt x="3404238" y="0"/>
                </a:lnTo>
                <a:lnTo>
                  <a:pt x="3404238" y="6912158"/>
                </a:lnTo>
                <a:lnTo>
                  <a:pt x="0" y="6912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131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7934307" y="-309851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6226957" y="6017227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2929411" y="2928805"/>
            <a:ext cx="2706442" cy="6891404"/>
          </a:xfrm>
          <a:custGeom>
            <a:avLst/>
            <a:gdLst/>
            <a:ahLst/>
            <a:cxnLst/>
            <a:rect l="l" t="t" r="r" b="b"/>
            <a:pathLst>
              <a:path w="5871919" h="14951645">
                <a:moveTo>
                  <a:pt x="5871918" y="0"/>
                </a:moveTo>
                <a:lnTo>
                  <a:pt x="0" y="0"/>
                </a:lnTo>
                <a:lnTo>
                  <a:pt x="0" y="14951644"/>
                </a:lnTo>
                <a:lnTo>
                  <a:pt x="5871918" y="14951644"/>
                </a:lnTo>
                <a:lnTo>
                  <a:pt x="58719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21104" flipH="1">
            <a:off x="-14469" y="6655615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3459">
            <a:off x="4995187" y="1438665"/>
            <a:ext cx="749122" cy="70553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3" y="0"/>
                </a:lnTo>
                <a:lnTo>
                  <a:pt x="1827303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900" y="3160832"/>
            <a:ext cx="10693311" cy="4188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35889" y="1685992"/>
            <a:ext cx="8098645" cy="6263540"/>
          </a:xfrm>
          <a:custGeom>
            <a:avLst/>
            <a:gdLst/>
            <a:ahLst/>
            <a:cxnLst/>
            <a:rect l="l" t="t" r="r" b="b"/>
            <a:pathLst>
              <a:path w="8098645" h="6263540">
                <a:moveTo>
                  <a:pt x="0" y="0"/>
                </a:moveTo>
                <a:lnTo>
                  <a:pt x="8098645" y="0"/>
                </a:lnTo>
                <a:lnTo>
                  <a:pt x="8098645" y="6263540"/>
                </a:lnTo>
                <a:lnTo>
                  <a:pt x="0" y="6263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960" b="-53368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883238" y="1568636"/>
            <a:ext cx="7568872" cy="6263540"/>
            <a:chOff x="0" y="0"/>
            <a:chExt cx="10091830" cy="83513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91830" cy="4188358"/>
            </a:xfrm>
            <a:custGeom>
              <a:avLst/>
              <a:gdLst/>
              <a:ahLst/>
              <a:cxnLst/>
              <a:rect l="l" t="t" r="r" b="b"/>
              <a:pathLst>
                <a:path w="10091830" h="4188358">
                  <a:moveTo>
                    <a:pt x="0" y="0"/>
                  </a:moveTo>
                  <a:lnTo>
                    <a:pt x="10091830" y="0"/>
                  </a:lnTo>
                  <a:lnTo>
                    <a:pt x="10091830" y="4188358"/>
                  </a:lnTo>
                  <a:lnTo>
                    <a:pt x="0" y="4188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76412" b="-117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4188358"/>
              <a:ext cx="10091830" cy="4163029"/>
            </a:xfrm>
            <a:custGeom>
              <a:avLst/>
              <a:gdLst/>
              <a:ahLst/>
              <a:cxnLst/>
              <a:rect l="l" t="t" r="r" b="b"/>
              <a:pathLst>
                <a:path w="10091830" h="4163029">
                  <a:moveTo>
                    <a:pt x="0" y="0"/>
                  </a:moveTo>
                  <a:lnTo>
                    <a:pt x="10091830" y="0"/>
                  </a:lnTo>
                  <a:lnTo>
                    <a:pt x="10091830" y="4163029"/>
                  </a:lnTo>
                  <a:lnTo>
                    <a:pt x="0" y="4163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960" b="-4960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753444" y="562910"/>
            <a:ext cx="14781112" cy="95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Đọc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các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trường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hợp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sau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và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trả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lời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câu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hỏi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8196614"/>
            <a:ext cx="16710949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Hãy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nêu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. </a:t>
            </a:r>
          </a:p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Kể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thêm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mà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em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biết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962096" y="5737499"/>
            <a:ext cx="5297204" cy="4456273"/>
          </a:xfrm>
          <a:custGeom>
            <a:avLst/>
            <a:gdLst/>
            <a:ahLst/>
            <a:cxnLst/>
            <a:rect l="l" t="t" r="r" b="b"/>
            <a:pathLst>
              <a:path w="5297204" h="4456273">
                <a:moveTo>
                  <a:pt x="0" y="0"/>
                </a:moveTo>
                <a:lnTo>
                  <a:pt x="5297204" y="0"/>
                </a:lnTo>
                <a:lnTo>
                  <a:pt x="5297204" y="4456273"/>
                </a:lnTo>
                <a:lnTo>
                  <a:pt x="0" y="4456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6907" y="1028700"/>
            <a:ext cx="5893453" cy="4426955"/>
          </a:xfrm>
          <a:custGeom>
            <a:avLst/>
            <a:gdLst/>
            <a:ahLst/>
            <a:cxnLst/>
            <a:rect l="l" t="t" r="r" b="b"/>
            <a:pathLst>
              <a:path w="5893453" h="4426955">
                <a:moveTo>
                  <a:pt x="0" y="0"/>
                </a:moveTo>
                <a:lnTo>
                  <a:pt x="5893453" y="0"/>
                </a:lnTo>
                <a:lnTo>
                  <a:pt x="5893453" y="4426955"/>
                </a:lnTo>
                <a:lnTo>
                  <a:pt x="0" y="4426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3368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941406" y="1028700"/>
            <a:ext cx="5349539" cy="4426955"/>
            <a:chOff x="0" y="0"/>
            <a:chExt cx="7132719" cy="59026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32719" cy="2960254"/>
            </a:xfrm>
            <a:custGeom>
              <a:avLst/>
              <a:gdLst/>
              <a:ahLst/>
              <a:cxnLst/>
              <a:rect l="l" t="t" r="r" b="b"/>
              <a:pathLst>
                <a:path w="7132719" h="2960254">
                  <a:moveTo>
                    <a:pt x="0" y="0"/>
                  </a:moveTo>
                  <a:lnTo>
                    <a:pt x="7132719" y="0"/>
                  </a:lnTo>
                  <a:lnTo>
                    <a:pt x="7132719" y="2960254"/>
                  </a:lnTo>
                  <a:lnTo>
                    <a:pt x="0" y="296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76412" b="-1172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2960254"/>
              <a:ext cx="7132719" cy="2942352"/>
            </a:xfrm>
            <a:custGeom>
              <a:avLst/>
              <a:gdLst/>
              <a:ahLst/>
              <a:cxnLst/>
              <a:rect l="l" t="t" r="r" b="b"/>
              <a:pathLst>
                <a:path w="7132719" h="2942352">
                  <a:moveTo>
                    <a:pt x="0" y="0"/>
                  </a:moveTo>
                  <a:lnTo>
                    <a:pt x="7132719" y="0"/>
                  </a:lnTo>
                  <a:lnTo>
                    <a:pt x="7132719" y="2942352"/>
                  </a:lnTo>
                  <a:lnTo>
                    <a:pt x="0" y="2942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960" b="-4960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028700" y="5924736"/>
            <a:ext cx="10140661" cy="285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Hãy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nêu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. </a:t>
            </a:r>
          </a:p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Kể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thêm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mà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em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biết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3151" y="2607211"/>
            <a:ext cx="4761389" cy="28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881</Words>
  <Application>Microsoft Office PowerPoint</Application>
  <PresentationFormat>Custom</PresentationFormat>
  <Paragraphs>60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Calibri</vt:lpstr>
      <vt:lpstr>Arial</vt:lpstr>
      <vt:lpstr>Wingdings</vt:lpstr>
      <vt:lpstr>UTM Avo Bold</vt:lpstr>
      <vt:lpstr>#9Slide07 IcielCrocante</vt:lpstr>
      <vt:lpstr>UTM Avo</vt:lpstr>
      <vt:lpstr>UTM Avo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T17_Bảo vệ của công</dc:title>
  <dc:creator>Admin</dc:creator>
  <cp:lastModifiedBy>luong nhat thao</cp:lastModifiedBy>
  <cp:revision>23</cp:revision>
  <dcterms:created xsi:type="dcterms:W3CDTF">2006-08-16T00:00:00Z</dcterms:created>
  <dcterms:modified xsi:type="dcterms:W3CDTF">2023-12-17T04:06:55Z</dcterms:modified>
  <dc:identifier>DAF0m3cQ1Tc</dc:identifier>
</cp:coreProperties>
</file>