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2.wav" ContentType="audio/x-wav"/>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 id="2147483666" r:id="rId3"/>
  </p:sldMasterIdLst>
  <p:notesMasterIdLst>
    <p:notesMasterId r:id="rId40"/>
  </p:notesMasterIdLst>
  <p:sldIdLst>
    <p:sldId id="257" r:id="rId4"/>
    <p:sldId id="258" r:id="rId5"/>
    <p:sldId id="260" r:id="rId6"/>
    <p:sldId id="261" r:id="rId7"/>
    <p:sldId id="296" r:id="rId8"/>
    <p:sldId id="259" r:id="rId9"/>
    <p:sldId id="289" r:id="rId10"/>
    <p:sldId id="262" r:id="rId11"/>
    <p:sldId id="263" r:id="rId12"/>
    <p:sldId id="264" r:id="rId13"/>
    <p:sldId id="265" r:id="rId14"/>
    <p:sldId id="266" r:id="rId15"/>
    <p:sldId id="267" r:id="rId16"/>
    <p:sldId id="290" r:id="rId17"/>
    <p:sldId id="268" r:id="rId18"/>
    <p:sldId id="269" r:id="rId19"/>
    <p:sldId id="292" r:id="rId20"/>
    <p:sldId id="291" r:id="rId21"/>
    <p:sldId id="270" r:id="rId22"/>
    <p:sldId id="271" r:id="rId23"/>
    <p:sldId id="272" r:id="rId24"/>
    <p:sldId id="273" r:id="rId25"/>
    <p:sldId id="274" r:id="rId26"/>
    <p:sldId id="275" r:id="rId27"/>
    <p:sldId id="276" r:id="rId28"/>
    <p:sldId id="282" r:id="rId29"/>
    <p:sldId id="277" r:id="rId30"/>
    <p:sldId id="293" r:id="rId31"/>
    <p:sldId id="280" r:id="rId32"/>
    <p:sldId id="281" r:id="rId33"/>
    <p:sldId id="283" r:id="rId34"/>
    <p:sldId id="284" r:id="rId35"/>
    <p:sldId id="285" r:id="rId36"/>
    <p:sldId id="294" r:id="rId37"/>
    <p:sldId id="288" r:id="rId38"/>
    <p:sldId id="295" r:id="rId39"/>
  </p:sldIdLst>
  <p:sldSz cx="12192000" cy="6858000"/>
  <p:notesSz cx="6858000" cy="9144000"/>
  <p:embeddedFontLst>
    <p:embeddedFont>
      <p:font typeface="DengXian" panose="02010600030101010101" pitchFamily="2" charset="-122"/>
      <p:regular r:id="rId41"/>
    </p:embeddedFont>
    <p:embeddedFont>
      <p:font typeface="#9Slide07 HoneyCream" panose="020B0604020202020204" charset="0"/>
      <p:regular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76C3-2D29-4884-8417-64D9C1932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5158" cy="6858001"/>
          </a:xfrm>
          <a:prstGeom prst="rect">
            <a:avLst/>
          </a:prstGeom>
        </p:spPr>
      </p:pic>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3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74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15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35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01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59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0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81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72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481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6.xml"/><Relationship Id="rId16"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accent6">
                    <a:lumMod val="60000"/>
                    <a:lumOff val="40000"/>
                  </a:schemeClr>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8540708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34.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youtube.com/watch?v=0aDYj25Gca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audio" Target="../media/audio1.wav"/><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4.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6.png"/><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1.wav"/><Relationship Id="rId7" Type="http://schemas.openxmlformats.org/officeDocument/2006/relationships/image" Target="../media/image53.svg"/><Relationship Id="rId12" Type="http://schemas.openxmlformats.org/officeDocument/2006/relationships/image" Target="../media/image79.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52.png"/><Relationship Id="rId11" Type="http://schemas.openxmlformats.org/officeDocument/2006/relationships/image" Target="../media/image78.jpeg"/><Relationship Id="rId5" Type="http://schemas.openxmlformats.org/officeDocument/2006/relationships/image" Target="../media/image27.svg"/><Relationship Id="rId10" Type="http://schemas.openxmlformats.org/officeDocument/2006/relationships/image" Target="../media/image77.jpeg"/><Relationship Id="rId4" Type="http://schemas.openxmlformats.org/officeDocument/2006/relationships/image" Target="../media/image26.png"/><Relationship Id="rId9" Type="http://schemas.openxmlformats.org/officeDocument/2006/relationships/image" Target="../media/image76.svg"/></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53.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27.svg"/><Relationship Id="rId10" Type="http://schemas.openxmlformats.org/officeDocument/2006/relationships/image" Target="../media/image80.png"/><Relationship Id="rId4" Type="http://schemas.openxmlformats.org/officeDocument/2006/relationships/image" Target="../media/image26.png"/><Relationship Id="rId9" Type="http://schemas.openxmlformats.org/officeDocument/2006/relationships/image" Target="../media/image76.sv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oll, toy, clipart&#10;&#10;Description automatically generated">
            <a:extLst>
              <a:ext uri="{FF2B5EF4-FFF2-40B4-BE49-F238E27FC236}">
                <a16:creationId xmlns:a16="http://schemas.microsoft.com/office/drawing/2014/main" id="{E9D6FA1F-FBC1-403F-8461-8704A3F863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154" y="2764171"/>
            <a:ext cx="5037252" cy="2907076"/>
          </a:xfrm>
          <a:prstGeom prst="rect">
            <a:avLst/>
          </a:prstGeom>
        </p:spPr>
      </p:pic>
      <p:pic>
        <p:nvPicPr>
          <p:cNvPr id="2" name="Picture 1"/>
          <p:cNvPicPr>
            <a:picLocks noChangeAspect="1"/>
          </p:cNvPicPr>
          <p:nvPr/>
        </p:nvPicPr>
        <p:blipFill>
          <a:blip r:embed="rId3"/>
          <a:stretch>
            <a:fillRect/>
          </a:stretch>
        </p:blipFill>
        <p:spPr>
          <a:xfrm>
            <a:off x="871132" y="946438"/>
            <a:ext cx="5986791" cy="4724809"/>
          </a:xfrm>
          <a:prstGeom prst="rect">
            <a:avLst/>
          </a:prstGeom>
        </p:spPr>
      </p:pic>
    </p:spTree>
    <p:extLst>
      <p:ext uri="{BB962C8B-B14F-4D97-AF65-F5344CB8AC3E}">
        <p14:creationId xmlns:p14="http://schemas.microsoft.com/office/powerpoint/2010/main" val="198886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10"/>
          <a:stretch>
            <a:fillRect/>
          </a:stretch>
        </p:blipFill>
        <p:spPr>
          <a:xfrm>
            <a:off x="4587349" y="325981"/>
            <a:ext cx="7151228" cy="1274174"/>
          </a:xfrm>
          <a:prstGeom prst="rect">
            <a:avLst/>
          </a:prstGeom>
        </p:spPr>
      </p:pic>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pic>
        <p:nvPicPr>
          <p:cNvPr id="15" name="Picture 14"/>
          <p:cNvPicPr>
            <a:picLocks noChangeAspect="1"/>
          </p:cNvPicPr>
          <p:nvPr/>
        </p:nvPicPr>
        <p:blipFill>
          <a:blip r:embed="rId6"/>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ask="http://schemas.microsoft.com/office/drawing/2018/sketchyshape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3" name="Picture 2"/>
          <p:cNvPicPr>
            <a:picLocks noChangeAspect="1"/>
          </p:cNvPicPr>
          <p:nvPr/>
        </p:nvPicPr>
        <p:blipFill>
          <a:blip r:embed="rId8"/>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pic>
        <p:nvPicPr>
          <p:cNvPr id="4" name="Picture 3"/>
          <p:cNvPicPr>
            <a:picLocks noChangeAspect="1"/>
          </p:cNvPicPr>
          <p:nvPr/>
        </p:nvPicPr>
        <p:blipFill>
          <a:blip r:embed="rId4"/>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pic>
        <p:nvPicPr>
          <p:cNvPr id="11" name="Picture 10"/>
          <p:cNvPicPr>
            <a:picLocks noChangeAspect="1"/>
          </p:cNvPicPr>
          <p:nvPr/>
        </p:nvPicPr>
        <p:blipFill>
          <a:blip r:embed="rId6"/>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6"/>
          <a:srcRect b="9008"/>
          <a:stretch/>
        </p:blipFill>
        <p:spPr>
          <a:xfrm>
            <a:off x="800208" y="1436471"/>
            <a:ext cx="6576630" cy="4763776"/>
          </a:xfrm>
          <a:prstGeom prst="rect">
            <a:avLst/>
          </a:prstGeom>
        </p:spPr>
      </p:pic>
      <p:pic>
        <p:nvPicPr>
          <p:cNvPr id="13" name="Picture 12"/>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Cồn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cát</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b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b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tại</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Ninh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Bình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 để giữ cát và chắn gió</a:t>
            </a:r>
          </a:p>
        </p:txBody>
      </p:sp>
      <p:pic>
        <p:nvPicPr>
          <p:cNvPr id="21" name="Picture 20"/>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55021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Xem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phim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Đầm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Cầu</a:t>
            </a:r>
            <a:r>
              <a:rPr kumimoji="0" lang="en-US" sz="2800" b="0" i="0" u="none" strike="noStrike" kern="1200" cap="none" spc="0" normalizeH="0" baseline="0" noProof="0" dirty="0">
                <a:ln>
                  <a:noFill/>
                </a:ln>
                <a:solidFill>
                  <a:prstClr val="white"/>
                </a:solidFill>
                <a:effectLst/>
                <a:uLnTx/>
                <a:uFillTx/>
                <a:latin typeface="Calibri"/>
                <a:ea typeface="+mn-ea"/>
                <a:cs typeface="+mn-cs"/>
              </a:rPr>
              <a:t> Hai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và</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Phá</a:t>
            </a:r>
            <a:r>
              <a:rPr kumimoji="0" lang="en-US" sz="2800" b="0" i="0" u="none" strike="noStrike" kern="1200" cap="none" spc="0" normalizeH="0" baseline="0" noProof="0" dirty="0">
                <a:ln>
                  <a:noFill/>
                </a:ln>
                <a:solidFill>
                  <a:prstClr val="white"/>
                </a:solidFill>
                <a:effectLst/>
                <a:uLnTx/>
                <a:uFillTx/>
                <a:latin typeface="Calibri"/>
                <a:ea typeface="+mn-ea"/>
                <a:cs typeface="+mn-cs"/>
              </a:rPr>
              <a:t> Tam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Giang</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pic>
        <p:nvPicPr>
          <p:cNvPr id="3" name="Picture 2"/>
          <p:cNvPicPr>
            <a:picLocks noChangeAspect="1"/>
          </p:cNvPicPr>
          <p:nvPr/>
        </p:nvPicPr>
        <p:blipFill>
          <a:blip r:embed="rId6"/>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2975725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243EDEC-3939-406D-A4EC-0D92C605593E}"/>
              </a:ext>
            </a:extLst>
          </p:cNvPr>
          <p:cNvPicPr>
            <a:picLocks noChangeAspect="1"/>
          </p:cNvPicPr>
          <p:nvPr/>
        </p:nvPicPr>
        <p:blipFill>
          <a:blip r:embed="rId6"/>
          <a:stretch>
            <a:fillRect/>
          </a:stretch>
        </p:blipFill>
        <p:spPr>
          <a:xfrm>
            <a:off x="3757245" y="-10510"/>
            <a:ext cx="4556596" cy="6858000"/>
          </a:xfrm>
          <a:prstGeom prst="rect">
            <a:avLst/>
          </a:prstGeom>
        </p:spPr>
      </p:pic>
      <p:sp>
        <p:nvSpPr>
          <p:cNvPr id="13" name="Freeform 5">
            <a:extLst>
              <a:ext uri="{FF2B5EF4-FFF2-40B4-BE49-F238E27FC236}">
                <a16:creationId xmlns:a16="http://schemas.microsoft.com/office/drawing/2014/main" id="{319791DD-64CB-4610-B2EF-DEC6DFE9AF11}"/>
              </a:ext>
            </a:extLst>
          </p:cNvPr>
          <p:cNvSpPr/>
          <p:nvPr/>
        </p:nvSpPr>
        <p:spPr>
          <a:xfrm>
            <a:off x="5202416" y="1146433"/>
            <a:ext cx="642847" cy="741055"/>
          </a:xfrm>
          <a:custGeom>
            <a:avLst/>
            <a:gdLst>
              <a:gd name="connsiteX0" fmla="*/ 11475 w 642847"/>
              <a:gd name="connsiteY0" fmla="*/ 65315 h 741055"/>
              <a:gd name="connsiteX1" fmla="*/ 185647 w 642847"/>
              <a:gd name="connsiteY1" fmla="*/ 76200 h 741055"/>
              <a:gd name="connsiteX2" fmla="*/ 218304 w 642847"/>
              <a:gd name="connsiteY2" fmla="*/ 87086 h 741055"/>
              <a:gd name="connsiteX3" fmla="*/ 316275 w 642847"/>
              <a:gd name="connsiteY3" fmla="*/ 76200 h 741055"/>
              <a:gd name="connsiteX4" fmla="*/ 338047 w 642847"/>
              <a:gd name="connsiteY4" fmla="*/ 54429 h 741055"/>
              <a:gd name="connsiteX5" fmla="*/ 348932 w 642847"/>
              <a:gd name="connsiteY5" fmla="*/ 10886 h 741055"/>
              <a:gd name="connsiteX6" fmla="*/ 392475 w 642847"/>
              <a:gd name="connsiteY6" fmla="*/ 0 h 741055"/>
              <a:gd name="connsiteX7" fmla="*/ 512218 w 642847"/>
              <a:gd name="connsiteY7" fmla="*/ 32658 h 741055"/>
              <a:gd name="connsiteX8" fmla="*/ 533990 w 642847"/>
              <a:gd name="connsiteY8" fmla="*/ 65315 h 741055"/>
              <a:gd name="connsiteX9" fmla="*/ 512218 w 642847"/>
              <a:gd name="connsiteY9" fmla="*/ 130629 h 741055"/>
              <a:gd name="connsiteX10" fmla="*/ 566647 w 642847"/>
              <a:gd name="connsiteY10" fmla="*/ 206829 h 741055"/>
              <a:gd name="connsiteX11" fmla="*/ 599304 w 642847"/>
              <a:gd name="connsiteY11" fmla="*/ 217715 h 741055"/>
              <a:gd name="connsiteX12" fmla="*/ 631961 w 642847"/>
              <a:gd name="connsiteY12" fmla="*/ 250372 h 741055"/>
              <a:gd name="connsiteX13" fmla="*/ 642847 w 642847"/>
              <a:gd name="connsiteY13" fmla="*/ 293915 h 741055"/>
              <a:gd name="connsiteX14" fmla="*/ 631961 w 642847"/>
              <a:gd name="connsiteY14" fmla="*/ 391886 h 741055"/>
              <a:gd name="connsiteX15" fmla="*/ 555761 w 642847"/>
              <a:gd name="connsiteY15" fmla="*/ 478972 h 741055"/>
              <a:gd name="connsiteX16" fmla="*/ 501332 w 642847"/>
              <a:gd name="connsiteY16" fmla="*/ 544286 h 741055"/>
              <a:gd name="connsiteX17" fmla="*/ 490447 w 642847"/>
              <a:gd name="connsiteY17" fmla="*/ 587829 h 741055"/>
              <a:gd name="connsiteX18" fmla="*/ 446904 w 642847"/>
              <a:gd name="connsiteY18" fmla="*/ 631372 h 741055"/>
              <a:gd name="connsiteX19" fmla="*/ 425132 w 642847"/>
              <a:gd name="connsiteY19" fmla="*/ 653143 h 741055"/>
              <a:gd name="connsiteX20" fmla="*/ 403361 w 642847"/>
              <a:gd name="connsiteY20" fmla="*/ 674915 h 741055"/>
              <a:gd name="connsiteX21" fmla="*/ 359818 w 642847"/>
              <a:gd name="connsiteY21" fmla="*/ 696686 h 741055"/>
              <a:gd name="connsiteX22" fmla="*/ 174761 w 642847"/>
              <a:gd name="connsiteY22" fmla="*/ 707572 h 741055"/>
              <a:gd name="connsiteX23" fmla="*/ 131218 w 642847"/>
              <a:gd name="connsiteY23" fmla="*/ 642258 h 741055"/>
              <a:gd name="connsiteX24" fmla="*/ 142104 w 642847"/>
              <a:gd name="connsiteY24" fmla="*/ 609600 h 741055"/>
              <a:gd name="connsiteX25" fmla="*/ 174761 w 642847"/>
              <a:gd name="connsiteY25" fmla="*/ 598715 h 741055"/>
              <a:gd name="connsiteX26" fmla="*/ 229190 w 642847"/>
              <a:gd name="connsiteY26" fmla="*/ 566058 h 741055"/>
              <a:gd name="connsiteX27" fmla="*/ 240075 w 642847"/>
              <a:gd name="connsiteY27" fmla="*/ 533400 h 741055"/>
              <a:gd name="connsiteX28" fmla="*/ 272732 w 642847"/>
              <a:gd name="connsiteY28" fmla="*/ 478972 h 741055"/>
              <a:gd name="connsiteX29" fmla="*/ 207418 w 642847"/>
              <a:gd name="connsiteY29" fmla="*/ 391886 h 741055"/>
              <a:gd name="connsiteX30" fmla="*/ 163875 w 642847"/>
              <a:gd name="connsiteY30" fmla="*/ 337458 h 741055"/>
              <a:gd name="connsiteX31" fmla="*/ 131218 w 642847"/>
              <a:gd name="connsiteY31" fmla="*/ 272143 h 741055"/>
              <a:gd name="connsiteX32" fmla="*/ 87675 w 642847"/>
              <a:gd name="connsiteY32" fmla="*/ 217715 h 741055"/>
              <a:gd name="connsiteX33" fmla="*/ 44132 w 642847"/>
              <a:gd name="connsiteY33" fmla="*/ 152400 h 741055"/>
              <a:gd name="connsiteX34" fmla="*/ 33247 w 642847"/>
              <a:gd name="connsiteY34" fmla="*/ 119743 h 741055"/>
              <a:gd name="connsiteX35" fmla="*/ 22361 w 642847"/>
              <a:gd name="connsiteY35" fmla="*/ 76200 h 741055"/>
              <a:gd name="connsiteX36" fmla="*/ 11475 w 642847"/>
              <a:gd name="connsiteY36" fmla="*/ 65315 h 7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2847" h="741055">
                <a:moveTo>
                  <a:pt x="11475" y="65315"/>
                </a:moveTo>
                <a:cubicBezTo>
                  <a:pt x="38689" y="65315"/>
                  <a:pt x="127796" y="70111"/>
                  <a:pt x="185647" y="76200"/>
                </a:cubicBezTo>
                <a:cubicBezTo>
                  <a:pt x="197058" y="77401"/>
                  <a:pt x="206829" y="87086"/>
                  <a:pt x="218304" y="87086"/>
                </a:cubicBezTo>
                <a:cubicBezTo>
                  <a:pt x="251162" y="87086"/>
                  <a:pt x="283618" y="79829"/>
                  <a:pt x="316275" y="76200"/>
                </a:cubicBezTo>
                <a:cubicBezTo>
                  <a:pt x="323532" y="68943"/>
                  <a:pt x="333457" y="63609"/>
                  <a:pt x="338047" y="54429"/>
                </a:cubicBezTo>
                <a:cubicBezTo>
                  <a:pt x="344738" y="41048"/>
                  <a:pt x="338353" y="21465"/>
                  <a:pt x="348932" y="10886"/>
                </a:cubicBezTo>
                <a:cubicBezTo>
                  <a:pt x="359511" y="307"/>
                  <a:pt x="377961" y="3629"/>
                  <a:pt x="392475" y="0"/>
                </a:cubicBezTo>
                <a:cubicBezTo>
                  <a:pt x="469024" y="8506"/>
                  <a:pt x="477091" y="-11251"/>
                  <a:pt x="512218" y="32658"/>
                </a:cubicBezTo>
                <a:cubicBezTo>
                  <a:pt x="520391" y="42874"/>
                  <a:pt x="526733" y="54429"/>
                  <a:pt x="533990" y="65315"/>
                </a:cubicBezTo>
                <a:cubicBezTo>
                  <a:pt x="569081" y="170595"/>
                  <a:pt x="527043" y="12018"/>
                  <a:pt x="512218" y="130629"/>
                </a:cubicBezTo>
                <a:cubicBezTo>
                  <a:pt x="507385" y="169297"/>
                  <a:pt x="538797" y="192904"/>
                  <a:pt x="566647" y="206829"/>
                </a:cubicBezTo>
                <a:cubicBezTo>
                  <a:pt x="576910" y="211961"/>
                  <a:pt x="588418" y="214086"/>
                  <a:pt x="599304" y="217715"/>
                </a:cubicBezTo>
                <a:cubicBezTo>
                  <a:pt x="610190" y="228601"/>
                  <a:pt x="624323" y="237006"/>
                  <a:pt x="631961" y="250372"/>
                </a:cubicBezTo>
                <a:cubicBezTo>
                  <a:pt x="639384" y="263362"/>
                  <a:pt x="642847" y="278954"/>
                  <a:pt x="642847" y="293915"/>
                </a:cubicBezTo>
                <a:cubicBezTo>
                  <a:pt x="642847" y="326773"/>
                  <a:pt x="639930" y="360009"/>
                  <a:pt x="631961" y="391886"/>
                </a:cubicBezTo>
                <a:cubicBezTo>
                  <a:pt x="625960" y="415889"/>
                  <a:pt x="560600" y="474133"/>
                  <a:pt x="555761" y="478972"/>
                </a:cubicBezTo>
                <a:cubicBezTo>
                  <a:pt x="513853" y="520880"/>
                  <a:pt x="531644" y="498820"/>
                  <a:pt x="501332" y="544286"/>
                </a:cubicBezTo>
                <a:cubicBezTo>
                  <a:pt x="497704" y="558800"/>
                  <a:pt x="498376" y="575142"/>
                  <a:pt x="490447" y="587829"/>
                </a:cubicBezTo>
                <a:cubicBezTo>
                  <a:pt x="479568" y="605235"/>
                  <a:pt x="461418" y="616858"/>
                  <a:pt x="446904" y="631372"/>
                </a:cubicBezTo>
                <a:lnTo>
                  <a:pt x="425132" y="653143"/>
                </a:lnTo>
                <a:cubicBezTo>
                  <a:pt x="417875" y="660400"/>
                  <a:pt x="412541" y="670325"/>
                  <a:pt x="403361" y="674915"/>
                </a:cubicBezTo>
                <a:lnTo>
                  <a:pt x="359818" y="696686"/>
                </a:lnTo>
                <a:cubicBezTo>
                  <a:pt x="306675" y="749832"/>
                  <a:pt x="310024" y="757406"/>
                  <a:pt x="174761" y="707572"/>
                </a:cubicBezTo>
                <a:cubicBezTo>
                  <a:pt x="150208" y="698526"/>
                  <a:pt x="131218" y="642258"/>
                  <a:pt x="131218" y="642258"/>
                </a:cubicBezTo>
                <a:cubicBezTo>
                  <a:pt x="134847" y="631372"/>
                  <a:pt x="133990" y="617714"/>
                  <a:pt x="142104" y="609600"/>
                </a:cubicBezTo>
                <a:cubicBezTo>
                  <a:pt x="150218" y="601486"/>
                  <a:pt x="164922" y="604619"/>
                  <a:pt x="174761" y="598715"/>
                </a:cubicBezTo>
                <a:cubicBezTo>
                  <a:pt x="249472" y="553888"/>
                  <a:pt x="136678" y="596893"/>
                  <a:pt x="229190" y="566058"/>
                </a:cubicBezTo>
                <a:cubicBezTo>
                  <a:pt x="232818" y="555172"/>
                  <a:pt x="234171" y="543240"/>
                  <a:pt x="240075" y="533400"/>
                </a:cubicBezTo>
                <a:cubicBezTo>
                  <a:pt x="284903" y="458685"/>
                  <a:pt x="241896" y="571487"/>
                  <a:pt x="272732" y="478972"/>
                </a:cubicBezTo>
                <a:cubicBezTo>
                  <a:pt x="244411" y="394004"/>
                  <a:pt x="290807" y="516971"/>
                  <a:pt x="207418" y="391886"/>
                </a:cubicBezTo>
                <a:cubicBezTo>
                  <a:pt x="140402" y="291361"/>
                  <a:pt x="225926" y="415022"/>
                  <a:pt x="163875" y="337458"/>
                </a:cubicBezTo>
                <a:cubicBezTo>
                  <a:pt x="122283" y="285468"/>
                  <a:pt x="158043" y="325794"/>
                  <a:pt x="131218" y="272143"/>
                </a:cubicBezTo>
                <a:cubicBezTo>
                  <a:pt x="117485" y="244677"/>
                  <a:pt x="107927" y="237966"/>
                  <a:pt x="87675" y="217715"/>
                </a:cubicBezTo>
                <a:cubicBezTo>
                  <a:pt x="62677" y="117716"/>
                  <a:pt x="98805" y="220742"/>
                  <a:pt x="44132" y="152400"/>
                </a:cubicBezTo>
                <a:cubicBezTo>
                  <a:pt x="36964" y="143440"/>
                  <a:pt x="36399" y="130776"/>
                  <a:pt x="33247" y="119743"/>
                </a:cubicBezTo>
                <a:cubicBezTo>
                  <a:pt x="29137" y="105358"/>
                  <a:pt x="31707" y="87883"/>
                  <a:pt x="22361" y="76200"/>
                </a:cubicBezTo>
                <a:cubicBezTo>
                  <a:pt x="12735" y="64168"/>
                  <a:pt x="-15739" y="65315"/>
                  <a:pt x="11475" y="65315"/>
                </a:cubicBezTo>
                <a:close/>
              </a:path>
            </a:pathLst>
          </a:cu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peech Bubble: Oval 8">
            <a:extLst>
              <a:ext uri="{FF2B5EF4-FFF2-40B4-BE49-F238E27FC236}">
                <a16:creationId xmlns:a16="http://schemas.microsoft.com/office/drawing/2014/main" id="{77CB927B-2A0A-4176-8F5D-4A2ADA91FB61}"/>
              </a:ext>
            </a:extLst>
          </p:cNvPr>
          <p:cNvSpPr/>
          <p:nvPr/>
        </p:nvSpPr>
        <p:spPr>
          <a:xfrm>
            <a:off x="1565684" y="5352798"/>
            <a:ext cx="2490188" cy="1405358"/>
          </a:xfrm>
          <a:prstGeom prst="wedgeEllipseCallout">
            <a:avLst>
              <a:gd name="adj1" fmla="val -56967"/>
              <a:gd name="adj2" fmla="val -53878"/>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6C5A"/>
                </a:solidFill>
                <a:effectLst/>
                <a:uLnTx/>
                <a:uFillTx/>
                <a:latin typeface="Arial" panose="020B0604020202020204" pitchFamily="34" charset="0"/>
                <a:ea typeface="+mn-ea"/>
                <a:cs typeface="Arial" panose="020B0604020202020204" pitchFamily="34" charset="0"/>
              </a:rPr>
              <a:t>Chỉ trên bản đồ vị trí Đồng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bằng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Bắc</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Bộ</a:t>
            </a:r>
            <a:endPar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E14B2C0-C77E-46E3-A5FC-F24181AEB15A}"/>
              </a:ext>
            </a:extLst>
          </p:cNvPr>
          <p:cNvPicPr>
            <a:picLocks noChangeAspect="1"/>
          </p:cNvPicPr>
          <p:nvPr/>
        </p:nvPicPr>
        <p:blipFill>
          <a:blip r:embed="rId7"/>
          <a:stretch>
            <a:fillRect/>
          </a:stretch>
        </p:blipFill>
        <p:spPr>
          <a:xfrm>
            <a:off x="116918" y="97164"/>
            <a:ext cx="3142189" cy="3347858"/>
          </a:xfrm>
          <a:prstGeom prst="rect">
            <a:avLst/>
          </a:prstGeom>
        </p:spPr>
      </p:pic>
      <p:cxnSp>
        <p:nvCxnSpPr>
          <p:cNvPr id="6" name="Straight Arrow Connector 5">
            <a:extLst>
              <a:ext uri="{FF2B5EF4-FFF2-40B4-BE49-F238E27FC236}">
                <a16:creationId xmlns:a16="http://schemas.microsoft.com/office/drawing/2014/main" id="{CAA27D16-A4DA-4BF2-9C1D-7FD6696BE50E}"/>
              </a:ext>
            </a:extLst>
          </p:cNvPr>
          <p:cNvCxnSpPr>
            <a:cxnSpLocks/>
          </p:cNvCxnSpPr>
          <p:nvPr/>
        </p:nvCxnSpPr>
        <p:spPr>
          <a:xfrm flipH="1">
            <a:off x="3239912" y="1626663"/>
            <a:ext cx="2164858" cy="129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7F9BBBE-CE58-4F9C-BF4A-2D1B179DED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spTree>
    <p:custDataLst>
      <p:tags r:id="rId1"/>
    </p:custDataLst>
    <p:extLst>
      <p:ext uri="{BB962C8B-B14F-4D97-AF65-F5344CB8AC3E}">
        <p14:creationId xmlns:p14="http://schemas.microsoft.com/office/powerpoint/2010/main" val="1252236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438870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6992" y="621791"/>
            <a:ext cx="6892443" cy="3979705"/>
          </a:xfrm>
          <a:prstGeom prst="rect">
            <a:avLst/>
          </a:prstGeom>
          <a:effectLst>
            <a:outerShdw blurRad="63500" sx="102000" sy="102000" algn="ctr" rotWithShape="0">
              <a:prstClr val="black">
                <a:alpha val="40000"/>
              </a:prstClr>
            </a:outerShdw>
          </a:effectLst>
        </p:spPr>
      </p:pic>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7"/>
          <a:stretch>
            <a:fillRect/>
          </a:stretch>
        </p:blipFill>
        <p:spPr>
          <a:xfrm flipH="1">
            <a:off x="836853" y="2189992"/>
            <a:ext cx="3230880" cy="4521704"/>
          </a:xfrm>
          <a:prstGeom prst="rect">
            <a:avLst/>
          </a:prstGeom>
        </p:spPr>
      </p:pic>
      <p:sp>
        <p:nvSpPr>
          <p:cNvPr id="18" name="TextBox 17">
            <a:extLst>
              <a:ext uri="{FF2B5EF4-FFF2-40B4-BE49-F238E27FC236}">
                <a16:creationId xmlns:a16="http://schemas.microsoft.com/office/drawing/2014/main" id="{EA6F62B7-C4EA-47E8-988F-AB4D0E7B05A6}"/>
              </a:ext>
            </a:extLst>
          </p:cNvPr>
          <p:cNvSpPr txBox="1"/>
          <p:nvPr/>
        </p:nvSpPr>
        <p:spPr>
          <a:xfrm>
            <a:off x="5123116" y="1155879"/>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Kết</a:t>
            </a:r>
            <a:r>
              <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luận</a:t>
            </a:r>
            <a:endPar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endParaRPr>
          </a:p>
        </p:txBody>
      </p:sp>
      <p:sp>
        <p:nvSpPr>
          <p:cNvPr id="19" name="TextBox 18">
            <a:extLst>
              <a:ext uri="{FF2B5EF4-FFF2-40B4-BE49-F238E27FC236}">
                <a16:creationId xmlns:a16="http://schemas.microsoft.com/office/drawing/2014/main" id="{A4CC4AEA-C442-45A8-B52D-3C7AF9CA4A67}"/>
              </a:ext>
            </a:extLst>
          </p:cNvPr>
          <p:cNvSpPr txBox="1"/>
          <p:nvPr/>
        </p:nvSpPr>
        <p:spPr>
          <a:xfrm>
            <a:off x="3101211" y="1802210"/>
            <a:ext cx="6604002"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cồn</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8">
            <a:alphaModFix amt="6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8604" y="2706624"/>
            <a:ext cx="6944053" cy="5303520"/>
          </a:xfrm>
          <a:prstGeom prst="rect">
            <a:avLst/>
          </a:prstGeom>
        </p:spPr>
      </p:pic>
    </p:spTree>
    <p:custDataLst>
      <p:tags r:id="rId1"/>
    </p:custDataLst>
    <p:extLst>
      <p:ext uri="{BB962C8B-B14F-4D97-AF65-F5344CB8AC3E}">
        <p14:creationId xmlns:p14="http://schemas.microsoft.com/office/powerpoint/2010/main" val="3833164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928672" y="1161946"/>
            <a:ext cx="6648285" cy="4961268"/>
          </a:xfrm>
          <a:prstGeom prst="rect">
            <a:avLst/>
          </a:prstGeom>
        </p:spPr>
      </p:pic>
      <p:sp>
        <p:nvSpPr>
          <p:cNvPr id="22" name="TextBox 21">
            <a:extLst>
              <a:ext uri="{FF2B5EF4-FFF2-40B4-BE49-F238E27FC236}">
                <a16:creationId xmlns:a16="http://schemas.microsoft.com/office/drawing/2014/main" id="{7B16B392-BFDF-4796-8CFF-704E46FB8D37}"/>
              </a:ext>
            </a:extLst>
          </p:cNvPr>
          <p:cNvSpPr txBox="1"/>
          <p:nvPr/>
        </p:nvSpPr>
        <p:spPr>
          <a:xfrm>
            <a:off x="5883087" y="2324029"/>
            <a:ext cx="434327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phố</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Nam</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8" name="Picture 17" descr="A picture containing text, toy, doll&#10;&#10;Description automatically generated">
            <a:extLst>
              <a:ext uri="{FF2B5EF4-FFF2-40B4-BE49-F238E27FC236}">
                <a16:creationId xmlns:a16="http://schemas.microsoft.com/office/drawing/2014/main" id="{7C7D4808-D071-47CC-AA51-0ADBF877C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309039"/>
            <a:ext cx="2504896" cy="3548961"/>
          </a:xfrm>
          <a:prstGeom prst="rect">
            <a:avLst/>
          </a:prstGeom>
        </p:spPr>
      </p:pic>
      <p:pic>
        <p:nvPicPr>
          <p:cNvPr id="13" name="Picture 12">
            <a:extLst>
              <a:ext uri="{FF2B5EF4-FFF2-40B4-BE49-F238E27FC236}">
                <a16:creationId xmlns:a16="http://schemas.microsoft.com/office/drawing/2014/main" id="{C4D2B5ED-178D-45D9-8F49-FEF5016552C9}"/>
              </a:ext>
            </a:extLst>
          </p:cNvPr>
          <p:cNvPicPr>
            <a:picLocks noChangeAspect="1"/>
          </p:cNvPicPr>
          <p:nvPr/>
        </p:nvPicPr>
        <p:blipFill>
          <a:blip r:embed="rId6"/>
          <a:stretch>
            <a:fillRect/>
          </a:stretch>
        </p:blipFill>
        <p:spPr>
          <a:xfrm>
            <a:off x="1086365" y="1311370"/>
            <a:ext cx="3761429" cy="5337164"/>
          </a:xfrm>
          <a:prstGeom prst="rect">
            <a:avLst/>
          </a:prstGeom>
        </p:spPr>
      </p:pic>
      <p:sp>
        <p:nvSpPr>
          <p:cNvPr id="14" name="Oval 13">
            <a:extLst>
              <a:ext uri="{FF2B5EF4-FFF2-40B4-BE49-F238E27FC236}">
                <a16:creationId xmlns:a16="http://schemas.microsoft.com/office/drawing/2014/main" id="{4C422185-DD50-4F78-806A-48BCAF0B3557}"/>
              </a:ext>
            </a:extLst>
          </p:cNvPr>
          <p:cNvSpPr/>
          <p:nvPr/>
        </p:nvSpPr>
        <p:spPr>
          <a:xfrm rot="16200000">
            <a:off x="2952633" y="3336871"/>
            <a:ext cx="156284"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2A0CB72-9148-447F-8CD7-1BD65DDD8AFB}"/>
              </a:ext>
            </a:extLst>
          </p:cNvPr>
          <p:cNvSpPr/>
          <p:nvPr/>
        </p:nvSpPr>
        <p:spPr>
          <a:xfrm rot="16200000">
            <a:off x="3190369" y="3272123"/>
            <a:ext cx="187864" cy="5134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325685D-503C-4BE4-A0DA-6A6526216937}"/>
              </a:ext>
            </a:extLst>
          </p:cNvPr>
          <p:cNvSpPr/>
          <p:nvPr/>
        </p:nvSpPr>
        <p:spPr>
          <a:xfrm rot="16200000">
            <a:off x="3404207" y="3465374"/>
            <a:ext cx="225332" cy="595786"/>
          </a:xfrm>
          <a:prstGeom prst="ellipse">
            <a:avLst/>
          </a:prstGeom>
          <a:noFill/>
          <a:ln w="38100">
            <a:solidFill>
              <a:srgbClr val="ED6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7"/>
          <a:stretch>
            <a:fillRect/>
          </a:stretch>
        </p:blipFill>
        <p:spPr>
          <a:xfrm>
            <a:off x="2666744" y="116182"/>
            <a:ext cx="7157324" cy="1274174"/>
          </a:xfrm>
          <a:prstGeom prst="rect">
            <a:avLst/>
          </a:prstGeom>
        </p:spPr>
      </p:pic>
    </p:spTree>
    <p:extLst>
      <p:ext uri="{BB962C8B-B14F-4D97-AF65-F5344CB8AC3E}">
        <p14:creationId xmlns:p14="http://schemas.microsoft.com/office/powerpoint/2010/main" val="239569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AC1D2BD-8429-4AD5-A231-68C3083C1E26}"/>
              </a:ext>
            </a:extLst>
          </p:cNvPr>
          <p:cNvPicPr>
            <a:picLocks noChangeAspect="1"/>
          </p:cNvPicPr>
          <p:nvPr/>
        </p:nvPicPr>
        <p:blipFill>
          <a:blip r:embed="rId3"/>
          <a:stretch>
            <a:fillRect/>
          </a:stretch>
        </p:blipFill>
        <p:spPr>
          <a:xfrm>
            <a:off x="1086365" y="1374532"/>
            <a:ext cx="3761429" cy="5337164"/>
          </a:xfrm>
          <a:prstGeom prst="rect">
            <a:avLst/>
          </a:prstGeom>
        </p:spPr>
      </p:pic>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241800" y="1014751"/>
            <a:ext cx="7664050" cy="5880095"/>
          </a:xfrm>
          <a:prstGeom prst="rect">
            <a:avLst/>
          </a:prstGeom>
        </p:spPr>
      </p:pic>
      <p:pic>
        <p:nvPicPr>
          <p:cNvPr id="18" name="Picture 17" descr="A picture containing text, toy, doll&#10;&#10;Description automatically generated">
            <a:extLst>
              <a:ext uri="{FF2B5EF4-FFF2-40B4-BE49-F238E27FC236}">
                <a16:creationId xmlns:a16="http://schemas.microsoft.com/office/drawing/2014/main" id="{EBBBC60A-5A70-4928-85B8-B5429D1C3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279434"/>
            <a:ext cx="2504896" cy="3548961"/>
          </a:xfrm>
          <a:prstGeom prst="rect">
            <a:avLst/>
          </a:prstGeom>
        </p:spPr>
      </p:pic>
      <p:sp>
        <p:nvSpPr>
          <p:cNvPr id="13" name="Line 12">
            <a:extLst>
              <a:ext uri="{FF2B5EF4-FFF2-40B4-BE49-F238E27FC236}">
                <a16:creationId xmlns:a16="http://schemas.microsoft.com/office/drawing/2014/main" id="{2798ABD6-9D7F-4049-AC76-299C5D16A242}"/>
              </a:ext>
            </a:extLst>
          </p:cNvPr>
          <p:cNvSpPr>
            <a:spLocks noChangeShapeType="1"/>
          </p:cNvSpPr>
          <p:nvPr/>
        </p:nvSpPr>
        <p:spPr bwMode="auto">
          <a:xfrm flipH="1">
            <a:off x="57258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4">
            <a:extLst>
              <a:ext uri="{FF2B5EF4-FFF2-40B4-BE49-F238E27FC236}">
                <a16:creationId xmlns:a16="http://schemas.microsoft.com/office/drawing/2014/main" id="{5A8D379B-35DE-4A60-9D0C-C89F32CA316E}"/>
              </a:ext>
            </a:extLst>
          </p:cNvPr>
          <p:cNvSpPr>
            <a:spLocks noChangeShapeType="1"/>
          </p:cNvSpPr>
          <p:nvPr/>
        </p:nvSpPr>
        <p:spPr bwMode="auto">
          <a:xfrm flipH="1">
            <a:off x="59544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CDAE4CA6-57D8-47E6-8584-420AABA3C565}"/>
              </a:ext>
            </a:extLst>
          </p:cNvPr>
          <p:cNvSpPr>
            <a:spLocks noChangeShapeType="1"/>
          </p:cNvSpPr>
          <p:nvPr/>
        </p:nvSpPr>
        <p:spPr bwMode="auto">
          <a:xfrm flipH="1">
            <a:off x="5573487" y="-17907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10">
            <a:extLst>
              <a:ext uri="{FF2B5EF4-FFF2-40B4-BE49-F238E27FC236}">
                <a16:creationId xmlns:a16="http://schemas.microsoft.com/office/drawing/2014/main" id="{DA2B2956-181C-48EE-94A0-28A117206C59}"/>
              </a:ext>
            </a:extLst>
          </p:cNvPr>
          <p:cNvSpPr txBox="1">
            <a:spLocks noChangeArrowheads="1"/>
          </p:cNvSpPr>
          <p:nvPr/>
        </p:nvSpPr>
        <p:spPr bwMode="auto">
          <a:xfrm>
            <a:off x="5502731" y="1905506"/>
            <a:ext cx="4249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tường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chắn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Đông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Oval 26">
            <a:extLst>
              <a:ext uri="{FF2B5EF4-FFF2-40B4-BE49-F238E27FC236}">
                <a16:creationId xmlns:a16="http://schemas.microsoft.com/office/drawing/2014/main" id="{8B0C9FC5-92EC-40B6-B35A-0709B135BCBA}"/>
              </a:ext>
            </a:extLst>
          </p:cNvPr>
          <p:cNvSpPr/>
          <p:nvPr/>
        </p:nvSpPr>
        <p:spPr>
          <a:xfrm rot="16200000">
            <a:off x="2927435" y="3390645"/>
            <a:ext cx="206679"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22" name="Group 21">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3157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0" presetClass="path" presetSubtype="0" repeatCount="indefinite" accel="50000" decel="50000" fill="hold" grpId="0" nodeType="withEffect">
                                  <p:stCondLst>
                                    <p:cond delay="0"/>
                                  </p:stCondLst>
                                  <p:childTnLst>
                                    <p:animMotion origin="layout" path="M 0.09166 -0.3 L -0.18737 0.50556 " pathEditMode="relative" rAng="0" ptsTypes="AA">
                                      <p:cBhvr>
                                        <p:cTn id="9" dur="3000" fill="hold"/>
                                        <p:tgtEl>
                                          <p:spTgt spid="13"/>
                                        </p:tgtEl>
                                        <p:attrNameLst>
                                          <p:attrName>ppt_x</p:attrName>
                                          <p:attrName>ppt_y</p:attrName>
                                        </p:attrNameLst>
                                      </p:cBhvr>
                                      <p:rCtr x="-13958" y="40278"/>
                                    </p:animMotion>
                                  </p:childTnLst>
                                </p:cTn>
                              </p:par>
                              <p:par>
                                <p:cTn id="10" presetID="0" presetClass="path" presetSubtype="0" repeatCount="indefinite" accel="50000" decel="50000" fill="hold" grpId="0" nodeType="withEffect">
                                  <p:stCondLst>
                                    <p:cond delay="0"/>
                                  </p:stCondLst>
                                  <p:childTnLst>
                                    <p:animMotion origin="layout" path="M 0.09166 -0.3 L -0.18112 0.51297 " pathEditMode="relative" rAng="0" ptsTypes="AA">
                                      <p:cBhvr>
                                        <p:cTn id="11" dur="3000" fill="hold"/>
                                        <p:tgtEl>
                                          <p:spTgt spid="14"/>
                                        </p:tgtEl>
                                        <p:attrNameLst>
                                          <p:attrName>ppt_x</p:attrName>
                                          <p:attrName>ppt_y</p:attrName>
                                        </p:attrNameLst>
                                      </p:cBhvr>
                                      <p:rCtr x="-13646" y="40648"/>
                                    </p:animMotion>
                                  </p:childTnLst>
                                </p:cTn>
                              </p:par>
                              <p:par>
                                <p:cTn id="12" presetID="0" presetClass="path" presetSubtype="0" repeatCount="indefinite" accel="50000" decel="50000" fill="hold" grpId="0" nodeType="withEffect">
                                  <p:stCondLst>
                                    <p:cond delay="0"/>
                                  </p:stCondLst>
                                  <p:childTnLst>
                                    <p:animMotion origin="layout" path="M 0.09166 -0.3 L -0.2069 0.54028 " pathEditMode="relative" rAng="0" ptsTypes="AA">
                                      <p:cBhvr>
                                        <p:cTn id="13" dur="3000" fill="hold"/>
                                        <p:tgtEl>
                                          <p:spTgt spid="15"/>
                                        </p:tgtEl>
                                        <p:attrNameLst>
                                          <p:attrName>ppt_x</p:attrName>
                                          <p:attrName>ppt_y</p:attrName>
                                        </p:attrNameLst>
                                      </p:cBhvr>
                                      <p:rCtr x="-14935" y="4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79C7867A-8838-46F0-901E-629B08B64987}"/>
              </a:ext>
            </a:extLst>
          </p:cNvPr>
          <p:cNvSpPr>
            <a:spLocks noChangeArrowheads="1"/>
          </p:cNvSpPr>
          <p:nvPr/>
        </p:nvSpPr>
        <p:spPr bwMode="auto">
          <a:xfrm>
            <a:off x="763758" y="5053863"/>
            <a:ext cx="4959206" cy="1524000"/>
          </a:xfrm>
          <a:prstGeom prst="rect">
            <a:avLst/>
          </a:prstGeom>
          <a:solidFill>
            <a:schemeClr val="accent5">
              <a:lumMod val="20000"/>
              <a:lumOff val="80000"/>
            </a:schemeClr>
          </a:solidFill>
          <a:ln w="28575">
            <a:solidFill>
              <a:srgbClr val="0070C0"/>
            </a:solidFill>
            <a:extLst>
              <a:ext uri="{C807C97D-BFC1-408E-A445-0C87EB9F89A2}">
                <ask:lineSketchStyleProps xmlns:ask="http://schemas.microsoft.com/office/drawing/2018/sketchyshapes">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206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Bắc dãy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17DF3503-EDF3-4BB2-BE76-6DFEFC6D5E53}"/>
              </a:ext>
            </a:extLst>
          </p:cNvPr>
          <p:cNvSpPr>
            <a:spLocks noChangeArrowheads="1"/>
          </p:cNvSpPr>
          <p:nvPr/>
        </p:nvSpPr>
        <p:spPr bwMode="auto">
          <a:xfrm>
            <a:off x="6399044" y="1419290"/>
            <a:ext cx="5594184" cy="1524000"/>
          </a:xfrm>
          <a:custGeom>
            <a:avLst/>
            <a:gdLst>
              <a:gd name="connsiteX0" fmla="*/ 0 w 5594184"/>
              <a:gd name="connsiteY0" fmla="*/ 0 h 1524000"/>
              <a:gd name="connsiteX1" fmla="*/ 5594184 w 5594184"/>
              <a:gd name="connsiteY1" fmla="*/ 0 h 1524000"/>
              <a:gd name="connsiteX2" fmla="*/ 5594184 w 5594184"/>
              <a:gd name="connsiteY2" fmla="*/ 1524000 h 1524000"/>
              <a:gd name="connsiteX3" fmla="*/ 0 w 5594184"/>
              <a:gd name="connsiteY3" fmla="*/ 1524000 h 1524000"/>
              <a:gd name="connsiteX4" fmla="*/ 0 w 559418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184" h="1524000" fill="none" extrusionOk="0">
                <a:moveTo>
                  <a:pt x="0" y="0"/>
                </a:moveTo>
                <a:cubicBezTo>
                  <a:pt x="698250" y="22104"/>
                  <a:pt x="4779097" y="135153"/>
                  <a:pt x="5594184" y="0"/>
                </a:cubicBezTo>
                <a:cubicBezTo>
                  <a:pt x="5562752" y="351663"/>
                  <a:pt x="5467123" y="834278"/>
                  <a:pt x="5594184" y="1524000"/>
                </a:cubicBezTo>
                <a:cubicBezTo>
                  <a:pt x="3530290" y="1608107"/>
                  <a:pt x="1921586" y="1519538"/>
                  <a:pt x="0" y="1524000"/>
                </a:cubicBezTo>
                <a:cubicBezTo>
                  <a:pt x="-51849" y="1207462"/>
                  <a:pt x="134508" y="688960"/>
                  <a:pt x="0" y="0"/>
                </a:cubicBezTo>
                <a:close/>
              </a:path>
              <a:path w="5594184" h="1524000" stroke="0" extrusionOk="0">
                <a:moveTo>
                  <a:pt x="0" y="0"/>
                </a:moveTo>
                <a:cubicBezTo>
                  <a:pt x="672359" y="-69488"/>
                  <a:pt x="4604769" y="-167759"/>
                  <a:pt x="5594184" y="0"/>
                </a:cubicBezTo>
                <a:cubicBezTo>
                  <a:pt x="5721943" y="468227"/>
                  <a:pt x="5495061" y="806145"/>
                  <a:pt x="5594184" y="1524000"/>
                </a:cubicBezTo>
                <a:cubicBezTo>
                  <a:pt x="3823646" y="1569936"/>
                  <a:pt x="2076482" y="1354251"/>
                  <a:pt x="0" y="1524000"/>
                </a:cubicBezTo>
                <a:cubicBezTo>
                  <a:pt x="107661" y="1159728"/>
                  <a:pt x="94774" y="690793"/>
                  <a:pt x="0" y="0"/>
                </a:cubicBezTo>
                <a:close/>
              </a:path>
            </a:pathLst>
          </a:custGeom>
          <a:solidFill>
            <a:schemeClr val="accent2">
              <a:lumMod val="20000"/>
              <a:lumOff val="80000"/>
            </a:schemeClr>
          </a:solidFill>
          <a:ln w="28575">
            <a:solidFill>
              <a:srgbClr val="C00000"/>
            </a:solidFill>
            <a:extLst>
              <a:ext uri="{C807C97D-BFC1-408E-A445-0C87EB9F89A2}">
                <ask:lineSketchStyleProps xmlns:ask="http://schemas.microsoft.com/office/drawing/2018/sketchyshapes" sd="1213139147">
                  <a:prstGeom prst="rect">
                    <a:avLst/>
                  </a:prstGeom>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C0000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rPr>
              <a:t> Nam dãy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Mã</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0EB76B2-2DFD-478A-8E7B-2D68E1D3A073}"/>
              </a:ext>
            </a:extLst>
          </p:cNvPr>
          <p:cNvGrpSpPr/>
          <p:nvPr/>
        </p:nvGrpSpPr>
        <p:grpSpPr>
          <a:xfrm>
            <a:off x="763758" y="1344711"/>
            <a:ext cx="5029200" cy="3471863"/>
            <a:chOff x="763758" y="1344711"/>
            <a:chExt cx="5029200" cy="3471863"/>
          </a:xfrm>
        </p:grpSpPr>
        <p:pic>
          <p:nvPicPr>
            <p:cNvPr id="18" name="Picture 8" descr="Truong Tien 5bis">
              <a:extLst>
                <a:ext uri="{FF2B5EF4-FFF2-40B4-BE49-F238E27FC236}">
                  <a16:creationId xmlns:a16="http://schemas.microsoft.com/office/drawing/2014/main" id="{08D785AB-3D7D-4C17-853C-06E9C249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8" y="1344711"/>
              <a:ext cx="5029200" cy="34718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90FF945-7A2F-4135-A01E-3D02A92E8A76}"/>
                </a:ext>
              </a:extLst>
            </p:cNvPr>
            <p:cNvSpPr txBox="1"/>
            <p:nvPr/>
          </p:nvSpPr>
          <p:spPr>
            <a:xfrm>
              <a:off x="914432" y="3870362"/>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Huế</a:t>
              </a:r>
            </a:p>
          </p:txBody>
        </p:sp>
      </p:grpSp>
      <p:grpSp>
        <p:nvGrpSpPr>
          <p:cNvPr id="3" name="Group 2">
            <a:extLst>
              <a:ext uri="{FF2B5EF4-FFF2-40B4-BE49-F238E27FC236}">
                <a16:creationId xmlns:a16="http://schemas.microsoft.com/office/drawing/2014/main" id="{FB51C661-5322-43C9-B0F0-283E4AB9FD6B}"/>
              </a:ext>
            </a:extLst>
          </p:cNvPr>
          <p:cNvGrpSpPr/>
          <p:nvPr/>
        </p:nvGrpSpPr>
        <p:grpSpPr>
          <a:xfrm>
            <a:off x="6527875" y="3215538"/>
            <a:ext cx="5142015" cy="3362325"/>
            <a:chOff x="6527875" y="3215538"/>
            <a:chExt cx="5142015" cy="3362325"/>
          </a:xfrm>
        </p:grpSpPr>
        <p:pic>
          <p:nvPicPr>
            <p:cNvPr id="20" name="Picture 9" descr="Da-Nang-21">
              <a:extLst>
                <a:ext uri="{FF2B5EF4-FFF2-40B4-BE49-F238E27FC236}">
                  <a16:creationId xmlns:a16="http://schemas.microsoft.com/office/drawing/2014/main" id="{69760AC2-4DD4-41D3-A722-548CEDBAD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75" y="3215538"/>
              <a:ext cx="5124450" cy="3362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3CB36C0-C5A8-4CC2-92E5-BEB264D547C9}"/>
                </a:ext>
              </a:extLst>
            </p:cNvPr>
            <p:cNvSpPr txBox="1"/>
            <p:nvPr/>
          </p:nvSpPr>
          <p:spPr>
            <a:xfrm>
              <a:off x="9196136" y="3429000"/>
              <a:ext cx="24737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Đà Nẵng</a:t>
              </a:r>
            </a:p>
          </p:txBody>
        </p:sp>
      </p:grpSp>
      <p:grpSp>
        <p:nvGrpSpPr>
          <p:cNvPr id="16" name="Group 15">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7" name="Group 16">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8"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9247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25F6DBC8-F74D-4186-A1A9-2AD9C49C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2" y="1738311"/>
            <a:ext cx="5305425"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5AC539F-6639-40B3-A6E7-EA4895F0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202" y="1738311"/>
            <a:ext cx="5139306"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75A166FB-A670-4509-97DA-0F791C340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471" y="5434226"/>
            <a:ext cx="3362325" cy="1277469"/>
          </a:xfrm>
          <a:prstGeom prst="rect">
            <a:avLst/>
          </a:prstGeom>
        </p:spPr>
      </p:pic>
      <p:pic>
        <p:nvPicPr>
          <p:cNvPr id="25" name="Picture 2">
            <a:extLst>
              <a:ext uri="{FF2B5EF4-FFF2-40B4-BE49-F238E27FC236}">
                <a16:creationId xmlns:a16="http://schemas.microsoft.com/office/drawing/2014/main" id="{37ABCB25-6DD6-4DFC-B699-3DFC2B228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2016" y="5434226"/>
            <a:ext cx="3362325" cy="1277469"/>
          </a:xfrm>
          <a:prstGeom prst="rect">
            <a:avLst/>
          </a:prstGeom>
        </p:spPr>
      </p:pic>
      <p:sp>
        <p:nvSpPr>
          <p:cNvPr id="2" name="TextBox 1">
            <a:extLst>
              <a:ext uri="{FF2B5EF4-FFF2-40B4-BE49-F238E27FC236}">
                <a16:creationId xmlns:a16="http://schemas.microsoft.com/office/drawing/2014/main" id="{F6D60C5C-2144-47C9-9102-CA90BF86B896}"/>
              </a:ext>
            </a:extLst>
          </p:cNvPr>
          <p:cNvSpPr txBox="1"/>
          <p:nvPr/>
        </p:nvSpPr>
        <p:spPr>
          <a:xfrm>
            <a:off x="1815111" y="5620538"/>
            <a:ext cx="27350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F9385F3-BAC8-4638-9772-05622694DE17}"/>
              </a:ext>
            </a:extLst>
          </p:cNvPr>
          <p:cNvSpPr txBox="1"/>
          <p:nvPr/>
        </p:nvSpPr>
        <p:spPr>
          <a:xfrm>
            <a:off x="7887159" y="5629937"/>
            <a:ext cx="3188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Đỗ</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01405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72927" y="269687"/>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AF1CBFD-4CF0-41A2-B182-26EA21290264}"/>
              </a:ext>
            </a:extLst>
          </p:cNvPr>
          <p:cNvSpPr/>
          <p:nvPr/>
        </p:nvSpPr>
        <p:spPr>
          <a:xfrm>
            <a:off x="4613226" y="2440484"/>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3748331D-2400-4C90-936F-06D9F4E3A43E}"/>
              </a:ext>
            </a:extLst>
          </p:cNvPr>
          <p:cNvSpPr/>
          <p:nvPr/>
        </p:nvSpPr>
        <p:spPr>
          <a:xfrm>
            <a:off x="4940080" y="1220648"/>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0" name="图片 11">
            <a:extLst>
              <a:ext uri="{FF2B5EF4-FFF2-40B4-BE49-F238E27FC236}">
                <a16:creationId xmlns:a16="http://schemas.microsoft.com/office/drawing/2014/main" id="{69DDE9FB-F64C-4DF3-9E92-07B6948F7148}"/>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p:blipFill>
        <p:spPr>
          <a:xfrm rot="336533">
            <a:off x="2458732" y="2490737"/>
            <a:ext cx="8742565" cy="3265254"/>
          </a:xfrm>
          <a:prstGeom prst="rect">
            <a:avLst/>
          </a:prstGeom>
        </p:spPr>
      </p:pic>
      <p:sp>
        <p:nvSpPr>
          <p:cNvPr id="37" name="TextBox 36">
            <a:extLst>
              <a:ext uri="{FF2B5EF4-FFF2-40B4-BE49-F238E27FC236}">
                <a16:creationId xmlns:a16="http://schemas.microsoft.com/office/drawing/2014/main" id="{FE6EAB4B-7D4A-405D-9B90-B471D73E22D7}"/>
              </a:ext>
            </a:extLst>
          </p:cNvPr>
          <p:cNvSpPr txBox="1"/>
          <p:nvPr/>
        </p:nvSpPr>
        <p:spPr>
          <a:xfrm>
            <a:off x="4099707" y="3271646"/>
            <a:ext cx="528585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xét</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về</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khí</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hậu</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miền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Trung</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a:t>
            </a:r>
          </a:p>
        </p:txBody>
      </p:sp>
      <p:pic>
        <p:nvPicPr>
          <p:cNvPr id="39" name="图片 10">
            <a:extLst>
              <a:ext uri="{FF2B5EF4-FFF2-40B4-BE49-F238E27FC236}">
                <a16:creationId xmlns:a16="http://schemas.microsoft.com/office/drawing/2014/main" id="{EC92A33C-EB3D-40B3-A175-CD9C172EE171}"/>
              </a:ext>
            </a:extLst>
          </p:cNvPr>
          <p:cNvPicPr>
            <a:picLocks noChangeAspect="1"/>
          </p:cNvPicPr>
          <p:nvPr/>
        </p:nvPicPr>
        <p:blipFill>
          <a:blip r:embed="rId4"/>
          <a:stretch>
            <a:fillRect/>
          </a:stretch>
        </p:blipFill>
        <p:spPr>
          <a:xfrm flipH="1">
            <a:off x="169425" y="2878129"/>
            <a:ext cx="2662230" cy="3725863"/>
          </a:xfrm>
          <a:prstGeom prst="rect">
            <a:avLst/>
          </a:prstGeom>
        </p:spPr>
      </p:pic>
      <p:grpSp>
        <p:nvGrpSpPr>
          <p:cNvPr id="13" name="Group 12">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4" name="Group 13">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1540590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text, toy, doll&#10;&#10;Description automatically generated">
            <a:extLst>
              <a:ext uri="{FF2B5EF4-FFF2-40B4-BE49-F238E27FC236}">
                <a16:creationId xmlns:a16="http://schemas.microsoft.com/office/drawing/2014/main" id="{1B11CB81-1553-43AF-87B4-297A69D25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104" y="3400050"/>
            <a:ext cx="2504896" cy="3548961"/>
          </a:xfrm>
          <a:prstGeom prst="rect">
            <a:avLst/>
          </a:prstGeom>
        </p:spPr>
      </p:pic>
      <p:sp>
        <p:nvSpPr>
          <p:cNvPr id="34" name="TextBox 33">
            <a:extLst>
              <a:ext uri="{FF2B5EF4-FFF2-40B4-BE49-F238E27FC236}">
                <a16:creationId xmlns:a16="http://schemas.microsoft.com/office/drawing/2014/main" id="{A6D9D690-FA7F-44DB-8C1D-28709234E1A4}"/>
              </a:ext>
            </a:extLst>
          </p:cNvPr>
          <p:cNvSpPr txBox="1"/>
          <p:nvPr/>
        </p:nvSpPr>
        <p:spPr>
          <a:xfrm>
            <a:off x="913591" y="1922177"/>
            <a:ext cx="7343718" cy="4524315"/>
          </a:xfrm>
          <a:prstGeom prst="rect">
            <a:avLst/>
          </a:prstGeom>
          <a:solidFill>
            <a:schemeClr val="bg1"/>
          </a:solidFill>
          <a:ln w="28575">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vi-VN" sz="32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vi-VN"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mùa thu – đông, vùng Duyên hải miền Trung thường có mưa lớn và bão. Mùa hạ của vùng ít mưa, ở phía bắc chịu ảnh hưởng của gió Tây Nam khô nóng, ở phía nam thường xảy ra hiện tượng hạn hán.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7" name="Picture 4">
            <a:extLst>
              <a:ext uri="{FF2B5EF4-FFF2-40B4-BE49-F238E27FC236}">
                <a16:creationId xmlns:a16="http://schemas.microsoft.com/office/drawing/2014/main" id="{2E1943F6-8D36-44FF-8447-490D4A1D8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432" y="1533007"/>
            <a:ext cx="1258508" cy="1258508"/>
          </a:xfrm>
          <a:prstGeom prst="rect">
            <a:avLst/>
          </a:prstGeom>
        </p:spPr>
      </p:pic>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22582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68" y="2532792"/>
            <a:ext cx="12004064" cy="2213040"/>
          </a:xfrm>
          <a:prstGeom prst="rect">
            <a:avLst/>
          </a:prstGeom>
        </p:spPr>
      </p:pic>
    </p:spTree>
    <p:extLst>
      <p:ext uri="{BB962C8B-B14F-4D97-AF65-F5344CB8AC3E}">
        <p14:creationId xmlns:p14="http://schemas.microsoft.com/office/powerpoint/2010/main" val="914494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peech Bubble: Rectangle with Corners Rounded 91">
            <a:extLst>
              <a:ext uri="{FF2B5EF4-FFF2-40B4-BE49-F238E27FC236}">
                <a16:creationId xmlns:a16="http://schemas.microsoft.com/office/drawing/2014/main" id="{2E802437-247D-4FA7-A475-36329E008C2F}"/>
              </a:ext>
            </a:extLst>
          </p:cNvPr>
          <p:cNvSpPr/>
          <p:nvPr/>
        </p:nvSpPr>
        <p:spPr>
          <a:xfrm>
            <a:off x="35954" y="1380995"/>
            <a:ext cx="5987846" cy="2826158"/>
          </a:xfrm>
          <a:prstGeom prst="wedgeRoundRectCallout">
            <a:avLst>
              <a:gd name="adj1" fmla="val -5211"/>
              <a:gd name="adj2" fmla="val 7319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Đọc </a:t>
            </a: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sách</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trang</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68</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Trả</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lời câu hỏi: </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rPr>
              <a:t>-Kể tên</a:t>
            </a:r>
            <a:r>
              <a:rPr kumimoji="0" lang="vi-VN" sz="2800" b="1" i="0" u="none" strike="noStrike" kern="1200" cap="none" spc="0" normalizeH="0" noProof="0" dirty="0">
                <a:ln>
                  <a:noFill/>
                </a:ln>
                <a:solidFill>
                  <a:srgbClr val="ED7D31">
                    <a:lumMod val="50000"/>
                  </a:srgbClr>
                </a:solidFill>
                <a:effectLst/>
                <a:uLnTx/>
                <a:uFillTx/>
                <a:latin typeface="Calibri" panose="020F0502020204030204" pitchFamily="34" charset="0"/>
                <a:cs typeface="Calibri" panose="020F0502020204030204" pitchFamily="34" charset="0"/>
              </a:rPr>
              <a:t> và chỉ trên lược đồ một số sông ở vùng Duyên hải miền Trung.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baseline="0" dirty="0">
                <a:solidFill>
                  <a:srgbClr val="ED7D31">
                    <a:lumMod val="50000"/>
                  </a:srgbClr>
                </a:solidFill>
                <a:latin typeface="Calibri" panose="020F0502020204030204" pitchFamily="34" charset="0"/>
                <a:cs typeface="Calibri" panose="020F0502020204030204" pitchFamily="34" charset="0"/>
              </a:rPr>
              <a:t>-</a:t>
            </a:r>
            <a:r>
              <a:rPr lang="vi-VN" sz="2800" b="1" dirty="0">
                <a:solidFill>
                  <a:srgbClr val="ED7D31">
                    <a:lumMod val="50000"/>
                  </a:srgbClr>
                </a:solidFill>
                <a:latin typeface="Calibri" panose="020F0502020204030204" pitchFamily="34" charset="0"/>
                <a:cs typeface="Calibri" panose="020F0502020204030204" pitchFamily="34" charset="0"/>
              </a:rPr>
              <a:t> Nêu những đặc điểm chính của sông ngòi.</a:t>
            </a:r>
            <a:endPar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1FA4F41-A777-4273-8CDA-A29FA0D5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 y="4019399"/>
            <a:ext cx="5627457" cy="2854172"/>
          </a:xfrm>
          <a:prstGeom prst="rect">
            <a:avLst/>
          </a:prstGeom>
        </p:spPr>
      </p:pic>
      <p:pic>
        <p:nvPicPr>
          <p:cNvPr id="11" name="Picture 10">
            <a:extLst>
              <a:ext uri="{FF2B5EF4-FFF2-40B4-BE49-F238E27FC236}">
                <a16:creationId xmlns:a16="http://schemas.microsoft.com/office/drawing/2014/main" id="{46405A4D-1407-4778-A2F4-9E893AEDB5E7}"/>
              </a:ext>
            </a:extLst>
          </p:cNvPr>
          <p:cNvPicPr>
            <a:picLocks noChangeAspect="1"/>
          </p:cNvPicPr>
          <p:nvPr/>
        </p:nvPicPr>
        <p:blipFill>
          <a:blip r:embed="rId4"/>
          <a:stretch>
            <a:fillRect/>
          </a:stretch>
        </p:blipFill>
        <p:spPr>
          <a:xfrm>
            <a:off x="6952819" y="1377076"/>
            <a:ext cx="4546453" cy="5284645"/>
          </a:xfrm>
          <a:prstGeom prst="rect">
            <a:avLst/>
          </a:prstGeom>
        </p:spPr>
      </p:pic>
      <p:pic>
        <p:nvPicPr>
          <p:cNvPr id="2" name="Picture 1"/>
          <p:cNvPicPr>
            <a:picLocks noChangeAspect="1"/>
          </p:cNvPicPr>
          <p:nvPr/>
        </p:nvPicPr>
        <p:blipFill>
          <a:blip r:embed="rId5"/>
          <a:stretch>
            <a:fillRect/>
          </a:stretch>
        </p:blipFill>
        <p:spPr>
          <a:xfrm>
            <a:off x="2121076" y="102902"/>
            <a:ext cx="7657240" cy="1274174"/>
          </a:xfrm>
          <a:prstGeom prst="rect">
            <a:avLst/>
          </a:prstGeom>
        </p:spPr>
      </p:pic>
    </p:spTree>
    <p:extLst>
      <p:ext uri="{BB962C8B-B14F-4D97-AF65-F5344CB8AC3E}">
        <p14:creationId xmlns:p14="http://schemas.microsoft.com/office/powerpoint/2010/main" val="341753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49" presetClass="path" presetSubtype="0" accel="50000" decel="50000" fill="hold" nodeType="afterEffect">
                                  <p:stCondLst>
                                    <p:cond delay="0"/>
                                  </p:stCondLst>
                                  <p:childTnLst>
                                    <p:animMotion origin="layout" path="M -8.33333E-7 3.7037E-7 L 0.35833 3.7037E-7 " pathEditMode="relative" rAng="0" ptsTypes="AA">
                                      <p:cBhvr>
                                        <p:cTn id="16" dur="2000" fill="hold"/>
                                        <p:tgtEl>
                                          <p:spTgt spid="11"/>
                                        </p:tgtEl>
                                        <p:attrNameLst>
                                          <p:attrName>ppt_x</p:attrName>
                                          <p:attrName>ppt_y</p:attrName>
                                        </p:attrNameLst>
                                      </p:cBhvr>
                                      <p:rCtr x="17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461A6285-2BC3-43EA-8875-2DFFC9A20C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58925"/>
            <a:ext cx="9321800" cy="769441"/>
          </a:xfrm>
          <a:prstGeom prst="rect">
            <a:avLst/>
          </a:prstGeom>
        </p:spPr>
      </p:pic>
      <p:sp>
        <p:nvSpPr>
          <p:cNvPr id="4" name="TextBox 3">
            <a:extLst>
              <a:ext uri="{FF2B5EF4-FFF2-40B4-BE49-F238E27FC236}">
                <a16:creationId xmlns:a16="http://schemas.microsoft.com/office/drawing/2014/main" id="{2CA13473-78A1-44E9-AC4E-F06447B88D34}"/>
              </a:ext>
            </a:extLst>
          </p:cNvPr>
          <p:cNvSpPr txBox="1"/>
          <p:nvPr/>
        </p:nvSpPr>
        <p:spPr>
          <a:xfrm>
            <a:off x="1778000" y="100864"/>
            <a:ext cx="93217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rPr>
              <a:t>ĐÂY LÀ VÙNG NÀO CỦA NƯỚC TA?</a:t>
            </a:r>
            <a:endParaRPr kumimoji="0" lang="en-US" sz="4400" b="0" i="0" u="none" strike="noStrike" kern="1200" cap="none" spc="0" normalizeH="0" baseline="0" noProof="0" dirty="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endParaRPr>
          </a:p>
        </p:txBody>
      </p:sp>
      <p:pic>
        <p:nvPicPr>
          <p:cNvPr id="1026" name="Picture 2" descr="Điện Thái hòa ở xứ Huế được trùng tu nguyên tr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215" y="1052089"/>
            <a:ext cx="4340514" cy="2782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tnam International Travel Mart will be held in Da Nang - Vietnam Insi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343" y="1033617"/>
            <a:ext cx="4764520" cy="2836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u Yen Travel - Du Lịch Phú 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215" y="3888468"/>
            <a:ext cx="4340514" cy="2854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 địa điểm du lịch Tuy Phong Bình Thuận nổi tiếng và hút khách - To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342" y="3917237"/>
            <a:ext cx="4764521" cy="280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451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500" fill="hold"/>
                                        <p:tgtEl>
                                          <p:spTgt spid="1034"/>
                                        </p:tgtEl>
                                        <p:attrNameLst>
                                          <p:attrName>ppt_w</p:attrName>
                                        </p:attrNameLst>
                                      </p:cBhvr>
                                      <p:tavLst>
                                        <p:tav tm="0">
                                          <p:val>
                                            <p:fltVal val="0"/>
                                          </p:val>
                                        </p:tav>
                                        <p:tav tm="100000">
                                          <p:val>
                                            <p:strVal val="#ppt_w"/>
                                          </p:val>
                                        </p:tav>
                                      </p:tavLst>
                                    </p:anim>
                                    <p:anim calcmode="lin" valueType="num">
                                      <p:cBhvr>
                                        <p:cTn id="23" dur="500" fill="hold"/>
                                        <p:tgtEl>
                                          <p:spTgt spid="1034"/>
                                        </p:tgtEl>
                                        <p:attrNameLst>
                                          <p:attrName>ppt_h</p:attrName>
                                        </p:attrNameLst>
                                      </p:cBhvr>
                                      <p:tavLst>
                                        <p:tav tm="0">
                                          <p:val>
                                            <p:fltVal val="0"/>
                                          </p:val>
                                        </p:tav>
                                        <p:tav tm="100000">
                                          <p:val>
                                            <p:strVal val="#ppt_h"/>
                                          </p:val>
                                        </p:tav>
                                      </p:tavLst>
                                    </p:anim>
                                    <p:animEffect transition="in" filter="fade">
                                      <p:cBhvr>
                                        <p:cTn id="2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7905" y="271651"/>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圆角矩形 5">
            <a:extLst>
              <a:ext uri="{FF2B5EF4-FFF2-40B4-BE49-F238E27FC236}">
                <a16:creationId xmlns:a16="http://schemas.microsoft.com/office/drawing/2014/main" id="{AF937788-36C7-4A5A-A830-2501BD04C263}"/>
              </a:ext>
            </a:extLst>
          </p:cNvPr>
          <p:cNvSpPr/>
          <p:nvPr/>
        </p:nvSpPr>
        <p:spPr>
          <a:xfrm>
            <a:off x="2481965"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圆角矩形 5">
            <a:extLst>
              <a:ext uri="{FF2B5EF4-FFF2-40B4-BE49-F238E27FC236}">
                <a16:creationId xmlns:a16="http://schemas.microsoft.com/office/drawing/2014/main" id="{33EF359A-C85D-4E90-9B71-E900B3523972}"/>
              </a:ext>
            </a:extLst>
          </p:cNvPr>
          <p:cNvSpPr/>
          <p:nvPr/>
        </p:nvSpPr>
        <p:spPr>
          <a:xfrm>
            <a:off x="6518067" y="2341640"/>
            <a:ext cx="4990442"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 name="Rectangle: Rounded Corners 1">
            <a:extLst>
              <a:ext uri="{FF2B5EF4-FFF2-40B4-BE49-F238E27FC236}">
                <a16:creationId xmlns:a16="http://schemas.microsoft.com/office/drawing/2014/main" id="{6BBD841A-854F-41DB-A546-5FD0CDE06C92}"/>
              </a:ext>
            </a:extLst>
          </p:cNvPr>
          <p:cNvSpPr/>
          <p:nvPr/>
        </p:nvSpPr>
        <p:spPr>
          <a:xfrm>
            <a:off x="3275378"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70C0"/>
                </a:solidFill>
                <a:latin typeface="UVN Nguyen Du" panose="04030805020802020802" pitchFamily="82" charset="0"/>
              </a:rPr>
              <a:t>SÔNG</a:t>
            </a:r>
            <a:endParaRPr kumimoji="0" lang="en-US" sz="2400" b="1" i="0" u="none" strike="noStrike" kern="1200" cap="none" spc="0" normalizeH="0" baseline="0" noProof="0" dirty="0">
              <a:ln>
                <a:noFill/>
              </a:ln>
              <a:solidFill>
                <a:srgbClr val="0070C0"/>
              </a:solidFill>
              <a:effectLst/>
              <a:uLnTx/>
              <a:uFillTx/>
              <a:latin typeface="UVN Nguyen Du" panose="04030805020802020802" pitchFamily="82" charset="0"/>
              <a:ea typeface="+mn-ea"/>
              <a:cs typeface="+mn-cs"/>
            </a:endParaRPr>
          </a:p>
        </p:txBody>
      </p:sp>
      <p:sp>
        <p:nvSpPr>
          <p:cNvPr id="23" name="Rectangle: Rounded Corners 22">
            <a:extLst>
              <a:ext uri="{FF2B5EF4-FFF2-40B4-BE49-F238E27FC236}">
                <a16:creationId xmlns:a16="http://schemas.microsoft.com/office/drawing/2014/main" id="{19660021-98FA-4DDF-9C53-EC433B20CAE4}"/>
              </a:ext>
            </a:extLst>
          </p:cNvPr>
          <p:cNvSpPr/>
          <p:nvPr/>
        </p:nvSpPr>
        <p:spPr>
          <a:xfrm>
            <a:off x="7881817" y="2356119"/>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70AD47">
                    <a:lumMod val="50000"/>
                  </a:srgbClr>
                </a:solidFill>
                <a:latin typeface="UVN Nguyen Du" panose="04030805020802020802" pitchFamily="82" charset="0"/>
              </a:rPr>
              <a:t>MÙA MƯA</a:t>
            </a:r>
            <a:endParaRPr kumimoji="0" lang="en-US" sz="2400" b="1" i="0" u="none" strike="noStrike" kern="1200" cap="none" spc="0" normalizeH="0" baseline="0" noProof="0" dirty="0">
              <a:ln>
                <a:noFill/>
              </a:ln>
              <a:solidFill>
                <a:srgbClr val="70AD47">
                  <a:lumMod val="50000"/>
                </a:srgbClr>
              </a:solidFill>
              <a:effectLst/>
              <a:uLnTx/>
              <a:uFillTx/>
              <a:latin typeface="UVN Nguyen Du" panose="04030805020802020802" pitchFamily="82" charset="0"/>
              <a:ea typeface="+mn-ea"/>
              <a:cs typeface="+mn-cs"/>
            </a:endParaRPr>
          </a:p>
        </p:txBody>
      </p:sp>
      <p:pic>
        <p:nvPicPr>
          <p:cNvPr id="25" name="Picture 3">
            <a:extLst>
              <a:ext uri="{FF2B5EF4-FFF2-40B4-BE49-F238E27FC236}">
                <a16:creationId xmlns:a16="http://schemas.microsoft.com/office/drawing/2014/main" id="{4CBF8EC0-57F6-43FC-9E48-AADD8A2E86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6608">
            <a:off x="4834079" y="2166657"/>
            <a:ext cx="1621449" cy="1692214"/>
          </a:xfrm>
          <a:prstGeom prst="rect">
            <a:avLst/>
          </a:prstGeom>
        </p:spPr>
      </p:pic>
      <p:pic>
        <p:nvPicPr>
          <p:cNvPr id="26" name="Picture 8">
            <a:extLst>
              <a:ext uri="{FF2B5EF4-FFF2-40B4-BE49-F238E27FC236}">
                <a16:creationId xmlns:a16="http://schemas.microsoft.com/office/drawing/2014/main" id="{538EDB5E-0F5C-45CF-A23B-D982706FC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96973">
            <a:off x="10139145" y="1975710"/>
            <a:ext cx="2100846" cy="2074108"/>
          </a:xfrm>
          <a:prstGeom prst="rect">
            <a:avLst/>
          </a:prstGeom>
        </p:spPr>
      </p:pic>
      <p:grpSp>
        <p:nvGrpSpPr>
          <p:cNvPr id="28" name="Group 27">
            <a:extLst>
              <a:ext uri="{FF2B5EF4-FFF2-40B4-BE49-F238E27FC236}">
                <a16:creationId xmlns:a16="http://schemas.microsoft.com/office/drawing/2014/main" id="{FA64BDCF-4C74-4B00-AAC6-84FE2A27AC17}"/>
              </a:ext>
            </a:extLst>
          </p:cNvPr>
          <p:cNvGrpSpPr/>
          <p:nvPr/>
        </p:nvGrpSpPr>
        <p:grpSpPr>
          <a:xfrm>
            <a:off x="2623054" y="2440484"/>
            <a:ext cx="7283286" cy="3205817"/>
            <a:chOff x="1183513" y="810"/>
            <a:chExt cx="7283286" cy="3205817"/>
          </a:xfrm>
        </p:grpSpPr>
        <p:sp>
          <p:nvSpPr>
            <p:cNvPr id="29" name="Rectangle 28">
              <a:extLst>
                <a:ext uri="{FF2B5EF4-FFF2-40B4-BE49-F238E27FC236}">
                  <a16:creationId xmlns:a16="http://schemas.microsoft.com/office/drawing/2014/main" id="{0AF1CBFD-4CF0-41A2-B182-26EA21290264}"/>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B516B296-AC7C-4BC6-B919-C5987FCB0B28}"/>
                </a:ext>
              </a:extLst>
            </p:cNvPr>
            <p:cNvSpPr txBox="1"/>
            <p:nvPr/>
          </p:nvSpPr>
          <p:spPr>
            <a:xfrm>
              <a:off x="1183513" y="1229595"/>
              <a:ext cx="3407290"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a:solidFill>
                    <a:srgbClr val="C00000"/>
                  </a:solidFill>
                  <a:latin typeface="Calibri" panose="020F0502020204030204"/>
                </a:rPr>
                <a:t>Nhiều sông</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Sông</a:t>
              </a:r>
              <a:r>
                <a:rPr kumimoji="0" lang="vi-VN" sz="3200" b="1" i="0" u="none" strike="noStrike" kern="1200" cap="none" spc="0" normalizeH="0" noProof="0" dirty="0">
                  <a:ln>
                    <a:noFill/>
                  </a:ln>
                  <a:solidFill>
                    <a:srgbClr val="002060"/>
                  </a:solidFill>
                  <a:effectLst/>
                  <a:uLnTx/>
                  <a:uFillTx/>
                  <a:latin typeface="Calibri" panose="020F0502020204030204"/>
                  <a:ea typeface="+mn-ea"/>
                  <a:cs typeface="+mn-cs"/>
                </a:rPr>
                <a:t> ngắn, dốc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22CFB9DB-A04D-4F01-A89C-DAA2F5A5FE7E}"/>
              </a:ext>
            </a:extLst>
          </p:cNvPr>
          <p:cNvGrpSpPr/>
          <p:nvPr/>
        </p:nvGrpSpPr>
        <p:grpSpPr>
          <a:xfrm>
            <a:off x="6959271" y="1220648"/>
            <a:ext cx="5420700" cy="4425653"/>
            <a:chOff x="5846584" y="2440483"/>
            <a:chExt cx="3273923" cy="4425653"/>
          </a:xfrm>
        </p:grpSpPr>
        <p:sp>
          <p:nvSpPr>
            <p:cNvPr id="35" name="Rectangle 34">
              <a:extLst>
                <a:ext uri="{FF2B5EF4-FFF2-40B4-BE49-F238E27FC236}">
                  <a16:creationId xmlns:a16="http://schemas.microsoft.com/office/drawing/2014/main" id="{3748331D-2400-4C90-936F-06D9F4E3A43E}"/>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C4B483B8-C3F9-4F20-A45F-01ADEAA70B5B}"/>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a:solidFill>
                    <a:srgbClr val="C00000"/>
                  </a:solidFill>
                  <a:latin typeface="Calibri" panose="020F0502020204030204"/>
                </a:rPr>
                <a:t>Nước sông lên nhanh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Lũ</a:t>
              </a:r>
              <a:r>
                <a:rPr kumimoji="0" lang="vi-VN" sz="3200" b="1" i="0" u="none" strike="noStrike" kern="1200" cap="none" spc="0" normalizeH="0" noProof="0" dirty="0">
                  <a:ln>
                    <a:noFill/>
                  </a:ln>
                  <a:solidFill>
                    <a:srgbClr val="002060"/>
                  </a:solidFill>
                  <a:effectLst/>
                  <a:uLnTx/>
                  <a:uFillTx/>
                  <a:latin typeface="Calibri" panose="020F0502020204030204"/>
                  <a:ea typeface="+mn-ea"/>
                  <a:cs typeface="+mn-cs"/>
                </a:rPr>
                <a:t> quét, sạc lở</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A10618F3-8157-4E2E-A78B-48C6B03B3D9E}"/>
              </a:ext>
            </a:extLst>
          </p:cNvPr>
          <p:cNvGrpSpPr/>
          <p:nvPr/>
        </p:nvGrpSpPr>
        <p:grpSpPr>
          <a:xfrm>
            <a:off x="2585864" y="109458"/>
            <a:ext cx="7518718" cy="1138751"/>
            <a:chOff x="1317502" y="35831"/>
            <a:chExt cx="9626115" cy="1138751"/>
          </a:xfrm>
        </p:grpSpPr>
        <p:grpSp>
          <p:nvGrpSpPr>
            <p:cNvPr id="21" name="Group 20">
              <a:extLst>
                <a:ext uri="{FF2B5EF4-FFF2-40B4-BE49-F238E27FC236}">
                  <a16:creationId xmlns:a16="http://schemas.microsoft.com/office/drawing/2014/main" id="{8F9E996D-CC00-4D32-839D-CA8936D15E83}"/>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7537B429-1F17-4B6D-B41A-38D3254AAD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Diagonal Corners Rounded 39">
                <a:extLst>
                  <a:ext uri="{FF2B5EF4-FFF2-40B4-BE49-F238E27FC236}">
                    <a16:creationId xmlns:a16="http://schemas.microsoft.com/office/drawing/2014/main" id="{492CF58E-3C21-48C3-92B9-27FF3C80B70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2AA91EAC-215D-4899-B0C3-9A391FC4177B}"/>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SÔNG</a:t>
              </a:r>
              <a:r>
                <a:rPr kumimoji="0" lang="vi-VN" sz="3600" b="0" i="0" u="none" strike="noStrike" kern="1200" cap="none" spc="0" normalizeH="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NGÒI</a:t>
              </a:r>
              <a:endParaRPr kumimoji="0" lang="en-US" sz="3600" b="0" i="0" u="none" strike="noStrike" kern="1200" cap="none" spc="0" normalizeH="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843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A6F62B7-C4EA-47E8-988F-AB4D0E7B05A6}"/>
              </a:ext>
            </a:extLst>
          </p:cNvPr>
          <p:cNvSpPr txBox="1"/>
          <p:nvPr/>
        </p:nvSpPr>
        <p:spPr>
          <a:xfrm>
            <a:off x="5408865" y="768318"/>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GHI</a:t>
            </a:r>
            <a:r>
              <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NHỚ</a:t>
            </a:r>
            <a:endPar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8356" y="2853050"/>
            <a:ext cx="6944053" cy="5303520"/>
          </a:xfrm>
          <a:prstGeom prst="rect">
            <a:avLst/>
          </a:prstGeom>
        </p:spPr>
      </p:pic>
      <p:sp>
        <p:nvSpPr>
          <p:cNvPr id="13" name="TextBox 12">
            <a:extLst>
              <a:ext uri="{FF2B5EF4-FFF2-40B4-BE49-F238E27FC236}">
                <a16:creationId xmlns:a16="http://schemas.microsoft.com/office/drawing/2014/main" id="{DCF4EB7E-D6F2-4AA4-BB36-B81E83F38D00}"/>
              </a:ext>
            </a:extLst>
          </p:cNvPr>
          <p:cNvSpPr txBox="1"/>
          <p:nvPr/>
        </p:nvSpPr>
        <p:spPr>
          <a:xfrm>
            <a:off x="3050474" y="1446115"/>
            <a:ext cx="6936805" cy="3046988"/>
          </a:xfrm>
          <a:prstGeom prst="rect">
            <a:avLst/>
          </a:prstGeom>
          <a:noFill/>
        </p:spPr>
        <p:txBody>
          <a:bodyPr wrap="square">
            <a:spAutoFit/>
          </a:bodyPr>
          <a:lstStyle/>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Duyên hải miền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có nhiều đồng bằng nhỏ với những cồn cát và đầm, phá.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Mùa hạ, tại đây thường khô, nóng và hạn hán. Cuối năm thường có mưa lũ và bão dễ gây ra ngập lụt.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Khu</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vực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phía</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Bắc dãy Bạch Mã có mùa đông lạnh.</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36582128-3D35-40B7-8F93-6B71F203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ustDataLst>
      <p:tags r:id="rId1"/>
    </p:custDataLst>
    <p:extLst>
      <p:ext uri="{BB962C8B-B14F-4D97-AF65-F5344CB8AC3E}">
        <p14:creationId xmlns:p14="http://schemas.microsoft.com/office/powerpoint/2010/main" val="10329058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doll, vector graphics&#10;&#10;Description automatically generated">
            <a:extLst>
              <a:ext uri="{FF2B5EF4-FFF2-40B4-BE49-F238E27FC236}">
                <a16:creationId xmlns:a16="http://schemas.microsoft.com/office/drawing/2014/main" id="{CF170696-D469-4CAE-9AB0-098257FF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39A743A2-5E81-4285-8345-3CAE78D7F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94" y="856067"/>
            <a:ext cx="2227124" cy="3727404"/>
          </a:xfrm>
          <a:prstGeom prst="rect">
            <a:avLst/>
          </a:prstGeom>
        </p:spPr>
      </p:pic>
      <p:pic>
        <p:nvPicPr>
          <p:cNvPr id="2" name="Picture 1"/>
          <p:cNvPicPr>
            <a:picLocks noChangeAspect="1"/>
          </p:cNvPicPr>
          <p:nvPr/>
        </p:nvPicPr>
        <p:blipFill>
          <a:blip r:embed="rId4"/>
          <a:stretch>
            <a:fillRect/>
          </a:stretch>
        </p:blipFill>
        <p:spPr>
          <a:xfrm>
            <a:off x="-1164763" y="856067"/>
            <a:ext cx="9858086" cy="5218628"/>
          </a:xfrm>
          <a:prstGeom prst="rect">
            <a:avLst/>
          </a:prstGeom>
        </p:spPr>
      </p:pic>
    </p:spTree>
    <p:extLst>
      <p:ext uri="{BB962C8B-B14F-4D97-AF65-F5344CB8AC3E}">
        <p14:creationId xmlns:p14="http://schemas.microsoft.com/office/powerpoint/2010/main" val="1954331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Đồng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bằng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duyên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hải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miền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Trung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nhỏ</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hẹp</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vì</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a:t>
            </a: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cồn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đầm</a:t>
            </a:r>
            <a:r>
              <a:rPr kumimoji="0" lang="en-US" sz="3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phá</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71564" y="2328716"/>
            <a:ext cx="2993517" cy="4114800"/>
          </a:xfrm>
          <a:prstGeom prst="rect">
            <a:avLst/>
          </a:prstGeom>
        </p:spPr>
      </p:pic>
      <p:pic>
        <p:nvPicPr>
          <p:cNvPr id="12" name="Picture 6" descr="phu-yen1">
            <a:extLst>
              <a:ext uri="{FF2B5EF4-FFF2-40B4-BE49-F238E27FC236}">
                <a16:creationId xmlns:a16="http://schemas.microsoft.com/office/drawing/2014/main" id="{10774426-EB8B-4D25-82B0-AAF1B8DD0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7399" y="5227122"/>
            <a:ext cx="2501625"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0-2">
            <a:extLst>
              <a:ext uri="{FF2B5EF4-FFF2-40B4-BE49-F238E27FC236}">
                <a16:creationId xmlns:a16="http://schemas.microsoft.com/office/drawing/2014/main" id="{77095A9F-A2A1-41B3-8139-1AED39D14A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9025" y="5250565"/>
            <a:ext cx="2352418"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8371_1257234285">
            <a:extLst>
              <a:ext uri="{FF2B5EF4-FFF2-40B4-BE49-F238E27FC236}">
                <a16:creationId xmlns:a16="http://schemas.microsoft.com/office/drawing/2014/main" id="{1DFA62E2-0C8B-4A1A-99C4-5959419F4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442" y="5258461"/>
            <a:ext cx="2444877" cy="13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stretch>
            <a:fillRect/>
          </a:stretch>
        </p:blipFill>
        <p:spPr>
          <a:xfrm>
            <a:off x="3596422" y="-74883"/>
            <a:ext cx="4999153" cy="1682642"/>
          </a:xfrm>
          <a:prstGeom prst="rect">
            <a:avLst/>
          </a:prstGeom>
        </p:spPr>
      </p:pic>
    </p:spTree>
    <p:custDataLst>
      <p:tags r:id="rId1"/>
    </p:custDataLst>
    <p:extLst>
      <p:ext uri="{BB962C8B-B14F-4D97-AF65-F5344CB8AC3E}">
        <p14:creationId xmlns:p14="http://schemas.microsoft.com/office/powerpoint/2010/main" val="362007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10" repeatCount="indefinite" fill="hold" nodeType="clickEffect">
                                  <p:stCondLst>
                                    <p:cond delay="0"/>
                                  </p:stCondLst>
                                  <p:childTnLst>
                                    <p:animClr clrSpc="hsl" dir="ccw">
                                      <p:cBhvr>
                                        <p:cTn id="40" dur="1000" fill="hold"/>
                                        <p:tgtEl>
                                          <p:spTgt spid="17"/>
                                        </p:tgtEl>
                                        <p:attrNameLst>
                                          <p:attrName>fillcolor</p:attrName>
                                        </p:attrNameLst>
                                      </p:cBhvr>
                                      <p:to>
                                        <a:schemeClr val="accent2"/>
                                      </p:to>
                                    </p:animClr>
                                    <p:set>
                                      <p:cBhvr>
                                        <p:cTn id="41" dur="1000" fill="hold"/>
                                        <p:tgtEl>
                                          <p:spTgt spid="17"/>
                                        </p:tgtEl>
                                        <p:attrNameLst>
                                          <p:attrName>fill.type</p:attrName>
                                        </p:attrNameLst>
                                      </p:cBhvr>
                                      <p:to>
                                        <p:strVal val="solid"/>
                                      </p:to>
                                    </p:set>
                                    <p:set>
                                      <p:cBhvr>
                                        <p:cTn id="42" dur="1000" fill="hold"/>
                                        <p:tgtEl>
                                          <p:spTgt spid="1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vi-VN"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Sông</a:t>
            </a:r>
            <a:r>
              <a:rPr kumimoji="0" lang="vi-VN" sz="4400" b="0" i="1"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ở đây có đặc điểm gì? </a:t>
            </a: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vi-VN" sz="3200" b="1" kern="0" dirty="0">
                <a:solidFill>
                  <a:prstClr val="black"/>
                </a:solidFill>
                <a:latin typeface="Arial" panose="020B0604020202020204" pitchFamily="34" charset="0"/>
                <a:cs typeface="Arial" panose="020B0604020202020204" pitchFamily="34" charset="0"/>
              </a:rPr>
              <a:t>Ít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vi-VN"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vi-VN"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có sông</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71564" y="2328716"/>
            <a:ext cx="2993517" cy="4114800"/>
          </a:xfrm>
          <a:prstGeom prst="rect">
            <a:avLst/>
          </a:prstGeom>
        </p:spPr>
      </p:pic>
      <p:pic>
        <p:nvPicPr>
          <p:cNvPr id="3" name="Picture 2"/>
          <p:cNvPicPr>
            <a:picLocks noChangeAspect="1"/>
          </p:cNvPicPr>
          <p:nvPr/>
        </p:nvPicPr>
        <p:blipFill>
          <a:blip r:embed="rId10"/>
          <a:stretch>
            <a:fillRect/>
          </a:stretch>
        </p:blipFill>
        <p:spPr>
          <a:xfrm>
            <a:off x="3596422" y="66629"/>
            <a:ext cx="4999153" cy="1682642"/>
          </a:xfrm>
          <a:prstGeom prst="rect">
            <a:avLst/>
          </a:prstGeom>
        </p:spPr>
      </p:pic>
    </p:spTree>
    <p:custDataLst>
      <p:tags r:id="rId1"/>
    </p:custDataLst>
    <p:extLst>
      <p:ext uri="{BB962C8B-B14F-4D97-AF65-F5344CB8AC3E}">
        <p14:creationId xmlns:p14="http://schemas.microsoft.com/office/powerpoint/2010/main" val="5029169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10" repeatCount="indefinite" fill="hold" nodeType="clickEffect">
                                  <p:stCondLst>
                                    <p:cond delay="0"/>
                                  </p:stCondLst>
                                  <p:childTnLst>
                                    <p:animClr clrSpc="hsl" dir="ccw">
                                      <p:cBhvr>
                                        <p:cTn id="31" dur="1000" fill="hold"/>
                                        <p:tgtEl>
                                          <p:spTgt spid="17"/>
                                        </p:tgtEl>
                                        <p:attrNameLst>
                                          <p:attrName>fillcolor</p:attrName>
                                        </p:attrNameLst>
                                      </p:cBhvr>
                                      <p:to>
                                        <a:schemeClr val="accent2"/>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9831" y="429601"/>
            <a:ext cx="8317586" cy="4544735"/>
          </a:xfrm>
          <a:prstGeom prst="rect">
            <a:avLst/>
          </a:prstGeom>
        </p:spPr>
      </p:pic>
    </p:spTree>
    <p:extLst>
      <p:ext uri="{BB962C8B-B14F-4D97-AF65-F5344CB8AC3E}">
        <p14:creationId xmlns:p14="http://schemas.microsoft.com/office/powerpoint/2010/main" val="1923666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7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ĐỊA 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LÝ 4</a:t>
            </a:r>
          </a:p>
        </p:txBody>
      </p:sp>
      <p:pic>
        <p:nvPicPr>
          <p:cNvPr id="8" name="Picture 7" descr="A picture containing text, toy, doll&#10;&#10;Description automatically generated">
            <a:extLst>
              <a:ext uri="{FF2B5EF4-FFF2-40B4-BE49-F238E27FC236}">
                <a16:creationId xmlns:a16="http://schemas.microsoft.com/office/drawing/2014/main" id="{954D4E8F-8113-48EE-8B9F-A5FBE9160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617061"/>
            <a:ext cx="3230911" cy="4577586"/>
          </a:xfrm>
          <a:prstGeom prst="rect">
            <a:avLst/>
          </a:prstGeom>
        </p:spPr>
      </p:pic>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02E729-8B20-2E3F-768B-DA5A974ED23D}"/>
              </a:ext>
            </a:extLst>
          </p:cNvPr>
          <p:cNvSpPr/>
          <p:nvPr/>
        </p:nvSpPr>
        <p:spPr>
          <a:xfrm>
            <a:off x="173664" y="850605"/>
            <a:ext cx="11844671" cy="5667154"/>
          </a:xfrm>
          <a:prstGeom prst="round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Xác định được trên bản đồ hoặc lược đồ vị trí địa lí và một số địa danh tiêu biểu (ví dụ: dãy núi Trường Sơn, dãy núi Bạch Mã, đèo Hải Vân, vườn quốc gia Phong Nha – Kẻ Bàng,...)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Quan sát lược đồ hoặc bản đồ, tranh ảnh, trình bày được một trong những đặc điểm thiên nhiên (ví dụ: địa hình, khí hậu, sông ngòi,...)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Nêu được một số tác động của môi trường thiên nhiên đôi với đời sống và hoạt động sản xuất trong vùng.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Đề xuất được ở mức độ đơn giản một số biện pháp phòng, chống thiên tai ở vùng</a:t>
            </a:r>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effectLst/>
                <a:latin typeface="Cambria" panose="02040503050406030204" pitchFamily="18" charset="0"/>
                <a:ea typeface="Cambria" panose="02040503050406030204" pitchFamily="18" charset="0"/>
              </a:rPr>
              <a:t>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Thể hiện được thái độ cảm thông và sẵn sàng có hành động chia sẻ với người dân gặp thiên tai.</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E0EF1A2-49DA-87CE-FAA5-C48CD2E9239A}"/>
              </a:ext>
            </a:extLst>
          </p:cNvPr>
          <p:cNvSpPr/>
          <p:nvPr/>
        </p:nvSpPr>
        <p:spPr>
          <a:xfrm>
            <a:off x="2828261" y="127591"/>
            <a:ext cx="6007395" cy="723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YÊU CẦU CẦN ĐẠT</a:t>
            </a:r>
          </a:p>
        </p:txBody>
      </p:sp>
    </p:spTree>
    <p:extLst>
      <p:ext uri="{BB962C8B-B14F-4D97-AF65-F5344CB8AC3E}">
        <p14:creationId xmlns:p14="http://schemas.microsoft.com/office/powerpoint/2010/main" val="20784051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8A2E23F-A2BE-4AC0-BFED-20A83FDFDF3E}"/>
              </a:ext>
            </a:extLst>
          </p:cNvPr>
          <p:cNvPicPr>
            <a:picLocks noChangeAspect="1"/>
          </p:cNvPicPr>
          <p:nvPr/>
        </p:nvPicPr>
        <p:blipFill>
          <a:blip r:embed="rId2"/>
          <a:srcRect/>
          <a:stretch>
            <a:fillRect/>
          </a:stretch>
        </p:blipFill>
        <p:spPr>
          <a:xfrm>
            <a:off x="7175115" y="395437"/>
            <a:ext cx="4826722" cy="3933779"/>
          </a:xfrm>
          <a:prstGeom prst="rect">
            <a:avLst/>
          </a:prstGeom>
        </p:spPr>
      </p:pic>
      <p:pic>
        <p:nvPicPr>
          <p:cNvPr id="2" name="Picture 1"/>
          <p:cNvPicPr>
            <a:picLocks noChangeAspect="1"/>
          </p:cNvPicPr>
          <p:nvPr/>
        </p:nvPicPr>
        <p:blipFill>
          <a:blip r:embed="rId3"/>
          <a:stretch>
            <a:fillRect/>
          </a:stretch>
        </p:blipFill>
        <p:spPr>
          <a:xfrm>
            <a:off x="609172" y="3977640"/>
            <a:ext cx="11971291" cy="2354280"/>
          </a:xfrm>
          <a:prstGeom prst="rect">
            <a:avLst/>
          </a:prstGeom>
        </p:spPr>
      </p:pic>
    </p:spTree>
    <p:extLst>
      <p:ext uri="{BB962C8B-B14F-4D97-AF65-F5344CB8AC3E}">
        <p14:creationId xmlns:p14="http://schemas.microsoft.com/office/powerpoint/2010/main" val="1801798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68" y="740475"/>
            <a:ext cx="11493629" cy="5075109"/>
          </a:xfrm>
          <a:prstGeom prst="rect">
            <a:avLst/>
          </a:prstGeom>
        </p:spPr>
      </p:pic>
    </p:spTree>
    <p:extLst>
      <p:ext uri="{BB962C8B-B14F-4D97-AF65-F5344CB8AC3E}">
        <p14:creationId xmlns:p14="http://schemas.microsoft.com/office/powerpoint/2010/main" val="171119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đồng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bằng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duyên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hải</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miền</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pic>
        <p:nvPicPr>
          <p:cNvPr id="13" name="Picture 12"/>
          <p:cNvPicPr>
            <a:picLocks noChangeAspect="1"/>
          </p:cNvPicPr>
          <p:nvPr/>
        </p:nvPicPr>
        <p:blipFill>
          <a:blip r:embed="rId8"/>
          <a:stretch>
            <a:fillRect/>
          </a:stretch>
        </p:blipFill>
        <p:spPr>
          <a:xfrm>
            <a:off x="4760355" y="292608"/>
            <a:ext cx="7151228" cy="1274174"/>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kéo</a:t>
            </a:r>
            <a:r>
              <a:rPr kumimoji="0" lang="vi-VN" sz="2800" b="1" i="0" u="none" strike="noStrike" kern="1200" cap="none" spc="0" normalizeH="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pic>
        <p:nvPicPr>
          <p:cNvPr id="13" name="Picture 12"/>
          <p:cNvPicPr>
            <a:picLocks noChangeAspect="1"/>
          </p:cNvPicPr>
          <p:nvPr/>
        </p:nvPicPr>
        <p:blipFill>
          <a:blip r:embed="rId8"/>
          <a:stretch>
            <a:fillRect/>
          </a:stretch>
        </p:blipFill>
        <p:spPr>
          <a:xfrm>
            <a:off x="4900564" y="355360"/>
            <a:ext cx="7151228" cy="1274174"/>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951</Words>
  <Application>Microsoft Office PowerPoint</Application>
  <PresentationFormat>Widescreen</PresentationFormat>
  <Paragraphs>83</Paragraphs>
  <Slides>36</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UVN Nguyen Du</vt:lpstr>
      <vt:lpstr>UTM Showcard</vt:lpstr>
      <vt:lpstr>DengXian</vt:lpstr>
      <vt:lpstr>Cambria</vt:lpstr>
      <vt:lpstr>UVN Ba Le</vt:lpstr>
      <vt:lpstr>Arial</vt:lpstr>
      <vt:lpstr>SVN-Newton</vt:lpstr>
      <vt:lpstr>Times New Roman</vt:lpstr>
      <vt:lpstr>UTM Avo</vt:lpstr>
      <vt:lpstr>Wingdings</vt:lpstr>
      <vt:lpstr>Calibri</vt:lpstr>
      <vt:lpstr>#9Slide07 HoneyCream</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luong nhat thao</cp:lastModifiedBy>
  <cp:revision>19</cp:revision>
  <dcterms:created xsi:type="dcterms:W3CDTF">2023-11-16T13:55:23Z</dcterms:created>
  <dcterms:modified xsi:type="dcterms:W3CDTF">2023-12-17T03:59:30Z</dcterms:modified>
</cp:coreProperties>
</file>