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7" r:id="rId2"/>
    <p:sldId id="260" r:id="rId3"/>
    <p:sldId id="7770" r:id="rId4"/>
    <p:sldId id="257" r:id="rId5"/>
    <p:sldId id="7774" r:id="rId6"/>
    <p:sldId id="7772" r:id="rId7"/>
    <p:sldId id="7751" r:id="rId8"/>
    <p:sldId id="7771" r:id="rId9"/>
    <p:sldId id="284" r:id="rId10"/>
    <p:sldId id="2007577177" r:id="rId11"/>
    <p:sldId id="7748" r:id="rId12"/>
    <p:sldId id="7762" r:id="rId13"/>
    <p:sldId id="7775" r:id="rId14"/>
    <p:sldId id="7752" r:id="rId15"/>
    <p:sldId id="7755" r:id="rId16"/>
    <p:sldId id="7757" r:id="rId17"/>
    <p:sldId id="7764" r:id="rId18"/>
    <p:sldId id="7763" r:id="rId19"/>
    <p:sldId id="272" r:id="rId20"/>
    <p:sldId id="77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69944" autoAdjust="0"/>
  </p:normalViewPr>
  <p:slideViewPr>
    <p:cSldViewPr snapToGrid="0">
      <p:cViewPr varScale="1">
        <p:scale>
          <a:sx n="50" d="100"/>
          <a:sy n="50" d="100"/>
        </p:scale>
        <p:origin x="15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06:41:46.3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06:41:46.3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06:41:46.3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2T15:14:50.1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2T15:14:50.1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2T15:14:50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2T15:14:50.1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2T15:14:50.1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2T15:14:50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8F5DC-EBE2-415A-AECA-7A3192AA490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E7CAB-0A56-4DED-BB31-9E072E6E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90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E7CAB-0A56-4DED-BB31-9E072E6E54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1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8898-9EBB-EAFE-3A75-CA316A1F0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DDDA4-9777-57A8-79A3-F6475447F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32225-B530-BC64-CDD2-C720902E9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0A95E-C121-52AB-29F1-3B1220235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E7CAB-0A56-4DED-BB31-9E072E6E54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1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8898-9EBB-EAFE-3A75-CA316A1F0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DDDA4-9777-57A8-79A3-F6475447F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32225-B530-BC64-CDD2-C720902E9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0A95E-C121-52AB-29F1-3B1220235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E7CAB-0A56-4DED-BB31-9E072E6E54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61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40D3-266B-1CF4-D4BD-27DAAA35D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0F1AA-0CC3-709C-BD27-B4B5F3400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2D1D-42D9-EE8A-E9C7-6F4F9447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995F2-5A18-FD91-2CD4-D31CFAC3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DE36D-F0DE-2805-D29A-F1B71E0A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3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3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1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92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69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56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72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3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40D3-266B-1CF4-D4BD-27DAAA35D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0F1AA-0CC3-709C-BD27-B4B5F3400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2D1D-42D9-EE8A-E9C7-6F4F9447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995F2-5A18-FD91-2CD4-D31CFAC3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DE36D-F0DE-2805-D29A-F1B71E0A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90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83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74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57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2085-DEFB-0F53-4C19-12B81B1F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E117A-A6E3-1B22-3AF3-1332FC8CC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3A0C1-FBC8-F962-1FAC-94584596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418C6-BA66-C19B-3368-4BDB52A37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3532-9D7F-3670-DDB6-B6061F002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3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1249F-DA3A-39E3-238A-EC5543DF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BB837-0922-C6C0-D7A4-B9C932924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41853-2600-168A-FA0A-B24B8B50C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CAE50-8EA6-BFA7-FDA2-2D3C969E3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60BBB-0BB2-D573-6B82-15D0260D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88AEA-5A65-0DB0-B647-9C5645A0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94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2CCB-746F-AC84-5977-AB3AA633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B016C-1312-DF2E-C4B8-C41D8B982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0752-E8A1-4E72-9556-3E854131B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7F824-441E-71BB-97D7-E2AE8B5DB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508A1-09F3-05B4-43D4-C05D5F0EA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3F44F3-88A1-193C-4B8B-3526B67F5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498D23-6265-C226-6592-CAF660C7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B2162-DBFD-85EC-4595-67C48AF36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75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878C-7D2E-A4B0-F3D9-D968696E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62121-C1D2-7BDF-6654-B8AF047E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1126B-C3C2-2687-7E2E-92BB9CD4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0BF9-EF9D-6EFB-1CC8-51798E19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0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12E-73E5-FCDC-75B4-F05A454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A2B5-D6A0-5F6A-D3B5-077C0E56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514E-16E3-ADCD-CB4D-FCB78C92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3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12E-73E5-FCDC-75B4-F05A454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A2B5-D6A0-5F6A-D3B5-077C0E56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514E-16E3-ADCD-CB4D-FCB78C92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1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40D3-266B-1CF4-D4BD-27DAAA35D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0F1AA-0CC3-709C-BD27-B4B5F3400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2D1D-42D9-EE8A-E9C7-6F4F9447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995F2-5A18-FD91-2CD4-D31CFAC3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DE36D-F0DE-2805-D29A-F1B71E0A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6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12E-73E5-FCDC-75B4-F05A454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A2B5-D6A0-5F6A-D3B5-077C0E56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514E-16E3-ADCD-CB4D-FCB78C92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50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12E-73E5-FCDC-75B4-F05A454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A2B5-D6A0-5F6A-D3B5-077C0E56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514E-16E3-ADCD-CB4D-FCB78C92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29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12E-73E5-FCDC-75B4-F05A454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A2B5-D6A0-5F6A-D3B5-077C0E56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514E-16E3-ADCD-CB4D-FCB78C92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28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12E-73E5-FCDC-75B4-F05A454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A2B5-D6A0-5F6A-D3B5-077C0E56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514E-16E3-ADCD-CB4D-FCB78C92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62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12E-73E5-FCDC-75B4-F05A454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A2B5-D6A0-5F6A-D3B5-077C0E56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514E-16E3-ADCD-CB4D-FCB78C92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09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12E-73E5-FCDC-75B4-F05A454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A2B5-D6A0-5F6A-D3B5-077C0E56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514E-16E3-ADCD-CB4D-FCB78C92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34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D752-83C9-B6B7-D0ED-F6BA5FD9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7D35-3702-919E-643C-EC7B2BE7E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2E22F-8D92-2939-3CF3-3CD0D4ABF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0E1C6-4D23-A3DF-78B7-55D02953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BA4EA-353B-A316-1BA8-728B4C38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FC706-3D7E-189A-9961-C2431E3B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37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F73C-231E-558F-B244-B7FD2B10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E944AB-A2C9-82CD-EAE3-8D46BE893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CF5A-2C54-A1D2-0AEA-FBFDEA1D3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4DB41-8B47-F31F-AAAA-E14AB561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8C5F3-7FB7-1EC6-6F8F-60A08E28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9FA88-9D38-6231-D4B6-8F70EC9D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74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F1A5C-80CC-8B80-5177-CE5851A40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59D3B-CACF-77C7-77A9-AECA8B7D5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3C62D-1930-0F56-D22B-1B4DA3C2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BCA8E-436A-3183-F0EC-3A5CC56FA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72509-C986-38DA-90B8-58C039A0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22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71F4F3-4BB9-4498-7EE3-A5C7334CD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77083-DD2D-0A7F-6B73-DBAB2FF9B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654A3-169A-ED71-018E-63E822D8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8CA6B-D80E-31F3-6BDB-D814476A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3E35A-D3BB-5F58-849E-9392AB28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6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40D3-266B-1CF4-D4BD-27DAAA35D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0F1AA-0CC3-709C-BD27-B4B5F3400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2D1D-42D9-EE8A-E9C7-6F4F9447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995F2-5A18-FD91-2CD4-D31CFAC3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DE36D-F0DE-2805-D29A-F1B71E0A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8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080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55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28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4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7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3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8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A151-ABE7-7BD5-2A58-2CC85F2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EDF1-F27C-92B2-7249-CD87C85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21FB-974A-D4A1-CA52-C8F6BF6B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851-15A1-9DD4-7DEF-32EC8D41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07F8-F259-7D39-759E-A401E89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9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E44150-F534-5425-2852-B54A3D26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5CD8B-9220-F94C-B4EA-FA9AB255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CACF8-CB10-4122-F609-2B758E905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3CA70-7CB3-41AD-B0F0-EB799F59DB2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3EE0D-1BFF-BFF6-2FB5-74D70B7C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577DD-5CC5-7829-4B7B-230476A28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2DB85D-C178-42C1-9BFC-B73AD0194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86" r:id="rId3"/>
    <p:sldLayoutId id="2147483665" r:id="rId4"/>
    <p:sldLayoutId id="2147483650" r:id="rId5"/>
    <p:sldLayoutId id="2147483690" r:id="rId6"/>
    <p:sldLayoutId id="2147483688" r:id="rId7"/>
    <p:sldLayoutId id="2147483687" r:id="rId8"/>
    <p:sldLayoutId id="2147483684" r:id="rId9"/>
    <p:sldLayoutId id="2147483681" r:id="rId10"/>
    <p:sldLayoutId id="2147483680" r:id="rId11"/>
    <p:sldLayoutId id="2147483679" r:id="rId12"/>
    <p:sldLayoutId id="2147483677" r:id="rId13"/>
    <p:sldLayoutId id="2147483676" r:id="rId14"/>
    <p:sldLayoutId id="2147483674" r:id="rId15"/>
    <p:sldLayoutId id="2147483673" r:id="rId16"/>
    <p:sldLayoutId id="2147483672" r:id="rId17"/>
    <p:sldLayoutId id="2147483670" r:id="rId18"/>
    <p:sldLayoutId id="2147483669" r:id="rId19"/>
    <p:sldLayoutId id="2147483668" r:id="rId20"/>
    <p:sldLayoutId id="2147483663" r:id="rId21"/>
    <p:sldLayoutId id="2147483662" r:id="rId22"/>
    <p:sldLayoutId id="2147483661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685" r:id="rId29"/>
    <p:sldLayoutId id="2147483683" r:id="rId30"/>
    <p:sldLayoutId id="2147483678" r:id="rId31"/>
    <p:sldLayoutId id="2147483675" r:id="rId32"/>
    <p:sldLayoutId id="2147483671" r:id="rId33"/>
    <p:sldLayoutId id="2147483667" r:id="rId34"/>
    <p:sldLayoutId id="2147483664" r:id="rId35"/>
    <p:sldLayoutId id="2147483656" r:id="rId36"/>
    <p:sldLayoutId id="2147483657" r:id="rId37"/>
    <p:sldLayoutId id="2147483658" r:id="rId38"/>
    <p:sldLayoutId id="2147483659" r:id="rId39"/>
    <p:sldLayoutId id="2147483660" r:id="rId40"/>
    <p:sldLayoutId id="2147483682" r:id="rId41"/>
    <p:sldLayoutId id="2147483666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customXml" Target="../ink/ink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10" Type="http://schemas.openxmlformats.org/officeDocument/2006/relationships/customXml" Target="../ink/ink3.xml"/><Relationship Id="rId4" Type="http://schemas.openxmlformats.org/officeDocument/2006/relationships/tags" Target="../tags/tag4.xml"/><Relationship Id="rId9" Type="http://schemas.openxmlformats.org/officeDocument/2006/relationships/customXml" Target="../ink/ink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customXml" Target="../ink/ink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customXml" Target="../ink/ink5.xml"/><Relationship Id="rId5" Type="http://schemas.openxmlformats.org/officeDocument/2006/relationships/image" Target="../media/image220.png"/><Relationship Id="rId4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customXml" Target="../ink/ink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customXml" Target="../ink/ink8.xml"/><Relationship Id="rId5" Type="http://schemas.openxmlformats.org/officeDocument/2006/relationships/image" Target="../media/image2200.png"/><Relationship Id="rId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46545" y="-359"/>
            <a:ext cx="5740671" cy="4851400"/>
          </a:xfrm>
          <a:custGeom>
            <a:avLst/>
            <a:gdLst/>
            <a:ahLst/>
            <a:cxnLst/>
            <a:rect l="l" t="t" r="r" b="b"/>
            <a:pathLst>
              <a:path w="8611007" h="8229600">
                <a:moveTo>
                  <a:pt x="0" y="0"/>
                </a:moveTo>
                <a:lnTo>
                  <a:pt x="8611007" y="0"/>
                </a:lnTo>
                <a:lnTo>
                  <a:pt x="86110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-1308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7365885" y="0"/>
            <a:ext cx="4826115" cy="4612353"/>
          </a:xfrm>
          <a:custGeom>
            <a:avLst/>
            <a:gdLst/>
            <a:ahLst/>
            <a:cxnLst/>
            <a:rect l="l" t="t" r="r" b="b"/>
            <a:pathLst>
              <a:path w="7239173" h="6918529">
                <a:moveTo>
                  <a:pt x="0" y="0"/>
                </a:moveTo>
                <a:lnTo>
                  <a:pt x="7239173" y="0"/>
                </a:lnTo>
                <a:lnTo>
                  <a:pt x="7239173" y="6918529"/>
                </a:lnTo>
                <a:lnTo>
                  <a:pt x="0" y="6918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193614"/>
            <a:ext cx="1517093" cy="5486400"/>
          </a:xfrm>
          <a:custGeom>
            <a:avLst/>
            <a:gdLst/>
            <a:ahLst/>
            <a:cxnLst/>
            <a:rect l="l" t="t" r="r" b="b"/>
            <a:pathLst>
              <a:path w="8611007" h="8229600">
                <a:moveTo>
                  <a:pt x="0" y="0"/>
                </a:moveTo>
                <a:lnTo>
                  <a:pt x="8611007" y="0"/>
                </a:lnTo>
                <a:lnTo>
                  <a:pt x="86110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7840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355329" y="4920165"/>
            <a:ext cx="5740671" cy="5486400"/>
          </a:xfrm>
          <a:custGeom>
            <a:avLst/>
            <a:gdLst/>
            <a:ahLst/>
            <a:cxnLst/>
            <a:rect l="l" t="t" r="r" b="b"/>
            <a:pathLst>
              <a:path w="8611007" h="8229600">
                <a:moveTo>
                  <a:pt x="0" y="0"/>
                </a:moveTo>
                <a:lnTo>
                  <a:pt x="8611007" y="0"/>
                </a:lnTo>
                <a:lnTo>
                  <a:pt x="86110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711201" y="1179880"/>
            <a:ext cx="10820399" cy="4423541"/>
            <a:chOff x="0" y="0"/>
            <a:chExt cx="3991887" cy="15524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91887" cy="1552440"/>
            </a:xfrm>
            <a:custGeom>
              <a:avLst/>
              <a:gdLst/>
              <a:ahLst/>
              <a:cxnLst/>
              <a:rect l="l" t="t" r="r" b="b"/>
              <a:pathLst>
                <a:path w="3991887" h="1552440">
                  <a:moveTo>
                    <a:pt x="0" y="0"/>
                  </a:moveTo>
                  <a:lnTo>
                    <a:pt x="3991887" y="0"/>
                  </a:lnTo>
                  <a:lnTo>
                    <a:pt x="3991887" y="1552440"/>
                  </a:lnTo>
                  <a:lnTo>
                    <a:pt x="0" y="1552440"/>
                  </a:lnTo>
                  <a:close/>
                </a:path>
              </a:pathLst>
            </a:custGeom>
            <a:solidFill>
              <a:srgbClr val="0D203B">
                <a:alpha val="30196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991887" cy="16286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8079986" y="4922987"/>
            <a:ext cx="4362521" cy="4169292"/>
          </a:xfrm>
          <a:custGeom>
            <a:avLst/>
            <a:gdLst/>
            <a:ahLst/>
            <a:cxnLst/>
            <a:rect l="l" t="t" r="r" b="b"/>
            <a:pathLst>
              <a:path w="6543782" h="6253938">
                <a:moveTo>
                  <a:pt x="0" y="0"/>
                </a:moveTo>
                <a:lnTo>
                  <a:pt x="6543783" y="0"/>
                </a:lnTo>
                <a:lnTo>
                  <a:pt x="6543783" y="6253938"/>
                </a:lnTo>
                <a:lnTo>
                  <a:pt x="0" y="6253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Rectangle 11"/>
          <p:cNvSpPr/>
          <p:nvPr/>
        </p:nvSpPr>
        <p:spPr>
          <a:xfrm>
            <a:off x="1158823" y="4211904"/>
            <a:ext cx="10356926" cy="1346465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>
                <a:gd name="adj" fmla="val 10913576"/>
              </a:avLst>
            </a:prstTxWarp>
            <a:spAutoFit/>
          </a:bodyPr>
          <a:lstStyle/>
          <a:p>
            <a:pPr algn="ctr" defTabSz="609630">
              <a:lnSpc>
                <a:spcPct val="200000"/>
              </a:lnSpc>
              <a:defRPr/>
            </a:pPr>
            <a:r>
              <a:rPr lang="en-US" sz="6400" b="1" spc="33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UVN Bach Tuyet Nang" panose="02090907080705020403" pitchFamily="18" charset="0"/>
              </a:rPr>
              <a:t>NHIỆT LIỆT CHÀO MỪNG CÁC THẦY CÔ GIÁO</a:t>
            </a:r>
          </a:p>
          <a:p>
            <a:pPr algn="ctr" defTabSz="609630">
              <a:lnSpc>
                <a:spcPct val="200000"/>
              </a:lnSpc>
              <a:defRPr/>
            </a:pPr>
            <a:r>
              <a:rPr lang="en-US" sz="6400" b="1" spc="33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UVN Bach Tuyet Nang" panose="02090907080705020403" pitchFamily="18" charset="0"/>
              </a:rPr>
              <a:t>VỀ DỰ GIỜ HỘI GIẢNG MÔN TIẾNG VIỆT </a:t>
            </a:r>
          </a:p>
          <a:p>
            <a:pPr algn="ctr" defTabSz="609630">
              <a:lnSpc>
                <a:spcPct val="200000"/>
              </a:lnSpc>
              <a:defRPr/>
            </a:pPr>
            <a:r>
              <a:rPr lang="en-US" sz="6400" b="1" spc="33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UVN Bach Tuyet Nang" panose="02090907080705020403" pitchFamily="18" charset="0"/>
              </a:rPr>
              <a:t>LỚP 3A4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2470234" y="339548"/>
            <a:ext cx="7419374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09630" eaLnBrk="1" hangingPunct="1">
              <a:spcBef>
                <a:spcPct val="20000"/>
              </a:spcBef>
              <a:defRPr/>
            </a:pPr>
            <a:r>
              <a:rPr lang="en-US" altLang="en-US" sz="18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KHUÊ</a:t>
            </a:r>
            <a:endParaRPr lang="vi-VN" altLang="en-US" sz="18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CF1FA-E0E1-47F1-97F4-04F92B4F9A6B}"/>
              </a:ext>
            </a:extLst>
          </p:cNvPr>
          <p:cNvSpPr txBox="1"/>
          <p:nvPr/>
        </p:nvSpPr>
        <p:spPr>
          <a:xfrm>
            <a:off x="3428496" y="5077342"/>
            <a:ext cx="4796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Thị Thắm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93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9E0C3A-55AA-C9B9-C002-4569BF2837EF}"/>
              </a:ext>
            </a:extLst>
          </p:cNvPr>
          <p:cNvSpPr/>
          <p:nvPr/>
        </p:nvSpPr>
        <p:spPr>
          <a:xfrm>
            <a:off x="391227" y="2721687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14CB5-E4C7-4EBA-943A-0E1239577D02}"/>
              </a:ext>
            </a:extLst>
          </p:cNvPr>
          <p:cNvCxnSpPr>
            <a:cxnSpLocks/>
          </p:cNvCxnSpPr>
          <p:nvPr/>
        </p:nvCxnSpPr>
        <p:spPr>
          <a:xfrm flipV="1">
            <a:off x="2783327" y="2335924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F255087-FF42-31B7-E3DC-5E1676FCCA74}"/>
              </a:ext>
            </a:extLst>
          </p:cNvPr>
          <p:cNvSpPr/>
          <p:nvPr/>
        </p:nvSpPr>
        <p:spPr>
          <a:xfrm>
            <a:off x="3575222" y="1657191"/>
            <a:ext cx="7946218" cy="1064495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Dùng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thiệu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1562CD-9210-62BF-BEFC-9A1E7A696777}"/>
              </a:ext>
            </a:extLst>
          </p:cNvPr>
          <p:cNvCxnSpPr>
            <a:cxnSpLocks/>
          </p:cNvCxnSpPr>
          <p:nvPr/>
        </p:nvCxnSpPr>
        <p:spPr>
          <a:xfrm>
            <a:off x="2783327" y="3316718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1576D1D-2B61-6054-1294-3279E1BAF809}"/>
              </a:ext>
            </a:extLst>
          </p:cNvPr>
          <p:cNvSpPr/>
          <p:nvPr/>
        </p:nvSpPr>
        <p:spPr>
          <a:xfrm>
            <a:off x="3651420" y="3750551"/>
            <a:ext cx="7870020" cy="1064495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thúc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05528" y="89773"/>
            <a:ext cx="11055645" cy="1119269"/>
            <a:chOff x="81324" y="89773"/>
            <a:chExt cx="5003677" cy="1119269"/>
          </a:xfrm>
          <a:noFill/>
        </p:grpSpPr>
        <p:sp>
          <p:nvSpPr>
            <p:cNvPr id="2" name="Google Shape;1244;p45"/>
            <p:cNvSpPr/>
            <p:nvPr/>
          </p:nvSpPr>
          <p:spPr>
            <a:xfrm>
              <a:off x="81324" y="89773"/>
              <a:ext cx="4903350" cy="104380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126265" y="131824"/>
              <a:ext cx="4958736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 các câu dưới đây vào nhóm thích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(đánh dấu x vào câu đúng)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 thích vì sao em xếp như vậy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C7F65B-459F-B1A1-BDD1-1D4BE564EC37}"/>
              </a:ext>
            </a:extLst>
          </p:cNvPr>
          <p:cNvCxnSpPr>
            <a:cxnSpLocks/>
          </p:cNvCxnSpPr>
          <p:nvPr/>
        </p:nvCxnSpPr>
        <p:spPr>
          <a:xfrm>
            <a:off x="6096000" y="631420"/>
            <a:ext cx="26501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EDD4BC-BD32-CE18-0BA1-3802F5260C4E}"/>
              </a:ext>
            </a:extLst>
          </p:cNvPr>
          <p:cNvCxnSpPr>
            <a:cxnSpLocks/>
          </p:cNvCxnSpPr>
          <p:nvPr/>
        </p:nvCxnSpPr>
        <p:spPr>
          <a:xfrm>
            <a:off x="1202323" y="631420"/>
            <a:ext cx="20188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A65F66B-3BC9-0C23-7B70-C3F542FCA451}"/>
              </a:ext>
            </a:extLst>
          </p:cNvPr>
          <p:cNvCxnSpPr>
            <a:cxnSpLocks/>
          </p:cNvCxnSpPr>
          <p:nvPr/>
        </p:nvCxnSpPr>
        <p:spPr>
          <a:xfrm>
            <a:off x="4695801" y="1162322"/>
            <a:ext cx="155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84BDF48-B97E-6112-EFC0-D97C891AC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923858"/>
              </p:ext>
            </p:extLst>
          </p:nvPr>
        </p:nvGraphicFramePr>
        <p:xfrm>
          <a:off x="267961" y="1345381"/>
          <a:ext cx="11711646" cy="5260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3882">
                  <a:extLst>
                    <a:ext uri="{9D8B030D-6E8A-4147-A177-3AD203B41FA5}">
                      <a16:colId xmlns:a16="http://schemas.microsoft.com/office/drawing/2014/main" val="3837632083"/>
                    </a:ext>
                  </a:extLst>
                </a:gridCol>
                <a:gridCol w="3903882">
                  <a:extLst>
                    <a:ext uri="{9D8B030D-6E8A-4147-A177-3AD203B41FA5}">
                      <a16:colId xmlns:a16="http://schemas.microsoft.com/office/drawing/2014/main" val="2862020332"/>
                    </a:ext>
                  </a:extLst>
                </a:gridCol>
                <a:gridCol w="3903882">
                  <a:extLst>
                    <a:ext uri="{9D8B030D-6E8A-4147-A177-3AD203B41FA5}">
                      <a16:colId xmlns:a16="http://schemas.microsoft.com/office/drawing/2014/main" val="2084903872"/>
                    </a:ext>
                  </a:extLst>
                </a:gridCol>
              </a:tblGrid>
              <a:tr h="4429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582158"/>
                  </a:ext>
                </a:extLst>
              </a:tr>
              <a:tr h="8609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575155"/>
                  </a:ext>
                </a:extLst>
              </a:tr>
              <a:tr h="8728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35977"/>
                  </a:ext>
                </a:extLst>
              </a:tr>
              <a:tr h="12157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1548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7364620"/>
                  </a:ext>
                </a:extLst>
              </a:tr>
              <a:tr h="9533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294094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305BEF9-6F57-3949-5C78-D8EBC148E923}"/>
              </a:ext>
            </a:extLst>
          </p:cNvPr>
          <p:cNvSpPr txBox="1"/>
          <p:nvPr/>
        </p:nvSpPr>
        <p:spPr>
          <a:xfrm>
            <a:off x="1546478" y="13152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2E8CC1-BAFA-0E79-2686-3ACB894C3A29}"/>
              </a:ext>
            </a:extLst>
          </p:cNvPr>
          <p:cNvSpPr txBox="1"/>
          <p:nvPr/>
        </p:nvSpPr>
        <p:spPr>
          <a:xfrm>
            <a:off x="5237619" y="1366960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kể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393DE7-1692-796B-1AE1-8D6845CB8109}"/>
              </a:ext>
            </a:extLst>
          </p:cNvPr>
          <p:cNvSpPr txBox="1"/>
          <p:nvPr/>
        </p:nvSpPr>
        <p:spPr>
          <a:xfrm>
            <a:off x="9295848" y="1369676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BDDECB-AB53-93FB-1350-86AE586B572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2482" y="1738903"/>
            <a:ext cx="3887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Bút nâu trông như thế nào?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15DD8C-4DF4-D859-B1D3-BB02A90950DA}"/>
              </a:ext>
            </a:extLst>
          </p:cNvPr>
          <p:cNvGrpSpPr/>
          <p:nvPr/>
        </p:nvGrpSpPr>
        <p:grpSpPr>
          <a:xfrm>
            <a:off x="2648572" y="3532942"/>
            <a:ext cx="360" cy="360"/>
            <a:chOff x="2847093" y="223407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000A551-5C29-6A3B-B441-50AFC449DEE9}"/>
                    </a:ext>
                  </a:extLst>
                </p14:cNvPr>
                <p14:cNvContentPartPr/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000A551-5C29-6A3B-B441-50AFC449DEE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1BAE47E-67C0-A8D2-2489-F0AF0F94FD89}"/>
                    </a:ext>
                  </a:extLst>
                </p14:cNvPr>
                <p14:cNvContentPartPr/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1BAE47E-67C0-A8D2-2489-F0AF0F94FD8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E067676-497A-1050-0C18-13A46518D6BA}"/>
                    </a:ext>
                  </a:extLst>
                </p14:cNvPr>
                <p14:cNvContentPartPr/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E067676-497A-1050-0C18-13A46518D6BA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D4DB3E5-3D04-9867-3773-D0DC00CB74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7602" y="2683515"/>
            <a:ext cx="384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Bút nâu là một người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tốt.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958E6B-8FE3-90F5-61DD-1A6BCACC838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7961" y="3449544"/>
            <a:ext cx="3887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Bút nâu nhảy với bút vàng, lắng nghe ước mơ của bút tím.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541E49-52BB-942B-1873-AAF5353E77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7961" y="4705374"/>
            <a:ext cx="3846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Bút nâu gắn bút đỏ vào bên cạnh mình để làm gì?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F4E263-56D7-6DE1-CDBA-2A4491FB36DB}"/>
              </a:ext>
            </a:extLst>
          </p:cNvPr>
          <p:cNvSpPr txBox="1"/>
          <p:nvPr/>
        </p:nvSpPr>
        <p:spPr>
          <a:xfrm>
            <a:off x="1349309" y="5922215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do</a:t>
            </a:r>
          </a:p>
        </p:txBody>
      </p:sp>
    </p:spTree>
    <p:extLst>
      <p:ext uri="{BB962C8B-B14F-4D97-AF65-F5344CB8AC3E}">
        <p14:creationId xmlns:p14="http://schemas.microsoft.com/office/powerpoint/2010/main" val="1069943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9799F-083B-63FB-F2BD-7237F6FDA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2EA34E2-6011-7C96-5EDD-16EB6776A51C}"/>
              </a:ext>
            </a:extLst>
          </p:cNvPr>
          <p:cNvGrpSpPr/>
          <p:nvPr/>
        </p:nvGrpSpPr>
        <p:grpSpPr>
          <a:xfrm>
            <a:off x="405528" y="89773"/>
            <a:ext cx="11055645" cy="1119269"/>
            <a:chOff x="81324" y="89773"/>
            <a:chExt cx="5003677" cy="1119269"/>
          </a:xfrm>
          <a:noFill/>
        </p:grpSpPr>
        <p:sp>
          <p:nvSpPr>
            <p:cNvPr id="2" name="Google Shape;1244;p45">
              <a:extLst>
                <a:ext uri="{FF2B5EF4-FFF2-40B4-BE49-F238E27FC236}">
                  <a16:creationId xmlns:a16="http://schemas.microsoft.com/office/drawing/2014/main" id="{FC9AE35A-5608-1EE8-A5D9-B8C4404B1706}"/>
                </a:ext>
              </a:extLst>
            </p:cNvPr>
            <p:cNvSpPr/>
            <p:nvPr/>
          </p:nvSpPr>
          <p:spPr>
            <a:xfrm>
              <a:off x="81324" y="89773"/>
              <a:ext cx="4903350" cy="104380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1FF181-7CF4-5BF0-099A-2BBE82363F96}"/>
                </a:ext>
              </a:extLst>
            </p:cNvPr>
            <p:cNvSpPr txBox="1"/>
            <p:nvPr/>
          </p:nvSpPr>
          <p:spPr>
            <a:xfrm>
              <a:off x="126265" y="131824"/>
              <a:ext cx="4958736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 các câu dưới đây vào nhóm thích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(đánh dấu x vào câu đúng)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 thích vì sao em xếp như vậy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B47206-3BA9-2334-96B2-CF81A6A6BD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041803"/>
              </p:ext>
            </p:extLst>
          </p:nvPr>
        </p:nvGraphicFramePr>
        <p:xfrm>
          <a:off x="778225" y="1748367"/>
          <a:ext cx="10682948" cy="3977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90">
                  <a:extLst>
                    <a:ext uri="{9D8B030D-6E8A-4147-A177-3AD203B41FA5}">
                      <a16:colId xmlns:a16="http://schemas.microsoft.com/office/drawing/2014/main" val="1025316100"/>
                    </a:ext>
                  </a:extLst>
                </a:gridCol>
                <a:gridCol w="3400926">
                  <a:extLst>
                    <a:ext uri="{9D8B030D-6E8A-4147-A177-3AD203B41FA5}">
                      <a16:colId xmlns:a16="http://schemas.microsoft.com/office/drawing/2014/main" val="1968489219"/>
                    </a:ext>
                  </a:extLst>
                </a:gridCol>
                <a:gridCol w="2983832">
                  <a:extLst>
                    <a:ext uri="{9D8B030D-6E8A-4147-A177-3AD203B41FA5}">
                      <a16:colId xmlns:a16="http://schemas.microsoft.com/office/drawing/2014/main" val="81075622"/>
                    </a:ext>
                  </a:extLst>
                </a:gridCol>
              </a:tblGrid>
              <a:tr h="3342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221657"/>
                  </a:ext>
                </a:extLst>
              </a:tr>
              <a:tr h="2302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629390"/>
                  </a:ext>
                </a:extLst>
              </a:tr>
              <a:tr h="13094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347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05BEF9-6F57-3949-5C78-D8EBC148E9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86142" y="174836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E8CC1-BAFA-0E79-2686-3ACB894C3A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9526" y="1748367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kể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93DE7-1692-796B-1AE1-8D6845CB81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50317" y="1748367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DDECB-AB53-93FB-1350-86AE586B57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"/>
            </p:custDataLst>
          </p:nvPr>
        </p:nvSpPr>
        <p:spPr>
          <a:xfrm>
            <a:off x="778225" y="2116643"/>
            <a:ext cx="390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 Bút nâu trông như thế nào?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15DD8C-4DF4-D859-B1D3-BB02A90950D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48572" y="3532942"/>
            <a:ext cx="360" cy="360"/>
            <a:chOff x="2847093" y="223407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000A551-5C29-6A3B-B441-50AFC449DEE9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000A551-5C29-6A3B-B441-50AFC449DEE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1BAE47E-67C0-A8D2-2489-F0AF0F94FD89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1BAE47E-67C0-A8D2-2489-F0AF0F94FD8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E067676-497A-1050-0C18-13A46518D6BA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E067676-497A-1050-0C18-13A46518D6BA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4DB3E5-3D04-9867-3773-D0DC00CB74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8225" y="2456516"/>
            <a:ext cx="41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Bút nâu là một người bạn tốt.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958E6B-8FE3-90F5-61DD-1A6BCACC83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8225" y="2839972"/>
            <a:ext cx="394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Bút nâu nhảy với bút vàng,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lắng nghe ước mơ của bút tím.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541E49-52BB-942B-1873-AAF5353E77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8225" y="3670969"/>
            <a:ext cx="395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Bút nâu gắn bút đỏ vào bên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cạnh mình để làm gì?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F4E263-56D7-6DE1-CDBA-2A4491FB36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92498" y="4953763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Lí do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2EF171D-0A91-3DC4-6EA1-9A2E96896C5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556606158"/>
              </p:ext>
            </p:extLst>
          </p:nvPr>
        </p:nvGraphicFramePr>
        <p:xfrm>
          <a:off x="788615" y="2514600"/>
          <a:ext cx="10671464" cy="365760"/>
        </p:xfrm>
        <a:graphic>
          <a:graphicData uri="http://schemas.openxmlformats.org/drawingml/2006/table">
            <a:tbl>
              <a:tblPr/>
              <a:tblGrid>
                <a:gridCol w="10671464">
                  <a:extLst>
                    <a:ext uri="{9D8B030D-6E8A-4147-A177-3AD203B41FA5}">
                      <a16:colId xmlns:a16="http://schemas.microsoft.com/office/drawing/2014/main" val="39645781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523629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01CEC19-B79A-7740-53ED-EA6F253A1B0B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490202500"/>
              </p:ext>
            </p:extLst>
          </p:nvPr>
        </p:nvGraphicFramePr>
        <p:xfrm>
          <a:off x="778224" y="2878282"/>
          <a:ext cx="10671464" cy="789709"/>
        </p:xfrm>
        <a:graphic>
          <a:graphicData uri="http://schemas.openxmlformats.org/drawingml/2006/table">
            <a:tbl>
              <a:tblPr/>
              <a:tblGrid>
                <a:gridCol w="10671464">
                  <a:extLst>
                    <a:ext uri="{9D8B030D-6E8A-4147-A177-3AD203B41FA5}">
                      <a16:colId xmlns:a16="http://schemas.microsoft.com/office/drawing/2014/main" val="2258066050"/>
                    </a:ext>
                  </a:extLst>
                </a:gridCol>
              </a:tblGrid>
              <a:tr h="7897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437722"/>
                  </a:ext>
                </a:extLst>
              </a:tr>
            </a:tbl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98ABC7-BD01-21B2-47B5-260B07FE7DAC}"/>
              </a:ext>
            </a:extLst>
          </p:cNvPr>
          <p:cNvCxnSpPr>
            <a:cxnSpLocks/>
          </p:cNvCxnSpPr>
          <p:nvPr/>
        </p:nvCxnSpPr>
        <p:spPr>
          <a:xfrm>
            <a:off x="6096000" y="631420"/>
            <a:ext cx="26501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684202-9599-2094-F24B-CF2F19C86167}"/>
              </a:ext>
            </a:extLst>
          </p:cNvPr>
          <p:cNvCxnSpPr>
            <a:cxnSpLocks/>
          </p:cNvCxnSpPr>
          <p:nvPr/>
        </p:nvCxnSpPr>
        <p:spPr>
          <a:xfrm>
            <a:off x="1202323" y="631420"/>
            <a:ext cx="20188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148807-9296-9039-B2EE-AC236D9F5D59}"/>
              </a:ext>
            </a:extLst>
          </p:cNvPr>
          <p:cNvCxnSpPr>
            <a:cxnSpLocks/>
          </p:cNvCxnSpPr>
          <p:nvPr/>
        </p:nvCxnSpPr>
        <p:spPr>
          <a:xfrm>
            <a:off x="4695801" y="1162322"/>
            <a:ext cx="155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1FE626B-039A-E77F-F8EB-43259932A71F}"/>
              </a:ext>
            </a:extLst>
          </p:cNvPr>
          <p:cNvSpPr txBox="1"/>
          <p:nvPr/>
        </p:nvSpPr>
        <p:spPr>
          <a:xfrm>
            <a:off x="9877517" y="20906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F6845B-6431-A81E-B2EA-46F9DD3E8DC2}"/>
              </a:ext>
            </a:extLst>
          </p:cNvPr>
          <p:cNvSpPr txBox="1"/>
          <p:nvPr/>
        </p:nvSpPr>
        <p:spPr>
          <a:xfrm>
            <a:off x="6599792" y="24734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4BB95D-C687-E016-AE0D-5574BE47671A}"/>
              </a:ext>
            </a:extLst>
          </p:cNvPr>
          <p:cNvSpPr txBox="1"/>
          <p:nvPr/>
        </p:nvSpPr>
        <p:spPr>
          <a:xfrm>
            <a:off x="6599792" y="307127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E88DA5-EE37-9CFA-36D3-69A6A042D9E7}"/>
              </a:ext>
            </a:extLst>
          </p:cNvPr>
          <p:cNvSpPr txBox="1"/>
          <p:nvPr/>
        </p:nvSpPr>
        <p:spPr>
          <a:xfrm>
            <a:off x="5080775" y="4445931"/>
            <a:ext cx="339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c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3F0BC-F6A5-90AB-BDA6-07974C14EF2C}"/>
              </a:ext>
            </a:extLst>
          </p:cNvPr>
          <p:cNvSpPr txBox="1"/>
          <p:nvPr/>
        </p:nvSpPr>
        <p:spPr>
          <a:xfrm>
            <a:off x="8470365" y="4458086"/>
            <a:ext cx="3138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a, d nêu lên thắc mắc điều chưa biết về bạn bút nâu. Cuối câu có dấu chấm hỏi.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1F5F2-79AC-3FB6-0D26-809495F97C3F}"/>
              </a:ext>
            </a:extLst>
          </p:cNvPr>
          <p:cNvSpPr txBox="1"/>
          <p:nvPr/>
        </p:nvSpPr>
        <p:spPr>
          <a:xfrm>
            <a:off x="9862099" y="378162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5546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9799F-083B-63FB-F2BD-7237F6FDA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2EA34E2-6011-7C96-5EDD-16EB6776A51C}"/>
              </a:ext>
            </a:extLst>
          </p:cNvPr>
          <p:cNvGrpSpPr/>
          <p:nvPr/>
        </p:nvGrpSpPr>
        <p:grpSpPr>
          <a:xfrm>
            <a:off x="405528" y="89773"/>
            <a:ext cx="11055645" cy="1119269"/>
            <a:chOff x="81324" y="89773"/>
            <a:chExt cx="5003677" cy="1119269"/>
          </a:xfrm>
          <a:noFill/>
        </p:grpSpPr>
        <p:sp>
          <p:nvSpPr>
            <p:cNvPr id="2" name="Google Shape;1244;p45">
              <a:extLst>
                <a:ext uri="{FF2B5EF4-FFF2-40B4-BE49-F238E27FC236}">
                  <a16:creationId xmlns:a16="http://schemas.microsoft.com/office/drawing/2014/main" id="{FC9AE35A-5608-1EE8-A5D9-B8C4404B1706}"/>
                </a:ext>
              </a:extLst>
            </p:cNvPr>
            <p:cNvSpPr/>
            <p:nvPr/>
          </p:nvSpPr>
          <p:spPr>
            <a:xfrm>
              <a:off x="81324" y="89773"/>
              <a:ext cx="4903350" cy="104380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1FF181-7CF4-5BF0-099A-2BBE82363F96}"/>
                </a:ext>
              </a:extLst>
            </p:cNvPr>
            <p:cNvSpPr txBox="1"/>
            <p:nvPr/>
          </p:nvSpPr>
          <p:spPr>
            <a:xfrm>
              <a:off x="126265" y="131824"/>
              <a:ext cx="4958736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 các câu dưới đây vào nhóm thích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(đánh dấu x vào câu đúng)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 thích vì sao em xếp như vậy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B47206-3BA9-2334-96B2-CF81A6A6BD18}"/>
              </a:ext>
            </a:extLst>
          </p:cNvPr>
          <p:cNvGraphicFramePr>
            <a:graphicFrameLocks/>
          </p:cNvGraphicFramePr>
          <p:nvPr/>
        </p:nvGraphicFramePr>
        <p:xfrm>
          <a:off x="766419" y="1789937"/>
          <a:ext cx="10715080" cy="39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2018">
                  <a:extLst>
                    <a:ext uri="{9D8B030D-6E8A-4147-A177-3AD203B41FA5}">
                      <a16:colId xmlns:a16="http://schemas.microsoft.com/office/drawing/2014/main" val="1025316100"/>
                    </a:ext>
                  </a:extLst>
                </a:gridCol>
                <a:gridCol w="3376246">
                  <a:extLst>
                    <a:ext uri="{9D8B030D-6E8A-4147-A177-3AD203B41FA5}">
                      <a16:colId xmlns:a16="http://schemas.microsoft.com/office/drawing/2014/main" val="1968489219"/>
                    </a:ext>
                  </a:extLst>
                </a:gridCol>
                <a:gridCol w="3026816">
                  <a:extLst>
                    <a:ext uri="{9D8B030D-6E8A-4147-A177-3AD203B41FA5}">
                      <a16:colId xmlns:a16="http://schemas.microsoft.com/office/drawing/2014/main" val="81075622"/>
                    </a:ext>
                  </a:extLst>
                </a:gridCol>
              </a:tblGrid>
              <a:tr h="3342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221657"/>
                  </a:ext>
                </a:extLst>
              </a:tr>
              <a:tr h="2302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629390"/>
                  </a:ext>
                </a:extLst>
              </a:tr>
              <a:tr h="12328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347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05BEF9-6F57-3949-5C78-D8EBC148E9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86142" y="174836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E8CC1-BAFA-0E79-2686-3ACB894C3A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9526" y="1748367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kể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93DE7-1692-796B-1AE1-8D6845CB81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50317" y="1748367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DDECB-AB53-93FB-1350-86AE586B57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"/>
            </p:custDataLst>
          </p:nvPr>
        </p:nvSpPr>
        <p:spPr>
          <a:xfrm>
            <a:off x="778225" y="2116643"/>
            <a:ext cx="390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Bút nâu trông như thế nào?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15DD8C-4DF4-D859-B1D3-BB02A90950D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48572" y="3532942"/>
            <a:ext cx="360" cy="360"/>
            <a:chOff x="2847093" y="223407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000A551-5C29-6A3B-B441-50AFC449DEE9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000A551-5C29-6A3B-B441-50AFC449DEE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1BAE47E-67C0-A8D2-2489-F0AF0F94FD89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1BAE47E-67C0-A8D2-2489-F0AF0F94FD8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E067676-497A-1050-0C18-13A46518D6BA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847093" y="2234078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E067676-497A-1050-0C18-13A46518D6BA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42773" y="222975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4DB3E5-3D04-9867-3773-D0DC00CB74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8225" y="2456516"/>
            <a:ext cx="41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Bút nâu là một người bạn tốt.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958E6B-8FE3-90F5-61DD-1A6BCACC83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8225" y="2839972"/>
            <a:ext cx="394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Bút nâu nhảy với bút vàng,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 nghe ước mơ của bút tím.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541E49-52BB-942B-1873-AAF5353E77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8225" y="3670969"/>
            <a:ext cx="395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Bút nâu gắn bút đỏ vào bên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 mình để làm gì?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F4E263-56D7-6DE1-CDBA-2A4491FB36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92498" y="4953763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do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2EF171D-0A91-3DC4-6EA1-9A2E96896C57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788615" y="2514600"/>
          <a:ext cx="10671464" cy="365760"/>
        </p:xfrm>
        <a:graphic>
          <a:graphicData uri="http://schemas.openxmlformats.org/drawingml/2006/table">
            <a:tbl>
              <a:tblPr/>
              <a:tblGrid>
                <a:gridCol w="10671464">
                  <a:extLst>
                    <a:ext uri="{9D8B030D-6E8A-4147-A177-3AD203B41FA5}">
                      <a16:colId xmlns:a16="http://schemas.microsoft.com/office/drawing/2014/main" val="39645781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523629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01CEC19-B79A-7740-53ED-EA6F253A1B0B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778224" y="2878282"/>
          <a:ext cx="10671464" cy="789709"/>
        </p:xfrm>
        <a:graphic>
          <a:graphicData uri="http://schemas.openxmlformats.org/drawingml/2006/table">
            <a:tbl>
              <a:tblPr/>
              <a:tblGrid>
                <a:gridCol w="10671464">
                  <a:extLst>
                    <a:ext uri="{9D8B030D-6E8A-4147-A177-3AD203B41FA5}">
                      <a16:colId xmlns:a16="http://schemas.microsoft.com/office/drawing/2014/main" val="2258066050"/>
                    </a:ext>
                  </a:extLst>
                </a:gridCol>
              </a:tblGrid>
              <a:tr h="7897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437722"/>
                  </a:ext>
                </a:extLst>
              </a:tr>
            </a:tbl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98ABC7-BD01-21B2-47B5-260B07FE7DAC}"/>
              </a:ext>
            </a:extLst>
          </p:cNvPr>
          <p:cNvCxnSpPr>
            <a:cxnSpLocks/>
          </p:cNvCxnSpPr>
          <p:nvPr/>
        </p:nvCxnSpPr>
        <p:spPr>
          <a:xfrm>
            <a:off x="6096000" y="631420"/>
            <a:ext cx="26501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684202-9599-2094-F24B-CF2F19C86167}"/>
              </a:ext>
            </a:extLst>
          </p:cNvPr>
          <p:cNvCxnSpPr>
            <a:cxnSpLocks/>
          </p:cNvCxnSpPr>
          <p:nvPr/>
        </p:nvCxnSpPr>
        <p:spPr>
          <a:xfrm>
            <a:off x="1202323" y="631420"/>
            <a:ext cx="20188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148807-9296-9039-B2EE-AC236D9F5D59}"/>
              </a:ext>
            </a:extLst>
          </p:cNvPr>
          <p:cNvCxnSpPr>
            <a:cxnSpLocks/>
          </p:cNvCxnSpPr>
          <p:nvPr/>
        </p:nvCxnSpPr>
        <p:spPr>
          <a:xfrm>
            <a:off x="4695801" y="1162322"/>
            <a:ext cx="155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1FE626B-039A-E77F-F8EB-43259932A71F}"/>
              </a:ext>
            </a:extLst>
          </p:cNvPr>
          <p:cNvSpPr txBox="1"/>
          <p:nvPr/>
        </p:nvSpPr>
        <p:spPr>
          <a:xfrm>
            <a:off x="9877517" y="20906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F6845B-6431-A81E-B2EA-46F9DD3E8DC2}"/>
              </a:ext>
            </a:extLst>
          </p:cNvPr>
          <p:cNvSpPr txBox="1"/>
          <p:nvPr/>
        </p:nvSpPr>
        <p:spPr>
          <a:xfrm>
            <a:off x="6599792" y="24734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4BB95D-C687-E016-AE0D-5574BE47671A}"/>
              </a:ext>
            </a:extLst>
          </p:cNvPr>
          <p:cNvSpPr txBox="1"/>
          <p:nvPr/>
        </p:nvSpPr>
        <p:spPr>
          <a:xfrm>
            <a:off x="6599792" y="307127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E88DA5-EE37-9CFA-36D3-69A6A042D9E7}"/>
              </a:ext>
            </a:extLst>
          </p:cNvPr>
          <p:cNvSpPr txBox="1"/>
          <p:nvPr/>
        </p:nvSpPr>
        <p:spPr>
          <a:xfrm>
            <a:off x="5080775" y="4445931"/>
            <a:ext cx="339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b, 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3F0BC-F6A5-90AB-BDA6-07974C14EF2C}"/>
              </a:ext>
            </a:extLst>
          </p:cNvPr>
          <p:cNvSpPr txBox="1"/>
          <p:nvPr/>
        </p:nvSpPr>
        <p:spPr>
          <a:xfrm>
            <a:off x="8470366" y="4458086"/>
            <a:ext cx="3022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1F5F2-79AC-3FB6-0D26-809495F97C3F}"/>
              </a:ext>
            </a:extLst>
          </p:cNvPr>
          <p:cNvSpPr txBox="1"/>
          <p:nvPr/>
        </p:nvSpPr>
        <p:spPr>
          <a:xfrm>
            <a:off x="9862099" y="378162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0283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854" y="61908"/>
            <a:ext cx="1263015" cy="1191260"/>
          </a:xfrm>
          <a:prstGeom prst="rect">
            <a:avLst/>
          </a:prstGeom>
        </p:spPr>
      </p:pic>
      <p:pic>
        <p:nvPicPr>
          <p:cNvPr id="40" name="图片 8" descr="4ef6b7c9486052b6069210c143670dcb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-2085317" y="41998"/>
            <a:ext cx="4796016" cy="1878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B1EFE9-BEE2-49F2-A650-2C3ACB4A7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90" y="3637990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DBE016-988B-4CA7-984C-47347870C950}"/>
              </a:ext>
            </a:extLst>
          </p:cNvPr>
          <p:cNvGrpSpPr/>
          <p:nvPr/>
        </p:nvGrpSpPr>
        <p:grpSpPr>
          <a:xfrm>
            <a:off x="120501" y="1668879"/>
            <a:ext cx="4472646" cy="2854855"/>
            <a:chOff x="1830929" y="1437382"/>
            <a:chExt cx="2994142" cy="1991617"/>
          </a:xfrm>
        </p:grpSpPr>
        <p:pic>
          <p:nvPicPr>
            <p:cNvPr id="15" name="Picture 14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64F23DED-FAF6-43D5-93B0-2F5706301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2BA83F-6EF2-4D34-8901-CFBF958741E7}"/>
                </a:ext>
              </a:extLst>
            </p:cNvPr>
            <p:cNvSpPr txBox="1"/>
            <p:nvPr/>
          </p:nvSpPr>
          <p:spPr>
            <a:xfrm>
              <a:off x="2090540" y="2054508"/>
              <a:ext cx="2448342" cy="49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B8AB80-3B67-4678-A78E-D7016669E598}"/>
              </a:ext>
            </a:extLst>
          </p:cNvPr>
          <p:cNvGrpSpPr/>
          <p:nvPr/>
        </p:nvGrpSpPr>
        <p:grpSpPr>
          <a:xfrm>
            <a:off x="6397269" y="1668879"/>
            <a:ext cx="5181600" cy="2765488"/>
            <a:chOff x="7374300" y="1437381"/>
            <a:chExt cx="2979388" cy="1991617"/>
          </a:xfrm>
        </p:grpSpPr>
        <p:pic>
          <p:nvPicPr>
            <p:cNvPr id="18" name="Picture 17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B02E9C2A-A770-453D-BACB-60EA05506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1166F02-B8A3-4EEF-9120-283DB231DDD0}"/>
                </a:ext>
              </a:extLst>
            </p:cNvPr>
            <p:cNvSpPr txBox="1"/>
            <p:nvPr/>
          </p:nvSpPr>
          <p:spPr>
            <a:xfrm>
              <a:off x="7829722" y="2007581"/>
              <a:ext cx="2068545" cy="50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48039C-5DCE-4CE9-9686-DA03A4C07E1D}"/>
              </a:ext>
            </a:extLst>
          </p:cNvPr>
          <p:cNvSpPr/>
          <p:nvPr/>
        </p:nvSpPr>
        <p:spPr>
          <a:xfrm>
            <a:off x="4514850" y="303502"/>
            <a:ext cx="3400424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82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 NHỚ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066C22-2E30-46C5-BADC-C20AA512FE25}"/>
              </a:ext>
            </a:extLst>
          </p:cNvPr>
          <p:cNvGrpSpPr/>
          <p:nvPr/>
        </p:nvGrpSpPr>
        <p:grpSpPr>
          <a:xfrm>
            <a:off x="-134159" y="1304316"/>
            <a:ext cx="6380793" cy="3935952"/>
            <a:chOff x="1770252" y="1408976"/>
            <a:chExt cx="3076830" cy="2046619"/>
          </a:xfrm>
        </p:grpSpPr>
        <p:pic>
          <p:nvPicPr>
            <p:cNvPr id="24" name="Picture 23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9ABE57E2-064E-4305-B6E3-5EAD3FEFD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770252" y="1408976"/>
              <a:ext cx="3076830" cy="20466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B0DAF1-1C15-4690-8F3B-C58DE23A953C}"/>
                </a:ext>
              </a:extLst>
            </p:cNvPr>
            <p:cNvSpPr txBox="1"/>
            <p:nvPr/>
          </p:nvSpPr>
          <p:spPr>
            <a:xfrm>
              <a:off x="2158486" y="1768195"/>
              <a:ext cx="2312648" cy="109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kể dùng để giới thiệu</a:t>
              </a:r>
              <a:r>
                <a: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kể ,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tả sự vật, sự việc</a:t>
              </a:r>
              <a:r>
                <a: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 Khi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 cần chú ý đầu câu viết hoa 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cuối câu có dấu chấm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B55F5F-72DE-49AA-8FF8-3C661BA8A7E3}"/>
              </a:ext>
            </a:extLst>
          </p:cNvPr>
          <p:cNvGrpSpPr/>
          <p:nvPr/>
        </p:nvGrpSpPr>
        <p:grpSpPr>
          <a:xfrm>
            <a:off x="5918680" y="1093099"/>
            <a:ext cx="6700040" cy="4236780"/>
            <a:chOff x="7310588" y="1821649"/>
            <a:chExt cx="3526539" cy="2357368"/>
          </a:xfrm>
        </p:grpSpPr>
        <p:pic>
          <p:nvPicPr>
            <p:cNvPr id="27" name="Picture 26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B3E25A7D-CAC3-400A-82C0-CCE501F20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10588" y="1821649"/>
              <a:ext cx="3526539" cy="235736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18FC3-1387-4BC2-8673-0D9E2FD766DC}"/>
                </a:ext>
              </a:extLst>
            </p:cNvPr>
            <p:cNvSpPr txBox="1"/>
            <p:nvPr/>
          </p:nvSpPr>
          <p:spPr>
            <a:xfrm>
              <a:off x="7777971" y="2206741"/>
              <a:ext cx="2532017" cy="126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để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chưa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hoặc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chính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 Khi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chú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ý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cuối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chấm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215004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05528" y="89773"/>
            <a:ext cx="11436438" cy="1119269"/>
            <a:chOff x="81324" y="89773"/>
            <a:chExt cx="4903350" cy="1119269"/>
          </a:xfrm>
          <a:noFill/>
        </p:grpSpPr>
        <p:sp>
          <p:nvSpPr>
            <p:cNvPr id="2" name="Google Shape;1244;p45"/>
            <p:cNvSpPr/>
            <p:nvPr/>
          </p:nvSpPr>
          <p:spPr>
            <a:xfrm>
              <a:off x="81324" y="89773"/>
              <a:ext cx="4903350" cy="104380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126265" y="131824"/>
              <a:ext cx="4664418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than)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ô vuông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AB3717-B71B-4D3C-BD2F-784718868853}"/>
              </a:ext>
            </a:extLst>
          </p:cNvPr>
          <p:cNvSpPr txBox="1"/>
          <p:nvPr/>
        </p:nvSpPr>
        <p:spPr>
          <a:xfrm>
            <a:off x="333375" y="1651528"/>
            <a:ext cx="116585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i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 là thành viên mới của lớp 3A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Minh vừa chuyển từ trường khác 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 ấy vui vẻ giới thiệu: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Tớ tên là Tuệ Minh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Tớ thích chơi cờ vua và múa ba lê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 bạn xôn xao đáp lại: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Tên của cậu đẹp quá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Tớ cũng thích chơi cờ vua lắm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Cậu có muốn tham gia câu lạc bộ cờ vua cùng chúng tớ không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Việt Phương)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12325E-D187-EAFF-2A51-4C7E0BEEC931}"/>
              </a:ext>
            </a:extLst>
          </p:cNvPr>
          <p:cNvSpPr/>
          <p:nvPr/>
        </p:nvSpPr>
        <p:spPr>
          <a:xfrm>
            <a:off x="6743700" y="1808018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53BBE9-D18F-DE58-7087-00FF4A40B017}"/>
              </a:ext>
            </a:extLst>
          </p:cNvPr>
          <p:cNvSpPr/>
          <p:nvPr/>
        </p:nvSpPr>
        <p:spPr>
          <a:xfrm>
            <a:off x="1995055" y="2286000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4A7B1C-B792-4903-C33E-BEC79B745B89}"/>
              </a:ext>
            </a:extLst>
          </p:cNvPr>
          <p:cNvSpPr/>
          <p:nvPr/>
        </p:nvSpPr>
        <p:spPr>
          <a:xfrm>
            <a:off x="4083628" y="2774373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9FA441-4009-4284-B414-479ED5D08A66}"/>
              </a:ext>
            </a:extLst>
          </p:cNvPr>
          <p:cNvSpPr/>
          <p:nvPr/>
        </p:nvSpPr>
        <p:spPr>
          <a:xfrm>
            <a:off x="10276610" y="2774373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33AB-2465-444D-EE44-BBE5705F82B9}"/>
              </a:ext>
            </a:extLst>
          </p:cNvPr>
          <p:cNvSpPr/>
          <p:nvPr/>
        </p:nvSpPr>
        <p:spPr>
          <a:xfrm>
            <a:off x="4208318" y="3782292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8C0402-0238-EA05-970D-473D67F07DC9}"/>
              </a:ext>
            </a:extLst>
          </p:cNvPr>
          <p:cNvSpPr/>
          <p:nvPr/>
        </p:nvSpPr>
        <p:spPr>
          <a:xfrm>
            <a:off x="5871729" y="4249883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C2118A-144C-E766-88C8-FBEB796418F4}"/>
              </a:ext>
            </a:extLst>
          </p:cNvPr>
          <p:cNvSpPr/>
          <p:nvPr/>
        </p:nvSpPr>
        <p:spPr>
          <a:xfrm>
            <a:off x="11244034" y="4727865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200150" y="647700"/>
            <a:ext cx="2075064" cy="1905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74573" y="1114525"/>
            <a:ext cx="3017520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17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5E252CDA-0524-423F-AE8A-B8A1776C0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9331E0E6-79DC-4088-A25D-534AD428D971}"/>
              </a:ext>
            </a:extLst>
          </p:cNvPr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6C2C98D9-B408-469C-969F-298DD254A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BEEEEB7-C426-494A-A149-7DB98F32B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8" name="图片 20">
              <a:extLst>
                <a:ext uri="{FF2B5EF4-FFF2-40B4-BE49-F238E27FC236}">
                  <a16:creationId xmlns:a16="http://schemas.microsoft.com/office/drawing/2014/main" id="{88AA879A-1817-4276-B44D-1D4586384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626E92D5-EBCC-4D87-84AB-E622BB858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10" name="图片 101">
            <a:extLst>
              <a:ext uri="{FF2B5EF4-FFF2-40B4-BE49-F238E27FC236}">
                <a16:creationId xmlns:a16="http://schemas.microsoft.com/office/drawing/2014/main" id="{9447153A-3396-4089-B899-6EFD6CA069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sp>
        <p:nvSpPr>
          <p:cNvPr id="11" name="Rounded Rectangle 54">
            <a:extLst>
              <a:ext uri="{FF2B5EF4-FFF2-40B4-BE49-F238E27FC236}">
                <a16:creationId xmlns:a16="http://schemas.microsoft.com/office/drawing/2014/main" id="{EF5FA338-C18F-42A8-8D1E-9F5460981583}"/>
              </a:ext>
            </a:extLst>
          </p:cNvPr>
          <p:cNvSpPr/>
          <p:nvPr/>
        </p:nvSpPr>
        <p:spPr>
          <a:xfrm>
            <a:off x="2804842" y="155489"/>
            <a:ext cx="6697701" cy="1123712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chơi: Tiếp</a:t>
            </a:r>
            <a:r>
              <a:rPr kumimoji="0" lang="en-US" sz="6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sức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图片 99">
            <a:extLst>
              <a:ext uri="{FF2B5EF4-FFF2-40B4-BE49-F238E27FC236}">
                <a16:creationId xmlns:a16="http://schemas.microsoft.com/office/drawing/2014/main" id="{0AF226D2-076B-463B-BCA1-4A6A528A30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AECD3E-4935-4185-B38F-4235311D0950}"/>
              </a:ext>
            </a:extLst>
          </p:cNvPr>
          <p:cNvSpPr txBox="1"/>
          <p:nvPr/>
        </p:nvSpPr>
        <p:spPr>
          <a:xfrm>
            <a:off x="1676400" y="3429000"/>
            <a:ext cx="8954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in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sẵn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Sau 3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thắng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33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AC99-DD22-8967-7A5B-6FC55C3C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EC1B9D6-FEC6-50E7-47C5-5B25B82FDFF5}"/>
              </a:ext>
            </a:extLst>
          </p:cNvPr>
          <p:cNvGrpSpPr/>
          <p:nvPr/>
        </p:nvGrpSpPr>
        <p:grpSpPr>
          <a:xfrm>
            <a:off x="405528" y="89773"/>
            <a:ext cx="11436438" cy="1119269"/>
            <a:chOff x="81324" y="89773"/>
            <a:chExt cx="4903350" cy="1119269"/>
          </a:xfrm>
          <a:noFill/>
        </p:grpSpPr>
        <p:sp>
          <p:nvSpPr>
            <p:cNvPr id="2" name="Google Shape;1244;p45">
              <a:extLst>
                <a:ext uri="{FF2B5EF4-FFF2-40B4-BE49-F238E27FC236}">
                  <a16:creationId xmlns:a16="http://schemas.microsoft.com/office/drawing/2014/main" id="{BDB2FE65-8FED-FDFA-8011-B9CCA6E713DC}"/>
                </a:ext>
              </a:extLst>
            </p:cNvPr>
            <p:cNvSpPr/>
            <p:nvPr/>
          </p:nvSpPr>
          <p:spPr>
            <a:xfrm>
              <a:off x="81324" y="89773"/>
              <a:ext cx="4903350" cy="104380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A5B9BF-5764-5953-5955-2719F963C30D}"/>
                </a:ext>
              </a:extLst>
            </p:cNvPr>
            <p:cNvSpPr txBox="1"/>
            <p:nvPr/>
          </p:nvSpPr>
          <p:spPr>
            <a:xfrm>
              <a:off x="126265" y="131824"/>
              <a:ext cx="4664418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than)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ô vuông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B2EA11-4566-1E5A-6F17-B2959A1D5A56}"/>
              </a:ext>
            </a:extLst>
          </p:cNvPr>
          <p:cNvSpPr txBox="1"/>
          <p:nvPr/>
        </p:nvSpPr>
        <p:spPr>
          <a:xfrm>
            <a:off x="333375" y="1651528"/>
            <a:ext cx="11658599" cy="40318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i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 là thành viên mới của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 3A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Minh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chuyển từ trường khác 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 ấy vui vẻ giới thiệu: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Tớ tên là Tuệ Minh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Tớ thích chơi cờ vua và múa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 lê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 bạn xôn xao đáp lại:</a:t>
            </a:r>
          </a:p>
          <a:p>
            <a:pPr algn="just"/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Tên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 cậu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 quá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Tớ cũng thích chơi cờ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vua lắm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Cậu có muốn tham gia câu lạc bộ cờ vua cùng chúng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tớ không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Việt Phương)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9D7ADB-A601-1238-62BB-1EAE3BB2F621}"/>
              </a:ext>
            </a:extLst>
          </p:cNvPr>
          <p:cNvSpPr/>
          <p:nvPr/>
        </p:nvSpPr>
        <p:spPr>
          <a:xfrm>
            <a:off x="6722918" y="1839190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6F7CF-4992-8856-F9CD-E5B7B47DEDB6}"/>
              </a:ext>
            </a:extLst>
          </p:cNvPr>
          <p:cNvSpPr/>
          <p:nvPr/>
        </p:nvSpPr>
        <p:spPr>
          <a:xfrm>
            <a:off x="1995055" y="2286000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139573-9B2D-26E7-9B90-123B725E7C4B}"/>
              </a:ext>
            </a:extLst>
          </p:cNvPr>
          <p:cNvSpPr/>
          <p:nvPr/>
        </p:nvSpPr>
        <p:spPr>
          <a:xfrm>
            <a:off x="4083628" y="2774373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AC733A-8F51-4455-F773-DB019A243667}"/>
              </a:ext>
            </a:extLst>
          </p:cNvPr>
          <p:cNvSpPr/>
          <p:nvPr/>
        </p:nvSpPr>
        <p:spPr>
          <a:xfrm>
            <a:off x="10276610" y="2774373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8FFA35-E6E8-B87F-0A7D-AF8751C03FAC}"/>
              </a:ext>
            </a:extLst>
          </p:cNvPr>
          <p:cNvSpPr/>
          <p:nvPr/>
        </p:nvSpPr>
        <p:spPr>
          <a:xfrm>
            <a:off x="4208318" y="3782292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533914-CFF8-4D72-52F3-C68A1B88FCF8}"/>
              </a:ext>
            </a:extLst>
          </p:cNvPr>
          <p:cNvSpPr/>
          <p:nvPr/>
        </p:nvSpPr>
        <p:spPr>
          <a:xfrm>
            <a:off x="5871729" y="4249883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B52588-A45E-CC61-62AD-A24729CCFA1A}"/>
              </a:ext>
            </a:extLst>
          </p:cNvPr>
          <p:cNvSpPr/>
          <p:nvPr/>
        </p:nvSpPr>
        <p:spPr>
          <a:xfrm>
            <a:off x="11244034" y="4727865"/>
            <a:ext cx="290945" cy="2826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45AEED-2C08-95B1-5276-4F485B1A9E69}"/>
              </a:ext>
            </a:extLst>
          </p:cNvPr>
          <p:cNvSpPr/>
          <p:nvPr/>
        </p:nvSpPr>
        <p:spPr>
          <a:xfrm>
            <a:off x="6858000" y="198466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392912-54CB-C697-9A5D-FDD1E5D89E0D}"/>
              </a:ext>
            </a:extLst>
          </p:cNvPr>
          <p:cNvSpPr/>
          <p:nvPr/>
        </p:nvSpPr>
        <p:spPr>
          <a:xfrm>
            <a:off x="2117667" y="245850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E950B2-3846-8981-AB69-C787B1E1D2CA}"/>
              </a:ext>
            </a:extLst>
          </p:cNvPr>
          <p:cNvSpPr/>
          <p:nvPr/>
        </p:nvSpPr>
        <p:spPr>
          <a:xfrm>
            <a:off x="4208318" y="294687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200150" y="647700"/>
            <a:ext cx="2075064" cy="1905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74573" y="1114525"/>
            <a:ext cx="3017520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35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9E0C3A-55AA-C9B9-C002-4569BF2837EF}"/>
              </a:ext>
            </a:extLst>
          </p:cNvPr>
          <p:cNvSpPr/>
          <p:nvPr/>
        </p:nvSpPr>
        <p:spPr>
          <a:xfrm>
            <a:off x="1460372" y="1544181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 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14CB5-E4C7-4EBA-943A-0E1239577D02}"/>
              </a:ext>
            </a:extLst>
          </p:cNvPr>
          <p:cNvCxnSpPr>
            <a:cxnSpLocks/>
          </p:cNvCxnSpPr>
          <p:nvPr/>
        </p:nvCxnSpPr>
        <p:spPr>
          <a:xfrm flipV="1">
            <a:off x="3822575" y="1254857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F255087-FF42-31B7-E3DC-5E1676FCCA74}"/>
              </a:ext>
            </a:extLst>
          </p:cNvPr>
          <p:cNvSpPr/>
          <p:nvPr/>
        </p:nvSpPr>
        <p:spPr>
          <a:xfrm>
            <a:off x="4544782" y="655376"/>
            <a:ext cx="6300467" cy="76081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 chấm đặt sau câu kể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AEF3C8-624E-F2BD-B1EE-B82D82F99388}"/>
              </a:ext>
            </a:extLst>
          </p:cNvPr>
          <p:cNvCxnSpPr>
            <a:cxnSpLocks/>
          </p:cNvCxnSpPr>
          <p:nvPr/>
        </p:nvCxnSpPr>
        <p:spPr>
          <a:xfrm>
            <a:off x="3822575" y="2078770"/>
            <a:ext cx="838196" cy="952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FF35935-6CBA-D5B4-3B0F-31D6AAE24529}"/>
              </a:ext>
            </a:extLst>
          </p:cNvPr>
          <p:cNvSpPr/>
          <p:nvPr/>
        </p:nvSpPr>
        <p:spPr>
          <a:xfrm>
            <a:off x="4544782" y="1572418"/>
            <a:ext cx="6300467" cy="830794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 chấm hỏi đặt sau câu 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1562CD-9210-62BF-BEFC-9A1E7A696777}"/>
              </a:ext>
            </a:extLst>
          </p:cNvPr>
          <p:cNvCxnSpPr>
            <a:cxnSpLocks/>
          </p:cNvCxnSpPr>
          <p:nvPr/>
        </p:nvCxnSpPr>
        <p:spPr>
          <a:xfrm>
            <a:off x="3822575" y="2155863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1576D1D-2B61-6054-1294-3279E1BAF809}"/>
              </a:ext>
            </a:extLst>
          </p:cNvPr>
          <p:cNvSpPr/>
          <p:nvPr/>
        </p:nvSpPr>
        <p:spPr>
          <a:xfrm>
            <a:off x="4539961" y="2557586"/>
            <a:ext cx="6300467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 chấm than đặt sau câu 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21615"/>
            <a:ext cx="1263015" cy="11912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393" y="3075253"/>
            <a:ext cx="4631532" cy="4024163"/>
          </a:xfrm>
          <a:prstGeom prst="rect">
            <a:avLst/>
          </a:prstGeom>
        </p:spPr>
      </p:pic>
      <p:pic>
        <p:nvPicPr>
          <p:cNvPr id="4" name="图片 3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9655711" y="473710"/>
            <a:ext cx="1684020" cy="1878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770" y="764669"/>
            <a:ext cx="6346486" cy="23105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9F543B0-806D-4687-8DB8-52CEE96EA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35910" flipH="1">
            <a:off x="696905" y="1629347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2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14" y="3320860"/>
            <a:ext cx="3741420" cy="3741420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4706620" y="124460"/>
            <a:ext cx="1684020" cy="1878330"/>
          </a:xfrm>
          <a:prstGeom prst="rect">
            <a:avLst/>
          </a:prstGeom>
        </p:spPr>
      </p:pic>
      <p:sp>
        <p:nvSpPr>
          <p:cNvPr id="104" name="矩形: 圆角 8"/>
          <p:cNvSpPr/>
          <p:nvPr/>
        </p:nvSpPr>
        <p:spPr>
          <a:xfrm>
            <a:off x="1418590" y="1895475"/>
            <a:ext cx="9460865" cy="233489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7" name="矩形: 圆角 7"/>
          <p:cNvSpPr/>
          <p:nvPr/>
        </p:nvSpPr>
        <p:spPr>
          <a:xfrm>
            <a:off x="1334770" y="1715770"/>
            <a:ext cx="9629140" cy="2694305"/>
          </a:xfrm>
          <a:prstGeom prst="roundRect">
            <a:avLst/>
          </a:prstGeom>
          <a:noFill/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700" y="704215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102" y="2304710"/>
            <a:ext cx="6084335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1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60B99D-D579-E6AD-0AC9-110A68430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AFF194-A91F-A075-F0D8-DF6E87BF2BE0}"/>
              </a:ext>
            </a:extLst>
          </p:cNvPr>
          <p:cNvSpPr txBox="1"/>
          <p:nvPr/>
        </p:nvSpPr>
        <p:spPr>
          <a:xfrm>
            <a:off x="161924" y="14422"/>
            <a:ext cx="1173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sz="3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Các câu trong đoạn văn dưới đây được gọi là câu kể. Hãy nối các câu ở cột B vào nhóm thích hợp ở cột A</a:t>
            </a:r>
            <a:endParaRPr lang="vi-VN" sz="3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244;p45">
            <a:extLst>
              <a:ext uri="{FF2B5EF4-FFF2-40B4-BE49-F238E27FC236}">
                <a16:creationId xmlns:a16="http://schemas.microsoft.com/office/drawing/2014/main" id="{164B8B75-60D0-5476-316D-6923C61C1A1F}"/>
              </a:ext>
            </a:extLst>
          </p:cNvPr>
          <p:cNvSpPr/>
          <p:nvPr/>
        </p:nvSpPr>
        <p:spPr>
          <a:xfrm>
            <a:off x="367169" y="201206"/>
            <a:ext cx="11662906" cy="1173392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353D7-AB38-9983-6118-EB9249A886A1}"/>
              </a:ext>
            </a:extLst>
          </p:cNvPr>
          <p:cNvSpPr txBox="1"/>
          <p:nvPr/>
        </p:nvSpPr>
        <p:spPr>
          <a:xfrm>
            <a:off x="1127760" y="956385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Cột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0D98F-453A-D8AE-0552-EC9D5400D082}"/>
              </a:ext>
            </a:extLst>
          </p:cNvPr>
          <p:cNvSpPr txBox="1"/>
          <p:nvPr/>
        </p:nvSpPr>
        <p:spPr>
          <a:xfrm>
            <a:off x="7825621" y="956385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Cột B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21FB3B-D90C-B1E6-1837-F604438E081B}"/>
              </a:ext>
            </a:extLst>
          </p:cNvPr>
          <p:cNvGrpSpPr/>
          <p:nvPr/>
        </p:nvGrpSpPr>
        <p:grpSpPr>
          <a:xfrm>
            <a:off x="5451882" y="1390628"/>
            <a:ext cx="6578193" cy="717719"/>
            <a:chOff x="5553075" y="1428728"/>
            <a:chExt cx="6477000" cy="71771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639FF50-C153-4410-017F-A7D31AB188E0}"/>
                </a:ext>
              </a:extLst>
            </p:cNvPr>
            <p:cNvSpPr/>
            <p:nvPr/>
          </p:nvSpPr>
          <p:spPr>
            <a:xfrm>
              <a:off x="5553075" y="1428728"/>
              <a:ext cx="6477000" cy="7010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DC8091-6AA1-2BB8-C3E7-A08DA3696780}"/>
                </a:ext>
              </a:extLst>
            </p:cNvPr>
            <p:cNvSpPr/>
            <p:nvPr/>
          </p:nvSpPr>
          <p:spPr>
            <a:xfrm>
              <a:off x="5583370" y="1500116"/>
              <a:ext cx="39433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algn="just">
                <a:buAutoNum type="arabicParenBoth"/>
              </a:pP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Tớ là bút nâu.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B5AA3B-63A3-E8D9-1214-DD6F1F5731F4}"/>
              </a:ext>
            </a:extLst>
          </p:cNvPr>
          <p:cNvGrpSpPr/>
          <p:nvPr/>
        </p:nvGrpSpPr>
        <p:grpSpPr>
          <a:xfrm>
            <a:off x="5400496" y="2044194"/>
            <a:ext cx="6629580" cy="1200329"/>
            <a:chOff x="5502478" y="2139444"/>
            <a:chExt cx="6527597" cy="120032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85B11BF-C6C7-B5A4-CFBB-A759206CE673}"/>
                </a:ext>
              </a:extLst>
            </p:cNvPr>
            <p:cNvSpPr/>
            <p:nvPr/>
          </p:nvSpPr>
          <p:spPr>
            <a:xfrm>
              <a:off x="5553075" y="2234911"/>
              <a:ext cx="6477000" cy="10354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1EA325-836B-C768-7BBF-8D70AB0455B6}"/>
                </a:ext>
              </a:extLst>
            </p:cNvPr>
            <p:cNvSpPr/>
            <p:nvPr/>
          </p:nvSpPr>
          <p:spPr>
            <a:xfrm>
              <a:off x="5502478" y="2139444"/>
              <a:ext cx="6412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(2)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Tớ cao nhất hộp bút vì hiếm khi được gọt.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F99FC4-8E8C-6B4A-2BF8-BFF02A77269A}"/>
              </a:ext>
            </a:extLst>
          </p:cNvPr>
          <p:cNvGrpSpPr/>
          <p:nvPr/>
        </p:nvGrpSpPr>
        <p:grpSpPr>
          <a:xfrm>
            <a:off x="5401706" y="3225332"/>
            <a:ext cx="6628369" cy="719026"/>
            <a:chOff x="5503671" y="3591640"/>
            <a:chExt cx="6526404" cy="719026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515ABA5-43AA-9890-0328-010B3D110B28}"/>
                </a:ext>
              </a:extLst>
            </p:cNvPr>
            <p:cNvSpPr/>
            <p:nvPr/>
          </p:nvSpPr>
          <p:spPr>
            <a:xfrm>
              <a:off x="5553075" y="3591640"/>
              <a:ext cx="6477000" cy="71902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3D444D-9257-D53C-5AEF-DBF7FC1FC6E1}"/>
                </a:ext>
              </a:extLst>
            </p:cNvPr>
            <p:cNvSpPr/>
            <p:nvPr/>
          </p:nvSpPr>
          <p:spPr>
            <a:xfrm>
              <a:off x="5503671" y="3632058"/>
              <a:ext cx="57118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(3)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Đây là bút đỏ, bạn của tớ.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20561D-4FC4-08F4-77AF-965EF412EEA4}"/>
              </a:ext>
            </a:extLst>
          </p:cNvPr>
          <p:cNvGrpSpPr/>
          <p:nvPr/>
        </p:nvGrpSpPr>
        <p:grpSpPr>
          <a:xfrm>
            <a:off x="5390515" y="3918501"/>
            <a:ext cx="6659136" cy="1200329"/>
            <a:chOff x="5503672" y="4623872"/>
            <a:chExt cx="6556698" cy="120032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28C7752-AA00-0C07-9D0A-1F255A14EF3D}"/>
                </a:ext>
              </a:extLst>
            </p:cNvPr>
            <p:cNvSpPr/>
            <p:nvPr/>
          </p:nvSpPr>
          <p:spPr>
            <a:xfrm>
              <a:off x="5583370" y="4700614"/>
              <a:ext cx="6477000" cy="10354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1CA58F-F847-C047-B3DF-7F9447304162}"/>
                </a:ext>
              </a:extLst>
            </p:cNvPr>
            <p:cNvSpPr/>
            <p:nvPr/>
          </p:nvSpPr>
          <p:spPr>
            <a:xfrm>
              <a:off x="5503672" y="4623872"/>
              <a:ext cx="65264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(4)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Bút đỏ thì thấp một mẩu vì được gọt quá nhiều.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E24F13-0E2C-0363-8C39-441053781CA8}"/>
              </a:ext>
            </a:extLst>
          </p:cNvPr>
          <p:cNvSpPr/>
          <p:nvPr/>
        </p:nvSpPr>
        <p:spPr>
          <a:xfrm>
            <a:off x="5451881" y="5158656"/>
            <a:ext cx="6597769" cy="1591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CA81FE-C221-97D1-3346-BA1C3E8BC920}"/>
              </a:ext>
            </a:extLst>
          </p:cNvPr>
          <p:cNvSpPr/>
          <p:nvPr/>
        </p:nvSpPr>
        <p:spPr>
          <a:xfrm>
            <a:off x="5471458" y="5082062"/>
            <a:ext cx="6513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(5)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 dùng keo gắn bút đỏ vào bên cạnh tớ để bạn nhìn được ra ngoài hộp bút.</a:t>
            </a:r>
            <a:r>
              <a:rPr lang="en-US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3200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Nguyễn Trà)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85DF0078-3FE9-C83B-28E0-397D9F44C2E8}"/>
              </a:ext>
            </a:extLst>
          </p:cNvPr>
          <p:cNvSpPr/>
          <p:nvPr/>
        </p:nvSpPr>
        <p:spPr>
          <a:xfrm>
            <a:off x="161925" y="3101240"/>
            <a:ext cx="3724275" cy="1639560"/>
          </a:xfrm>
          <a:prstGeom prst="cloud">
            <a:avLst/>
          </a:prstGeom>
          <a:solidFill>
            <a:srgbClr val="FFFF0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239D7CF8-5D69-AFF0-05A7-DEDBF234C619}"/>
              </a:ext>
            </a:extLst>
          </p:cNvPr>
          <p:cNvSpPr/>
          <p:nvPr/>
        </p:nvSpPr>
        <p:spPr>
          <a:xfrm>
            <a:off x="161924" y="4740801"/>
            <a:ext cx="3922396" cy="1726642"/>
          </a:xfrm>
          <a:prstGeom prst="cloud">
            <a:avLst/>
          </a:prstGeom>
          <a:solidFill>
            <a:srgbClr val="92D05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6F06C34E-FAAD-6735-3419-6096FF02BB56}"/>
              </a:ext>
            </a:extLst>
          </p:cNvPr>
          <p:cNvSpPr/>
          <p:nvPr/>
        </p:nvSpPr>
        <p:spPr>
          <a:xfrm>
            <a:off x="161925" y="1774746"/>
            <a:ext cx="3320001" cy="1326494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4663C6-274C-E8F3-6EC4-3D5430FA0F17}"/>
              </a:ext>
            </a:extLst>
          </p:cNvPr>
          <p:cNvSpPr/>
          <p:nvPr/>
        </p:nvSpPr>
        <p:spPr>
          <a:xfrm>
            <a:off x="10424811" y="577786"/>
            <a:ext cx="1555906" cy="5752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9051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4" y="0"/>
            <a:ext cx="93409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2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CE07AF-BDCF-4D67-939F-BD4D3B753F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54958" y="1138685"/>
            <a:ext cx="9274987" cy="5080000"/>
          </a:xfrm>
          <a:prstGeom prst="rect">
            <a:avLst/>
          </a:prstGeom>
        </p:spPr>
      </p:pic>
      <p:pic>
        <p:nvPicPr>
          <p:cNvPr id="12" name="HAPPY_1525159782">
            <a:hlinkClick r:id="" action="ppaction://media"/>
            <a:extLst>
              <a:ext uri="{FF2B5EF4-FFF2-40B4-BE49-F238E27FC236}">
                <a16:creationId xmlns:a16="http://schemas.microsoft.com/office/drawing/2014/main" id="{A0C46321-4CDF-4BFD-A4C0-001DFF4FD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293" y="465119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b="57064"/>
          <a:stretch>
            <a:fillRect/>
          </a:stretch>
        </p:blipFill>
        <p:spPr>
          <a:xfrm>
            <a:off x="3150346" y="279346"/>
            <a:ext cx="6500907" cy="9751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F72DA-56F2-45B7-A1C9-1C3819EFABA6}"/>
              </a:ext>
            </a:extLst>
          </p:cNvPr>
          <p:cNvSpPr txBox="1"/>
          <p:nvPr/>
        </p:nvSpPr>
        <p:spPr>
          <a:xfrm>
            <a:off x="4915050" y="2120996"/>
            <a:ext cx="2735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9735270" y="2391747"/>
            <a:ext cx="1161288" cy="35418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774424" y="-179702"/>
            <a:ext cx="1161288" cy="35418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10820844" y="1254482"/>
            <a:ext cx="1161288" cy="3541892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9997A3A-BDF9-4CF4-9D35-56650E41CF9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11" y="3325010"/>
            <a:ext cx="3675513" cy="3675513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7EDB9CE1-725D-46B2-A0BD-F5044A7863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" t="34854"/>
          <a:stretch/>
        </p:blipFill>
        <p:spPr>
          <a:xfrm flipH="1">
            <a:off x="-58063" y="5230033"/>
            <a:ext cx="3476180" cy="1583786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0164E-46BB-F059-9704-F873116E3C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9860" y="2855146"/>
            <a:ext cx="61818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37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4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-157133" y="68602"/>
            <a:ext cx="1173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244;p45"/>
          <p:cNvSpPr/>
          <p:nvPr/>
        </p:nvSpPr>
        <p:spPr>
          <a:xfrm>
            <a:off x="367169" y="201206"/>
            <a:ext cx="11662906" cy="1173392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977217" y="576433"/>
            <a:ext cx="11887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46790" y="1462016"/>
            <a:ext cx="73183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 là bút nâu.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(2)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 cao nhất hộp bút vì hiếm khi được gọt.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 là bút đỏ, bạn của tớ.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 đỏ thì thấp một mẩu vì được gọt quá nhiều.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(5)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 dùng keo gắn bút đỏ vào bên cạnh tớ để bạn nhìn được ra ngoài hộp bút.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Nguyễn Trà)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C9052330-910F-4A1C-A7D1-3EB0ED78E2A9}"/>
              </a:ext>
            </a:extLst>
          </p:cNvPr>
          <p:cNvSpPr/>
          <p:nvPr/>
        </p:nvSpPr>
        <p:spPr>
          <a:xfrm>
            <a:off x="161925" y="3101240"/>
            <a:ext cx="3724275" cy="1639560"/>
          </a:xfrm>
          <a:prstGeom prst="cloud">
            <a:avLst/>
          </a:prstGeom>
          <a:solidFill>
            <a:srgbClr val="FFFF0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9376AE1B-A113-4F5F-A189-977FFF886992}"/>
              </a:ext>
            </a:extLst>
          </p:cNvPr>
          <p:cNvSpPr/>
          <p:nvPr/>
        </p:nvSpPr>
        <p:spPr>
          <a:xfrm>
            <a:off x="161924" y="4740801"/>
            <a:ext cx="3922396" cy="1726642"/>
          </a:xfrm>
          <a:prstGeom prst="cloud">
            <a:avLst/>
          </a:prstGeom>
          <a:solidFill>
            <a:srgbClr val="92D05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4C661DB8-ED42-4043-AD41-2D9E3A450865}"/>
              </a:ext>
            </a:extLst>
          </p:cNvPr>
          <p:cNvSpPr/>
          <p:nvPr/>
        </p:nvSpPr>
        <p:spPr>
          <a:xfrm>
            <a:off x="161925" y="1774746"/>
            <a:ext cx="3320001" cy="1326494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3242042" y="982417"/>
            <a:ext cx="11887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4949759" y="982417"/>
            <a:ext cx="249772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5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61924" y="14422"/>
            <a:ext cx="1173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sz="3000" b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Các câu trong đoạn văn dưới đây được gọi là câu kể. Hãy nối các câu ở cột B vào nhóm thích hợp ở cột A</a:t>
            </a:r>
            <a:endParaRPr lang="vi-VN" sz="3000" b="1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244;p45"/>
          <p:cNvSpPr/>
          <p:nvPr/>
        </p:nvSpPr>
        <p:spPr>
          <a:xfrm>
            <a:off x="367169" y="201206"/>
            <a:ext cx="11662906" cy="1173392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F7052-48A0-93DC-49E2-874E511EED2D}"/>
              </a:ext>
            </a:extLst>
          </p:cNvPr>
          <p:cNvSpPr txBox="1"/>
          <p:nvPr/>
        </p:nvSpPr>
        <p:spPr>
          <a:xfrm>
            <a:off x="1127760" y="956385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Cột 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263954" y="483855"/>
            <a:ext cx="11887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AC3C1E-FD73-C6B5-0F61-B2E3BCE13A3A}"/>
              </a:ext>
            </a:extLst>
          </p:cNvPr>
          <p:cNvSpPr txBox="1"/>
          <p:nvPr/>
        </p:nvSpPr>
        <p:spPr>
          <a:xfrm>
            <a:off x="7825621" y="956385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Cột B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451882" y="1390628"/>
            <a:ext cx="6578193" cy="717719"/>
            <a:chOff x="5553075" y="1428728"/>
            <a:chExt cx="6477000" cy="717719"/>
          </a:xfrm>
        </p:grpSpPr>
        <p:sp>
          <p:nvSpPr>
            <p:cNvPr id="9" name="Rounded Rectangle 8"/>
            <p:cNvSpPr/>
            <p:nvPr/>
          </p:nvSpPr>
          <p:spPr>
            <a:xfrm>
              <a:off x="5553075" y="1428728"/>
              <a:ext cx="6477000" cy="7010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83370" y="1500116"/>
              <a:ext cx="39433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algn="just">
                <a:buAutoNum type="arabicParenBoth"/>
              </a:pP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Tớ là bút nâu.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00496" y="2044194"/>
            <a:ext cx="6629580" cy="1200329"/>
            <a:chOff x="5502478" y="2139444"/>
            <a:chExt cx="6527597" cy="1200329"/>
          </a:xfrm>
        </p:grpSpPr>
        <p:sp>
          <p:nvSpPr>
            <p:cNvPr id="13" name="Rounded Rectangle 12"/>
            <p:cNvSpPr/>
            <p:nvPr/>
          </p:nvSpPr>
          <p:spPr>
            <a:xfrm>
              <a:off x="5553075" y="2234911"/>
              <a:ext cx="6477000" cy="10354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02478" y="2139444"/>
              <a:ext cx="6412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(2)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Tớ cao nhất hộp bút vì hiếm khi được gọt.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01706" y="3225332"/>
            <a:ext cx="6628369" cy="719026"/>
            <a:chOff x="5503671" y="3591640"/>
            <a:chExt cx="6526404" cy="719026"/>
          </a:xfrm>
        </p:grpSpPr>
        <p:sp>
          <p:nvSpPr>
            <p:cNvPr id="14" name="Rounded Rectangle 13"/>
            <p:cNvSpPr/>
            <p:nvPr/>
          </p:nvSpPr>
          <p:spPr>
            <a:xfrm>
              <a:off x="5553075" y="3591640"/>
              <a:ext cx="6477000" cy="71902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03671" y="3632058"/>
              <a:ext cx="57118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(3)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Đây là bút đỏ, bạn của tớ.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90515" y="3918501"/>
            <a:ext cx="6659136" cy="1200329"/>
            <a:chOff x="5503672" y="4623872"/>
            <a:chExt cx="6556698" cy="1200329"/>
          </a:xfrm>
        </p:grpSpPr>
        <p:sp>
          <p:nvSpPr>
            <p:cNvPr id="15" name="Rounded Rectangle 14"/>
            <p:cNvSpPr/>
            <p:nvPr/>
          </p:nvSpPr>
          <p:spPr>
            <a:xfrm>
              <a:off x="5583370" y="4700614"/>
              <a:ext cx="6477000" cy="10354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03672" y="4623872"/>
              <a:ext cx="65264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(4)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Bút đỏ thì thấp một mẩu vì được gọt quá nhiều.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451881" y="5158656"/>
            <a:ext cx="6597769" cy="1591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71458" y="5082062"/>
            <a:ext cx="6513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(5)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 dùng keo gắn bút đỏ vào bên cạnh tớ để bạn nhìn được ra ngoài hộp bút.</a:t>
            </a:r>
            <a:r>
              <a:rPr lang="en-US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3200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Nguyễn Trà)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C9052330-910F-4A1C-A7D1-3EB0ED78E2A9}"/>
              </a:ext>
            </a:extLst>
          </p:cNvPr>
          <p:cNvSpPr/>
          <p:nvPr/>
        </p:nvSpPr>
        <p:spPr>
          <a:xfrm>
            <a:off x="161925" y="3101240"/>
            <a:ext cx="3724275" cy="1639560"/>
          </a:xfrm>
          <a:prstGeom prst="cloud">
            <a:avLst/>
          </a:prstGeom>
          <a:solidFill>
            <a:srgbClr val="FFFF0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9376AE1B-A113-4F5F-A189-977FFF886992}"/>
              </a:ext>
            </a:extLst>
          </p:cNvPr>
          <p:cNvSpPr/>
          <p:nvPr/>
        </p:nvSpPr>
        <p:spPr>
          <a:xfrm>
            <a:off x="161924" y="4740801"/>
            <a:ext cx="3922396" cy="1726642"/>
          </a:xfrm>
          <a:prstGeom prst="cloud">
            <a:avLst/>
          </a:prstGeom>
          <a:solidFill>
            <a:srgbClr val="92D05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4C661DB8-ED42-4043-AD41-2D9E3A450865}"/>
              </a:ext>
            </a:extLst>
          </p:cNvPr>
          <p:cNvSpPr/>
          <p:nvPr/>
        </p:nvSpPr>
        <p:spPr>
          <a:xfrm>
            <a:off x="161925" y="1774746"/>
            <a:ext cx="3320001" cy="1326494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2539351" y="906840"/>
            <a:ext cx="11887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5796901" y="886681"/>
            <a:ext cx="249772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854" y="61908"/>
            <a:ext cx="1263015" cy="1191260"/>
          </a:xfrm>
          <a:prstGeom prst="rect">
            <a:avLst/>
          </a:prstGeom>
        </p:spPr>
      </p:pic>
      <p:pic>
        <p:nvPicPr>
          <p:cNvPr id="40" name="图片 8" descr="4ef6b7c9486052b6069210c143670dcb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-2085317" y="41998"/>
            <a:ext cx="4796016" cy="1878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B1EFE9-BEE2-49F2-A650-2C3ACB4A7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90" y="3637990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DBE016-988B-4CA7-984C-47347870C950}"/>
              </a:ext>
            </a:extLst>
          </p:cNvPr>
          <p:cNvGrpSpPr/>
          <p:nvPr/>
        </p:nvGrpSpPr>
        <p:grpSpPr>
          <a:xfrm>
            <a:off x="120501" y="1668879"/>
            <a:ext cx="4472646" cy="2854855"/>
            <a:chOff x="1830929" y="1437382"/>
            <a:chExt cx="2994142" cy="1991617"/>
          </a:xfrm>
        </p:grpSpPr>
        <p:pic>
          <p:nvPicPr>
            <p:cNvPr id="15" name="Picture 14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64F23DED-FAF6-43D5-93B0-2F5706301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2BA83F-6EF2-4D34-8901-CFBF958741E7}"/>
                </a:ext>
              </a:extLst>
            </p:cNvPr>
            <p:cNvSpPr txBox="1"/>
            <p:nvPr/>
          </p:nvSpPr>
          <p:spPr>
            <a:xfrm>
              <a:off x="2090540" y="1891413"/>
              <a:ext cx="2448342" cy="83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giới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thiệu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B8AB80-3B67-4678-A78E-D7016669E598}"/>
              </a:ext>
            </a:extLst>
          </p:cNvPr>
          <p:cNvGrpSpPr/>
          <p:nvPr/>
        </p:nvGrpSpPr>
        <p:grpSpPr>
          <a:xfrm>
            <a:off x="3922476" y="1005498"/>
            <a:ext cx="5181600" cy="2765488"/>
            <a:chOff x="7374300" y="1437381"/>
            <a:chExt cx="2979388" cy="1991617"/>
          </a:xfrm>
        </p:grpSpPr>
        <p:pic>
          <p:nvPicPr>
            <p:cNvPr id="18" name="Picture 17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B02E9C2A-A770-453D-BACB-60EA05506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1166F02-B8A3-4EEF-9120-283DB231DDD0}"/>
                </a:ext>
              </a:extLst>
            </p:cNvPr>
            <p:cNvSpPr txBox="1"/>
            <p:nvPr/>
          </p:nvSpPr>
          <p:spPr>
            <a:xfrm>
              <a:off x="7737104" y="1926674"/>
              <a:ext cx="2245447" cy="86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48039C-5DCE-4CE9-9686-DA03A4C07E1D}"/>
              </a:ext>
            </a:extLst>
          </p:cNvPr>
          <p:cNvSpPr/>
          <p:nvPr/>
        </p:nvSpPr>
        <p:spPr>
          <a:xfrm>
            <a:off x="4733925" y="61908"/>
            <a:ext cx="3400424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1E5367-2292-4620-8393-0EAE7A228080}"/>
              </a:ext>
            </a:extLst>
          </p:cNvPr>
          <p:cNvGrpSpPr/>
          <p:nvPr/>
        </p:nvGrpSpPr>
        <p:grpSpPr>
          <a:xfrm>
            <a:off x="8134349" y="2255246"/>
            <a:ext cx="4217093" cy="2765488"/>
            <a:chOff x="7374300" y="1437381"/>
            <a:chExt cx="2979388" cy="1991617"/>
          </a:xfrm>
        </p:grpSpPr>
        <p:pic>
          <p:nvPicPr>
            <p:cNvPr id="21" name="Picture 20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27D1D975-CB0D-413B-BF24-7413464EF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F2C16D-D3D9-4B26-8FF5-3818F3FB09D0}"/>
                </a:ext>
              </a:extLst>
            </p:cNvPr>
            <p:cNvSpPr txBox="1"/>
            <p:nvPr/>
          </p:nvSpPr>
          <p:spPr>
            <a:xfrm>
              <a:off x="7763155" y="1850462"/>
              <a:ext cx="2195120" cy="86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8300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226880" y="45728"/>
            <a:ext cx="1173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sz="3000" b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Các câu trong đoạn văn dưới đây được gọi là câu kể. Hãy nối các câu ở cột B vào nhóm thích hợp ở cột A</a:t>
            </a:r>
            <a:endParaRPr lang="vi-VN" sz="3000" b="1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244;p45"/>
          <p:cNvSpPr/>
          <p:nvPr/>
        </p:nvSpPr>
        <p:spPr>
          <a:xfrm>
            <a:off x="367169" y="201206"/>
            <a:ext cx="11662906" cy="1173392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F7052-48A0-93DC-49E2-874E511EED2D}"/>
              </a:ext>
            </a:extLst>
          </p:cNvPr>
          <p:cNvSpPr txBox="1"/>
          <p:nvPr/>
        </p:nvSpPr>
        <p:spPr>
          <a:xfrm>
            <a:off x="1127760" y="956385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Cột 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328910" y="553559"/>
            <a:ext cx="11887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AC3C1E-FD73-C6B5-0F61-B2E3BCE13A3A}"/>
              </a:ext>
            </a:extLst>
          </p:cNvPr>
          <p:cNvSpPr txBox="1"/>
          <p:nvPr/>
        </p:nvSpPr>
        <p:spPr>
          <a:xfrm>
            <a:off x="7825621" y="956385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Cột B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451882" y="1390628"/>
            <a:ext cx="6578193" cy="717719"/>
            <a:chOff x="5553075" y="1428728"/>
            <a:chExt cx="6477000" cy="717719"/>
          </a:xfrm>
        </p:grpSpPr>
        <p:sp>
          <p:nvSpPr>
            <p:cNvPr id="9" name="Rounded Rectangle 8"/>
            <p:cNvSpPr/>
            <p:nvPr/>
          </p:nvSpPr>
          <p:spPr>
            <a:xfrm>
              <a:off x="5553075" y="1428728"/>
              <a:ext cx="6477000" cy="7010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83370" y="1500116"/>
              <a:ext cx="39433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algn="just">
                <a:buAutoNum type="arabicParenBoth"/>
              </a:pP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Tớ là bút nâu.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00496" y="2044194"/>
            <a:ext cx="6629580" cy="1200329"/>
            <a:chOff x="5502478" y="2139444"/>
            <a:chExt cx="6527597" cy="1200329"/>
          </a:xfrm>
        </p:grpSpPr>
        <p:sp>
          <p:nvSpPr>
            <p:cNvPr id="13" name="Rounded Rectangle 12"/>
            <p:cNvSpPr/>
            <p:nvPr/>
          </p:nvSpPr>
          <p:spPr>
            <a:xfrm>
              <a:off x="5553075" y="2234911"/>
              <a:ext cx="6477000" cy="10354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02478" y="2139444"/>
              <a:ext cx="6412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(2)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Tớ cao nhất hộp bút vì hiếm khi được gọt.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01706" y="3225332"/>
            <a:ext cx="6628369" cy="719026"/>
            <a:chOff x="5503671" y="3591640"/>
            <a:chExt cx="6526404" cy="719026"/>
          </a:xfrm>
        </p:grpSpPr>
        <p:sp>
          <p:nvSpPr>
            <p:cNvPr id="14" name="Rounded Rectangle 13"/>
            <p:cNvSpPr/>
            <p:nvPr/>
          </p:nvSpPr>
          <p:spPr>
            <a:xfrm>
              <a:off x="5553075" y="3591640"/>
              <a:ext cx="6477000" cy="71902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03671" y="3632058"/>
              <a:ext cx="57118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(3)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Đây là bút đỏ, bạn của tớ.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90515" y="3918501"/>
            <a:ext cx="6659136" cy="1200329"/>
            <a:chOff x="5503672" y="4623872"/>
            <a:chExt cx="6556698" cy="1200329"/>
          </a:xfrm>
        </p:grpSpPr>
        <p:sp>
          <p:nvSpPr>
            <p:cNvPr id="15" name="Rounded Rectangle 14"/>
            <p:cNvSpPr/>
            <p:nvPr/>
          </p:nvSpPr>
          <p:spPr>
            <a:xfrm>
              <a:off x="5583370" y="4700614"/>
              <a:ext cx="6477000" cy="10354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03672" y="4623872"/>
              <a:ext cx="65264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(4) </a:t>
              </a:r>
              <a:r>
                <a:rPr lang="vi-VN" sz="36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Bút đỏ thì thấp một mẩu vì được gọt quá nhiều. </a:t>
              </a:r>
              <a:endParaRPr lang="en-US" sz="36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451881" y="5158656"/>
            <a:ext cx="6597769" cy="1591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71458" y="5082062"/>
            <a:ext cx="6513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(5)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 dùng keo gắn bút đỏ vào bên cạnh tớ để bạn nhìn được ra ngoài hộp bút.</a:t>
            </a:r>
            <a:r>
              <a:rPr lang="en-US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3200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vi-VN" sz="3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Nguyễn Trà)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endCxn id="12" idx="1"/>
          </p:cNvCxnSpPr>
          <p:nvPr/>
        </p:nvCxnSpPr>
        <p:spPr>
          <a:xfrm>
            <a:off x="3400597" y="2425416"/>
            <a:ext cx="2001109" cy="1163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9" idx="1"/>
          </p:cNvCxnSpPr>
          <p:nvPr/>
        </p:nvCxnSpPr>
        <p:spPr>
          <a:xfrm flipV="1">
            <a:off x="3349211" y="1741153"/>
            <a:ext cx="2102671" cy="340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1" idx="1"/>
          </p:cNvCxnSpPr>
          <p:nvPr/>
        </p:nvCxnSpPr>
        <p:spPr>
          <a:xfrm flipV="1">
            <a:off x="3683594" y="2644359"/>
            <a:ext cx="1716902" cy="844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7" idx="1"/>
          </p:cNvCxnSpPr>
          <p:nvPr/>
        </p:nvCxnSpPr>
        <p:spPr>
          <a:xfrm>
            <a:off x="3759204" y="3830207"/>
            <a:ext cx="1631311" cy="688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081051" y="5587921"/>
            <a:ext cx="1422217" cy="16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C9052330-910F-4A1C-A7D1-3EB0ED78E2A9}"/>
              </a:ext>
            </a:extLst>
          </p:cNvPr>
          <p:cNvSpPr/>
          <p:nvPr/>
        </p:nvSpPr>
        <p:spPr>
          <a:xfrm>
            <a:off x="161925" y="3101240"/>
            <a:ext cx="3724275" cy="1639560"/>
          </a:xfrm>
          <a:prstGeom prst="cloud">
            <a:avLst/>
          </a:prstGeom>
          <a:solidFill>
            <a:srgbClr val="FFFF0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9376AE1B-A113-4F5F-A189-977FFF886992}"/>
              </a:ext>
            </a:extLst>
          </p:cNvPr>
          <p:cNvSpPr/>
          <p:nvPr/>
        </p:nvSpPr>
        <p:spPr>
          <a:xfrm>
            <a:off x="161924" y="4740801"/>
            <a:ext cx="3922396" cy="1726642"/>
          </a:xfrm>
          <a:prstGeom prst="cloud">
            <a:avLst/>
          </a:prstGeom>
          <a:solidFill>
            <a:srgbClr val="92D05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4C661DB8-ED42-4043-AD41-2D9E3A450865}"/>
              </a:ext>
            </a:extLst>
          </p:cNvPr>
          <p:cNvSpPr/>
          <p:nvPr/>
        </p:nvSpPr>
        <p:spPr>
          <a:xfrm>
            <a:off x="161925" y="1774746"/>
            <a:ext cx="3320001" cy="1326494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2604307" y="976544"/>
            <a:ext cx="11887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7" idx="0"/>
          </p:cNvCxnSpPr>
          <p:nvPr/>
        </p:nvCxnSpPr>
        <p:spPr>
          <a:xfrm>
            <a:off x="5861857" y="956385"/>
            <a:ext cx="249772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8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71890" y="158805"/>
            <a:ext cx="10228111" cy="668878"/>
            <a:chOff x="-841533" y="89773"/>
            <a:chExt cx="5826207" cy="668878"/>
          </a:xfrm>
          <a:noFill/>
        </p:grpSpPr>
        <p:sp>
          <p:nvSpPr>
            <p:cNvPr id="2" name="Google Shape;1244;p45"/>
            <p:cNvSpPr/>
            <p:nvPr/>
          </p:nvSpPr>
          <p:spPr>
            <a:xfrm>
              <a:off x="81324" y="89773"/>
              <a:ext cx="4903350" cy="66887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-841533" y="112320"/>
              <a:ext cx="54049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 Khoanh vào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63E040A5-D2AE-4C5D-AE11-2DFF5073E35D}"/>
              </a:ext>
            </a:extLst>
          </p:cNvPr>
          <p:cNvSpPr/>
          <p:nvPr/>
        </p:nvSpPr>
        <p:spPr>
          <a:xfrm>
            <a:off x="1791998" y="1313779"/>
            <a:ext cx="3124201" cy="114492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33218967-BBC4-4B5C-AE71-750C93B8AF02}"/>
              </a:ext>
            </a:extLst>
          </p:cNvPr>
          <p:cNvSpPr/>
          <p:nvPr/>
        </p:nvSpPr>
        <p:spPr>
          <a:xfrm>
            <a:off x="7924800" y="1313779"/>
            <a:ext cx="2829408" cy="114492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4339FDA9-1B11-46DE-B319-748DB5468708}"/>
              </a:ext>
            </a:extLst>
          </p:cNvPr>
          <p:cNvSpPr/>
          <p:nvPr/>
        </p:nvSpPr>
        <p:spPr>
          <a:xfrm>
            <a:off x="1724026" y="3244171"/>
            <a:ext cx="3192173" cy="1328764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131302DC-13F7-4E32-9921-58C4D68CAAD5}"/>
              </a:ext>
            </a:extLst>
          </p:cNvPr>
          <p:cNvSpPr/>
          <p:nvPr/>
        </p:nvSpPr>
        <p:spPr>
          <a:xfrm>
            <a:off x="7924800" y="3329896"/>
            <a:ext cx="3192173" cy="1328764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than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8D4FF8-7291-4098-900C-835665A416C2}"/>
              </a:ext>
            </a:extLst>
          </p:cNvPr>
          <p:cNvCxnSpPr>
            <a:cxnSpLocks/>
          </p:cNvCxnSpPr>
          <p:nvPr/>
        </p:nvCxnSpPr>
        <p:spPr>
          <a:xfrm>
            <a:off x="7685809" y="714547"/>
            <a:ext cx="12096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20F512A-6C55-4E14-B864-BFBA62408407}"/>
              </a:ext>
            </a:extLst>
          </p:cNvPr>
          <p:cNvSpPr/>
          <p:nvPr/>
        </p:nvSpPr>
        <p:spPr>
          <a:xfrm>
            <a:off x="1437792" y="928191"/>
            <a:ext cx="3895725" cy="1914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65E3A6-DFF3-4BA1-B97A-312AF6BF04BF}"/>
              </a:ext>
            </a:extLst>
          </p:cNvPr>
          <p:cNvSpPr/>
          <p:nvPr/>
        </p:nvSpPr>
        <p:spPr>
          <a:xfrm>
            <a:off x="1351690" y="2943225"/>
            <a:ext cx="3895725" cy="1914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855E14-8489-34B1-28FB-3386D8408362}"/>
              </a:ext>
            </a:extLst>
          </p:cNvPr>
          <p:cNvCxnSpPr>
            <a:cxnSpLocks/>
          </p:cNvCxnSpPr>
          <p:nvPr/>
        </p:nvCxnSpPr>
        <p:spPr>
          <a:xfrm>
            <a:off x="1351689" y="714547"/>
            <a:ext cx="14630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135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5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90e97b62-d5e3-46ac-b4e2-88c5813ece9a&quot;,&quot;location&quot;:{&quot;IsEmpty&quot;:false,&quot;X&quot;:22.2426777,&quot;Y&quot;:136.921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c72fea65-16bf-4f47-9be9-20ecbe5dea83&quot;,&quot;location&quot;:{&quot;IsEmpty&quot;:false,&quot;X&quot;:21.0710239,&quot;Y&quot;:211.3004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8a93494f-c47c-4922-839b-427fbde8a193&quot;,&quot;location&quot;:{&quot;IsEmpty&quot;:false,&quot;X&quot;:21.09929,&quot;Y&quot;:271.617645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a3db3717-52ff-4213-81bf-35736acb237e&quot;,&quot;location&quot;:{&quot;IsEmpty&quot;:false,&quot;X&quot;:21.09929,&quot;Y&quot;:370.5019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9120a266-7001-4b9e-b4dd-f6af47ce3001&quot;,&quot;location&quot;:{&quot;IsEmpty&quot;:false,&quot;X&quot;:61.2775574,&quot;Y&quot;:166.66481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9120a266-7001-4b9e-b4dd-f6af47ce3001&quot;,&quot;location&quot;:{&quot;IsEmpty&quot;:false,&quot;X&quot;:61.2775574,&quot;Y&quot;:166.66481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1309</Words>
  <Application>Microsoft Office PowerPoint</Application>
  <PresentationFormat>Widescreen</PresentationFormat>
  <Paragraphs>138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Aptos</vt:lpstr>
      <vt:lpstr>Aptos Display</vt:lpstr>
      <vt:lpstr>Arial</vt:lpstr>
      <vt:lpstr>Calibri</vt:lpstr>
      <vt:lpstr>Cambria</vt:lpstr>
      <vt:lpstr>Times New Roman</vt:lpstr>
      <vt:lpstr>UVN Bach Tuyet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30</cp:revision>
  <dcterms:created xsi:type="dcterms:W3CDTF">2025-10-11T16:27:15Z</dcterms:created>
  <dcterms:modified xsi:type="dcterms:W3CDTF">2025-10-18T14:50:43Z</dcterms:modified>
</cp:coreProperties>
</file>