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FF"/>
    <a:srgbClr val="0000FF"/>
    <a:srgbClr val="66FFCC"/>
    <a:srgbClr val="66FF33"/>
    <a:srgbClr val="99FF33"/>
    <a:srgbClr val="00FF00"/>
    <a:srgbClr val="99FF66"/>
    <a:srgbClr val="FFFF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2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3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8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2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6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8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5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0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3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3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7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6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1012" y="2672002"/>
            <a:ext cx="7441976" cy="1820486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n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n"/>
                <a:cs typeface="Arial-SGK-TV" pitchFamily="2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3867" y="194065"/>
            <a:ext cx="633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TRƯỜNG TIỂU HỌC PHÚ THƯỢNG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13" y="100809"/>
            <a:ext cx="9135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cà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chua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26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788" y="1692909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1" y="179954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2656" y="1799547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5511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26228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02627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=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6" t="11736" r="26515" b="20154"/>
          <a:stretch/>
        </p:blipFill>
        <p:spPr>
          <a:xfrm>
            <a:off x="1774371" y="2903649"/>
            <a:ext cx="5584371" cy="3853542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>
            <a:off x="988266" y="538105"/>
            <a:ext cx="75489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06826" y="977837"/>
            <a:ext cx="2639388" cy="23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3679797" y="1007204"/>
            <a:ext cx="4128563" cy="254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02569" y="182096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22912" y="182096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47604" y="1835852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352" y="2902184"/>
            <a:ext cx="8531296" cy="192912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n"/>
                <a:cs typeface="Arial-SGK-TV" pitchFamily="2" charset="0"/>
              </a:rPr>
              <a:t>HOẠT ĐỘNG TIẾP NỐI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076" y="1874237"/>
            <a:ext cx="8437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n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 30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PHÉP CỘNG SỐ CÓ HAI CHỮ SỐ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VỚI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04" y="2228671"/>
            <a:ext cx="5142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1523" y="318888"/>
            <a:ext cx="4481987" cy="312091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n"/>
            </a:endParaRPr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7" y="5148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81" y="5148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64" y="4767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65" y="574266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n 14"/>
          <p:cNvSpPr/>
          <p:nvPr/>
        </p:nvSpPr>
        <p:spPr>
          <a:xfrm>
            <a:off x="3821014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n"/>
            </a:endParaRPr>
          </a:p>
        </p:txBody>
      </p:sp>
      <p:sp>
        <p:nvSpPr>
          <p:cNvPr id="16" name="Can 15"/>
          <p:cNvSpPr/>
          <p:nvPr/>
        </p:nvSpPr>
        <p:spPr>
          <a:xfrm>
            <a:off x="4061483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n"/>
            </a:endParaRPr>
          </a:p>
        </p:txBody>
      </p:sp>
      <p:sp>
        <p:nvSpPr>
          <p:cNvPr id="17" name="Can 16"/>
          <p:cNvSpPr/>
          <p:nvPr/>
        </p:nvSpPr>
        <p:spPr>
          <a:xfrm>
            <a:off x="4300969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0838" y="2731916"/>
            <a:ext cx="293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32 + 15 = 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40719"/>
              </p:ext>
            </p:extLst>
          </p:nvPr>
        </p:nvGraphicFramePr>
        <p:xfrm>
          <a:off x="5452583" y="399656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00952" y="1164842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68495" y="1164841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68495" y="1977826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40708" y="2862706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68495" y="2862705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52584" y="1633021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226195" y="401329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32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189186" y="477529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15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2768994" y="4339868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073794" y="553729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530995" y="5537295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7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226194" y="5537296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03711" y="4276881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n"/>
                <a:cs typeface="Arial-SGK-TV" pitchFamily="2" charset="0"/>
              </a:rPr>
              <a:t>2 </a:t>
            </a:r>
            <a:r>
              <a:rPr lang="en-US" sz="3200" dirty="0" err="1">
                <a:latin typeface="Tin"/>
                <a:cs typeface="Arial-SGK-TV" pitchFamily="2" charset="0"/>
              </a:rPr>
              <a:t>cộng</a:t>
            </a:r>
            <a:r>
              <a:rPr lang="en-US" sz="3200" dirty="0">
                <a:latin typeface="Tin"/>
                <a:cs typeface="Arial-SGK-TV" pitchFamily="2" charset="0"/>
              </a:rPr>
              <a:t> 5 </a:t>
            </a:r>
            <a:r>
              <a:rPr lang="en-US" sz="3200" dirty="0" err="1">
                <a:latin typeface="Tin"/>
                <a:cs typeface="Arial-SGK-TV" pitchFamily="2" charset="0"/>
              </a:rPr>
              <a:t>bằng</a:t>
            </a:r>
            <a:r>
              <a:rPr lang="en-US" sz="3200" dirty="0">
                <a:latin typeface="Tin"/>
                <a:cs typeface="Arial-SGK-TV" pitchFamily="2" charset="0"/>
              </a:rPr>
              <a:t> 7, </a:t>
            </a:r>
            <a:r>
              <a:rPr lang="en-US" sz="3200" dirty="0" err="1">
                <a:latin typeface="Tin"/>
                <a:cs typeface="Arial-SGK-TV" pitchFamily="2" charset="0"/>
              </a:rPr>
              <a:t>viết</a:t>
            </a:r>
            <a:r>
              <a:rPr lang="en-US" sz="3200" dirty="0">
                <a:latin typeface="Tin"/>
                <a:cs typeface="Arial-SGK-TV" pitchFamily="2" charset="0"/>
              </a:rPr>
              <a:t> 7.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n"/>
                <a:cs typeface="Arial-SGK-TV" pitchFamily="2" charset="0"/>
              </a:rPr>
              <a:t>3 </a:t>
            </a:r>
            <a:r>
              <a:rPr lang="en-US" sz="3200" dirty="0" err="1">
                <a:latin typeface="Tin"/>
                <a:cs typeface="Arial-SGK-TV" pitchFamily="2" charset="0"/>
              </a:rPr>
              <a:t>cộng</a:t>
            </a:r>
            <a:r>
              <a:rPr lang="en-US" sz="3200" dirty="0">
                <a:latin typeface="Tin"/>
                <a:cs typeface="Arial-SGK-TV" pitchFamily="2" charset="0"/>
              </a:rPr>
              <a:t> 1 </a:t>
            </a:r>
            <a:r>
              <a:rPr lang="en-US" sz="3200" dirty="0" err="1">
                <a:latin typeface="Tin"/>
                <a:cs typeface="Arial-SGK-TV" pitchFamily="2" charset="0"/>
              </a:rPr>
              <a:t>bằng</a:t>
            </a:r>
            <a:r>
              <a:rPr lang="en-US" sz="3200" dirty="0">
                <a:latin typeface="Tin"/>
                <a:cs typeface="Arial-SGK-TV" pitchFamily="2" charset="0"/>
              </a:rPr>
              <a:t> 4, </a:t>
            </a:r>
            <a:r>
              <a:rPr lang="en-US" sz="3200" dirty="0" err="1">
                <a:latin typeface="Tin"/>
                <a:cs typeface="Arial-SGK-TV" pitchFamily="2" charset="0"/>
              </a:rPr>
              <a:t>viết</a:t>
            </a:r>
            <a:r>
              <a:rPr lang="en-US" sz="3200" dirty="0">
                <a:latin typeface="Tin"/>
                <a:cs typeface="Arial-SGK-TV" pitchFamily="2" charset="0"/>
              </a:rPr>
              <a:t> 4.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8981" r="9393"/>
          <a:stretch/>
        </p:blipFill>
        <p:spPr>
          <a:xfrm>
            <a:off x="602489" y="1649938"/>
            <a:ext cx="385592" cy="1080000"/>
          </a:xfrm>
          <a:prstGeom prst="rect">
            <a:avLst/>
          </a:prstGeom>
        </p:spPr>
      </p:pic>
      <p:sp>
        <p:nvSpPr>
          <p:cNvPr id="34" name="Can 33"/>
          <p:cNvSpPr/>
          <p:nvPr/>
        </p:nvSpPr>
        <p:spPr>
          <a:xfrm>
            <a:off x="3365154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n"/>
            </a:endParaRPr>
          </a:p>
        </p:txBody>
      </p:sp>
      <p:sp>
        <p:nvSpPr>
          <p:cNvPr id="35" name="Can 34"/>
          <p:cNvSpPr/>
          <p:nvPr/>
        </p:nvSpPr>
        <p:spPr>
          <a:xfrm>
            <a:off x="3592603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n"/>
            </a:endParaRPr>
          </a:p>
        </p:txBody>
      </p:sp>
      <p:pic>
        <p:nvPicPr>
          <p:cNvPr id="3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18" y="574266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044494" y="1934282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4" grpId="0" animBg="1"/>
      <p:bldP spid="35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92361" y="135048"/>
            <a:ext cx="5935959" cy="371973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45" y="242159"/>
            <a:ext cx="1368000" cy="1129081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023919"/>
              </p:ext>
            </p:extLst>
          </p:nvPr>
        </p:nvGraphicFramePr>
        <p:xfrm>
          <a:off x="6170299" y="242158"/>
          <a:ext cx="2880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18668" y="100734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86211" y="100734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86211" y="182032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18668" y="270520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86211" y="270520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70300" y="136950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191429" y="422523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24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212328" y="496918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30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734228" y="458446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039028" y="574923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496229" y="5749234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4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3191428" y="5749235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95793" y="4351660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n"/>
                <a:cs typeface="Arial-SGK-TV" pitchFamily="2" charset="0"/>
              </a:rPr>
              <a:t>4 </a:t>
            </a:r>
            <a:r>
              <a:rPr lang="en-US" sz="3200" dirty="0" err="1">
                <a:latin typeface="Tin"/>
                <a:cs typeface="Arial-SGK-TV" pitchFamily="2" charset="0"/>
              </a:rPr>
              <a:t>cộng</a:t>
            </a:r>
            <a:r>
              <a:rPr lang="en-US" sz="3200" dirty="0">
                <a:latin typeface="Tin"/>
                <a:cs typeface="Arial-SGK-TV" pitchFamily="2" charset="0"/>
              </a:rPr>
              <a:t> 0 </a:t>
            </a:r>
            <a:r>
              <a:rPr lang="en-US" sz="3200" dirty="0" err="1">
                <a:latin typeface="Tin"/>
                <a:cs typeface="Arial-SGK-TV" pitchFamily="2" charset="0"/>
              </a:rPr>
              <a:t>bằng</a:t>
            </a:r>
            <a:r>
              <a:rPr lang="en-US" sz="3200" dirty="0">
                <a:latin typeface="Tin"/>
                <a:cs typeface="Arial-SGK-TV" pitchFamily="2" charset="0"/>
              </a:rPr>
              <a:t> 4, </a:t>
            </a:r>
            <a:r>
              <a:rPr lang="en-US" sz="3200" dirty="0" err="1">
                <a:latin typeface="Tin"/>
                <a:cs typeface="Arial-SGK-TV" pitchFamily="2" charset="0"/>
              </a:rPr>
              <a:t>viết</a:t>
            </a:r>
            <a:r>
              <a:rPr lang="en-US" sz="3200" dirty="0">
                <a:latin typeface="Tin"/>
                <a:cs typeface="Arial-SGK-TV" pitchFamily="2" charset="0"/>
              </a:rPr>
              <a:t> 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n"/>
                <a:cs typeface="Arial-SGK-TV" pitchFamily="2" charset="0"/>
              </a:rPr>
              <a:t>2 </a:t>
            </a:r>
            <a:r>
              <a:rPr lang="en-US" sz="3200" dirty="0" err="1">
                <a:latin typeface="Tin"/>
                <a:cs typeface="Arial-SGK-TV" pitchFamily="2" charset="0"/>
              </a:rPr>
              <a:t>cộng</a:t>
            </a:r>
            <a:r>
              <a:rPr lang="en-US" sz="3200" dirty="0">
                <a:latin typeface="Tin"/>
                <a:cs typeface="Arial-SGK-TV" pitchFamily="2" charset="0"/>
              </a:rPr>
              <a:t> 3 </a:t>
            </a:r>
            <a:r>
              <a:rPr lang="en-US" sz="3200" dirty="0" err="1">
                <a:latin typeface="Tin"/>
                <a:cs typeface="Arial-SGK-TV" pitchFamily="2" charset="0"/>
              </a:rPr>
              <a:t>bằng</a:t>
            </a:r>
            <a:r>
              <a:rPr lang="en-US" sz="3200" dirty="0">
                <a:latin typeface="Tin"/>
                <a:cs typeface="Arial-SGK-TV" pitchFamily="2" charset="0"/>
              </a:rPr>
              <a:t> 5, </a:t>
            </a:r>
            <a:r>
              <a:rPr lang="en-US" sz="3200" dirty="0" err="1">
                <a:latin typeface="Tin"/>
                <a:cs typeface="Arial-SGK-TV" pitchFamily="2" charset="0"/>
              </a:rPr>
              <a:t>viết</a:t>
            </a:r>
            <a:r>
              <a:rPr lang="en-US" sz="3200" dirty="0">
                <a:latin typeface="Tin"/>
                <a:cs typeface="Arial-SGK-TV" pitchFamily="2" charset="0"/>
              </a:rPr>
              <a:t> 5.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25054" y="3146892"/>
            <a:ext cx="2825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24 + 30 =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1" y="1738344"/>
            <a:ext cx="1440000" cy="125052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984" y="1726269"/>
            <a:ext cx="1440000" cy="12505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810" y="1730406"/>
            <a:ext cx="1440000" cy="1250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82" y="884681"/>
            <a:ext cx="468000" cy="4641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89" y="242158"/>
            <a:ext cx="1368000" cy="112908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51" y="875716"/>
            <a:ext cx="468000" cy="4641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776" y="884682"/>
            <a:ext cx="468000" cy="4641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20" y="892619"/>
            <a:ext cx="468000" cy="4641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718668" y="183789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18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44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5276" y="2005811"/>
            <a:ext cx="5432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Hoạt</a:t>
            </a:r>
            <a:r>
              <a:rPr lang="en-US" sz="8000" b="1" i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động</a:t>
            </a:r>
            <a:endParaRPr lang="en-US" sz="8000" b="1" i="1" dirty="0">
              <a:solidFill>
                <a:srgbClr val="FF0000"/>
              </a:solidFill>
              <a:latin typeface="Tin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846" y="420220"/>
            <a:ext cx="275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: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1483668" y="152264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41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1491934" y="2292086"/>
            <a:ext cx="7818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11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1015582" y="1870989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1331268" y="3046644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483668" y="304664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62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309178" y="14979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15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3323197" y="226740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30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2841091" y="184631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3156777" y="3021967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309178" y="30219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45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292524" y="1461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56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5292524" y="2194654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31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4824437" y="180993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5140123" y="298559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292524" y="2985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87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7122233" y="1461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60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7115866" y="221614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29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6654146" y="180993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6969832" y="298559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122233" y="2985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72" y="226434"/>
            <a:ext cx="452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1071" y="1446129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13 + 21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14712" y="1479018"/>
            <a:ext cx="1800000" cy="751114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15 + 64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45758" y="1502229"/>
            <a:ext cx="1800000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83 + 15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94740" y="1479018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34 + 40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831280" y="2367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13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839546" y="313675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21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63194" y="2715661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678880" y="3891316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831280" y="3891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34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126152" y="2367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15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140171" y="313675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64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658065" y="2715661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2973751" y="3891316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126152" y="3891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79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397208" y="2334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34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397208" y="30674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40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929121" y="268277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244807" y="385842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397208" y="3858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74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692080" y="2334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83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685713" y="308898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15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223993" y="268277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7539679" y="385842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692080" y="3858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02" y="52579"/>
            <a:ext cx="678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trực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21" y="1061051"/>
            <a:ext cx="2994792" cy="16615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922" y="713763"/>
            <a:ext cx="2070588" cy="22868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790" y="1093683"/>
            <a:ext cx="2542707" cy="1590626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391638" y="4604657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5" name="Oval 44"/>
          <p:cNvSpPr/>
          <p:nvPr/>
        </p:nvSpPr>
        <p:spPr>
          <a:xfrm>
            <a:off x="3657601" y="4702629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6" name="Oval 45"/>
          <p:cNvSpPr/>
          <p:nvPr/>
        </p:nvSpPr>
        <p:spPr>
          <a:xfrm>
            <a:off x="6930887" y="4634580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00096" y="5856299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166059" y="5954271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90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82887" y="5886222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79</a:t>
            </a:r>
          </a:p>
        </p:txBody>
      </p:sp>
      <p:cxnSp>
        <p:nvCxnSpPr>
          <p:cNvPr id="53" name="Curved Connector 52"/>
          <p:cNvCxnSpPr>
            <a:cxnSpLocks/>
            <a:stCxn id="39" idx="0"/>
          </p:cNvCxnSpPr>
          <p:nvPr/>
        </p:nvCxnSpPr>
        <p:spPr>
          <a:xfrm rot="5400000" flipH="1" flipV="1">
            <a:off x="1996266" y="2174695"/>
            <a:ext cx="1725335" cy="3134591"/>
          </a:xfrm>
          <a:prstGeom prst="curvedConnector2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  <a:endCxn id="46" idx="0"/>
          </p:cNvCxnSpPr>
          <p:nvPr/>
        </p:nvCxnSpPr>
        <p:spPr>
          <a:xfrm>
            <a:off x="1656522" y="2684309"/>
            <a:ext cx="6174365" cy="19502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  <a:stCxn id="32" idx="2"/>
            <a:endCxn id="45" idx="0"/>
          </p:cNvCxnSpPr>
          <p:nvPr/>
        </p:nvCxnSpPr>
        <p:spPr>
          <a:xfrm flipH="1">
            <a:off x="4557601" y="2684309"/>
            <a:ext cx="3111543" cy="2018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</TotalTime>
  <Words>226</Words>
  <Application>Microsoft Office PowerPoint</Application>
  <PresentationFormat>On-screen Show (4:3)</PresentationFormat>
  <Paragraphs>105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Arial-SGK-TV</vt:lpstr>
      <vt:lpstr>Calibri</vt:lpstr>
      <vt:lpstr>Calibri Light</vt:lpstr>
      <vt:lpstr>Tin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admin</cp:lastModifiedBy>
  <cp:revision>39</cp:revision>
  <dcterms:created xsi:type="dcterms:W3CDTF">2020-08-13T02:00:35Z</dcterms:created>
  <dcterms:modified xsi:type="dcterms:W3CDTF">2022-03-20T03:14:12Z</dcterms:modified>
</cp:coreProperties>
</file>