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3" r:id="rId3"/>
  </p:sldMasterIdLst>
  <p:notesMasterIdLst>
    <p:notesMasterId r:id="rId33"/>
  </p:notesMasterIdLst>
  <p:sldIdLst>
    <p:sldId id="256" r:id="rId4"/>
    <p:sldId id="288" r:id="rId5"/>
    <p:sldId id="257" r:id="rId6"/>
    <p:sldId id="258" r:id="rId7"/>
    <p:sldId id="259" r:id="rId8"/>
    <p:sldId id="260" r:id="rId9"/>
    <p:sldId id="279" r:id="rId10"/>
    <p:sldId id="282" r:id="rId11"/>
    <p:sldId id="261" r:id="rId12"/>
    <p:sldId id="262" r:id="rId13"/>
    <p:sldId id="263" r:id="rId14"/>
    <p:sldId id="264" r:id="rId15"/>
    <p:sldId id="265" r:id="rId16"/>
    <p:sldId id="292" r:id="rId17"/>
    <p:sldId id="290" r:id="rId18"/>
    <p:sldId id="291" r:id="rId19"/>
    <p:sldId id="266" r:id="rId20"/>
    <p:sldId id="289" r:id="rId21"/>
    <p:sldId id="267" r:id="rId22"/>
    <p:sldId id="284" r:id="rId23"/>
    <p:sldId id="268" r:id="rId24"/>
    <p:sldId id="269" r:id="rId25"/>
    <p:sldId id="270" r:id="rId26"/>
    <p:sldId id="293" r:id="rId27"/>
    <p:sldId id="294" r:id="rId28"/>
    <p:sldId id="296" r:id="rId29"/>
    <p:sldId id="271" r:id="rId30"/>
    <p:sldId id="272" r:id="rId31"/>
    <p:sldId id="297" r:id="rId32"/>
  </p:sldIdLst>
  <p:sldSz cx="18288000" cy="10287000"/>
  <p:notesSz cx="6858000" cy="9144000"/>
  <p:embeddedFontLst>
    <p:embeddedFont>
      <p:font typeface="#9Slide07 HoneyCream" pitchFamily="2" charset="0"/>
      <p:regular r:id="rId34"/>
    </p:embeddedFont>
    <p:embeddedFont>
      <p:font typeface="Open Sans" panose="020B0606030504020204" pitchFamily="34" charset="0"/>
      <p:regular r:id="rId35"/>
      <p:bold r:id="rId36"/>
      <p:italic r:id="rId37"/>
      <p:boldItalic r:id="rId38"/>
    </p:embeddedFont>
    <p:embeddedFont>
      <p:font typeface="Open Sans Bold" panose="020B080603050402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F41"/>
    <a:srgbClr val="EF5E40"/>
    <a:srgbClr val="A991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162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Anh" userId="aec8c6135e3a03fa" providerId="LiveId" clId="{608A4DC0-D7D2-402A-AE90-E86E69D22640}"/>
    <pc:docChg chg="delSld">
      <pc:chgData name="Le Anh" userId="aec8c6135e3a03fa" providerId="LiveId" clId="{608A4DC0-D7D2-402A-AE90-E86E69D22640}" dt="2025-03-10T01:01:33.348" v="0" actId="47"/>
      <pc:docMkLst>
        <pc:docMk/>
      </pc:docMkLst>
      <pc:sldChg chg="del">
        <pc:chgData name="Le Anh" userId="aec8c6135e3a03fa" providerId="LiveId" clId="{608A4DC0-D7D2-402A-AE90-E86E69D22640}" dt="2025-03-10T01:01:33.348" v="0" actId="47"/>
        <pc:sldMkLst>
          <pc:docMk/>
          <pc:sldMk cId="4019687243"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D677D-62FA-461A-8E2A-143998D02C08}"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C2A91-132F-4F11-BC8C-08A7DBB8A3AF}" type="slidenum">
              <a:rPr lang="en-US" smtClean="0"/>
              <a:t>‹#›</a:t>
            </a:fld>
            <a:endParaRPr lang="en-US"/>
          </a:p>
        </p:txBody>
      </p:sp>
    </p:spTree>
    <p:extLst>
      <p:ext uri="{BB962C8B-B14F-4D97-AF65-F5344CB8AC3E}">
        <p14:creationId xmlns:p14="http://schemas.microsoft.com/office/powerpoint/2010/main" val="131331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38334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65827007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70489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04264209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155529376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theme" Target="../theme/theme3.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6324600" y="-419100"/>
            <a:ext cx="23461239" cy="15168662"/>
            <a:chOff x="-4189157" y="-216676"/>
            <a:chExt cx="16000031" cy="1102628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16"/>
            <a:stretch>
              <a:fillRect/>
            </a:stretch>
          </p:blipFill>
          <p:spPr>
            <a:xfrm>
              <a:off x="-4189157" y="2789461"/>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dirty="0" err="1">
                <a:ln>
                  <a:noFill/>
                </a:ln>
                <a:solidFill>
                  <a:srgbClr val="FFC000"/>
                </a:solidFill>
                <a:effectLst/>
                <a:uLnTx/>
                <a:uFillTx/>
                <a:latin typeface="#9Slide07 HoneyCream" pitchFamily="2" charset="0"/>
                <a:ea typeface="+mj-ea"/>
                <a:cs typeface="+mj-cs"/>
                <a:sym typeface="Arial"/>
              </a:rPr>
              <a:t>Măng</a:t>
            </a:r>
            <a:r>
              <a:rPr kumimoji="0" lang="en-US" sz="48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rPr>
              <a:t> Non</a:t>
            </a:r>
          </a:p>
        </p:txBody>
      </p:sp>
      <p:sp>
        <p:nvSpPr>
          <p:cNvPr id="2" name="TextBox 3">
            <a:extLst>
              <a:ext uri="{FF2B5EF4-FFF2-40B4-BE49-F238E27FC236}">
                <a16:creationId xmlns:a16="http://schemas.microsoft.com/office/drawing/2014/main" id="{48A56AD7-5FE2-854E-DE54-8175BA8E1032}"/>
              </a:ext>
            </a:extLst>
          </p:cNvPr>
          <p:cNvSpPr txBox="1"/>
          <p:nvPr userDrawn="1"/>
        </p:nvSpPr>
        <p:spPr>
          <a:xfrm>
            <a:off x="4754880" y="1317564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FE612A8-78C9-A35B-9060-4248DC8E39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67217" y="12306300"/>
            <a:ext cx="2487663" cy="2552700"/>
          </a:xfrm>
          <a:prstGeom prst="rect">
            <a:avLst/>
          </a:prstGeom>
        </p:spPr>
      </p:pic>
      <p:pic>
        <p:nvPicPr>
          <p:cNvPr id="4" name="Hình ảnh 31">
            <a:extLst>
              <a:ext uri="{FF2B5EF4-FFF2-40B4-BE49-F238E27FC236}">
                <a16:creationId xmlns:a16="http://schemas.microsoft.com/office/drawing/2014/main" id="{0A9088DA-048A-D2EA-25A6-3F04CDB4F1A1}"/>
              </a:ext>
            </a:extLst>
          </p:cNvPr>
          <p:cNvPicPr>
            <a:picLocks noChangeAspect="1"/>
          </p:cNvPicPr>
          <p:nvPr userDrawn="1"/>
        </p:nvPicPr>
        <p:blipFill>
          <a:blip r:embed="rId9"/>
          <a:stretch>
            <a:fillRect/>
          </a:stretch>
        </p:blipFill>
        <p:spPr>
          <a:xfrm>
            <a:off x="-3831687" y="-811646"/>
            <a:ext cx="2706858" cy="3813378"/>
          </a:xfrm>
          <a:prstGeom prst="rect">
            <a:avLst/>
          </a:prstGeom>
        </p:spPr>
      </p:pic>
      <p:pic>
        <p:nvPicPr>
          <p:cNvPr id="5" name="Picture 4">
            <a:extLst>
              <a:ext uri="{FF2B5EF4-FFF2-40B4-BE49-F238E27FC236}">
                <a16:creationId xmlns:a16="http://schemas.microsoft.com/office/drawing/2014/main" id="{DEAB005C-0E10-F144-E494-E984B51C6627}"/>
              </a:ext>
            </a:extLst>
          </p:cNvPr>
          <p:cNvPicPr>
            <a:picLocks noChangeAspect="1"/>
          </p:cNvPicPr>
          <p:nvPr userDrawn="1"/>
        </p:nvPicPr>
        <p:blipFill>
          <a:blip r:embed="rId10"/>
          <a:stretch>
            <a:fillRect/>
          </a:stretch>
        </p:blipFill>
        <p:spPr>
          <a:xfrm>
            <a:off x="-34883" y="9696166"/>
            <a:ext cx="2176461" cy="749873"/>
          </a:xfrm>
          <a:prstGeom prst="rect">
            <a:avLst/>
          </a:prstGeom>
        </p:spPr>
      </p:pic>
    </p:spTree>
    <p:extLst>
      <p:ext uri="{BB962C8B-B14F-4D97-AF65-F5344CB8AC3E}">
        <p14:creationId xmlns:p14="http://schemas.microsoft.com/office/powerpoint/2010/main" val="1750001179"/>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dirty="0" err="1">
                <a:ln>
                  <a:noFill/>
                </a:ln>
                <a:solidFill>
                  <a:srgbClr val="FFC000"/>
                </a:solidFill>
                <a:effectLst/>
                <a:uLnTx/>
                <a:uFillTx/>
                <a:latin typeface="#9Slide07 HoneyCream" pitchFamily="2" charset="0"/>
                <a:ea typeface="+mj-ea"/>
                <a:cs typeface="+mj-cs"/>
                <a:sym typeface="Arial"/>
              </a:rPr>
              <a:t>Măng</a:t>
            </a:r>
            <a:r>
              <a:rPr kumimoji="0" lang="en-US" sz="48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rPr>
              <a:t> Non</a:t>
            </a:r>
          </a:p>
        </p:txBody>
      </p:sp>
      <p:sp>
        <p:nvSpPr>
          <p:cNvPr id="2" name="TextBox 3">
            <a:extLst>
              <a:ext uri="{FF2B5EF4-FFF2-40B4-BE49-F238E27FC236}">
                <a16:creationId xmlns:a16="http://schemas.microsoft.com/office/drawing/2014/main" id="{48A56AD7-5FE2-854E-DE54-8175BA8E1032}"/>
              </a:ext>
            </a:extLst>
          </p:cNvPr>
          <p:cNvSpPr txBox="1"/>
          <p:nvPr userDrawn="1"/>
        </p:nvSpPr>
        <p:spPr>
          <a:xfrm>
            <a:off x="4754880" y="1317564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FE612A8-78C9-A35B-9060-4248DC8E395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67217" y="12306300"/>
            <a:ext cx="2487663" cy="2552700"/>
          </a:xfrm>
          <a:prstGeom prst="rect">
            <a:avLst/>
          </a:prstGeom>
        </p:spPr>
      </p:pic>
      <p:pic>
        <p:nvPicPr>
          <p:cNvPr id="4" name="Hình ảnh 31">
            <a:extLst>
              <a:ext uri="{FF2B5EF4-FFF2-40B4-BE49-F238E27FC236}">
                <a16:creationId xmlns:a16="http://schemas.microsoft.com/office/drawing/2014/main" id="{0A9088DA-048A-D2EA-25A6-3F04CDB4F1A1}"/>
              </a:ext>
            </a:extLst>
          </p:cNvPr>
          <p:cNvPicPr>
            <a:picLocks noChangeAspect="1"/>
          </p:cNvPicPr>
          <p:nvPr userDrawn="1"/>
        </p:nvPicPr>
        <p:blipFill>
          <a:blip r:embed="rId10"/>
          <a:stretch>
            <a:fillRect/>
          </a:stretch>
        </p:blipFill>
        <p:spPr>
          <a:xfrm>
            <a:off x="-3831687" y="-811646"/>
            <a:ext cx="2706858" cy="3813378"/>
          </a:xfrm>
          <a:prstGeom prst="rect">
            <a:avLst/>
          </a:prstGeom>
        </p:spPr>
      </p:pic>
      <p:pic>
        <p:nvPicPr>
          <p:cNvPr id="5" name="Picture 4">
            <a:extLst>
              <a:ext uri="{FF2B5EF4-FFF2-40B4-BE49-F238E27FC236}">
                <a16:creationId xmlns:a16="http://schemas.microsoft.com/office/drawing/2014/main" id="{DEAB005C-0E10-F144-E494-E984B51C6627}"/>
              </a:ext>
            </a:extLst>
          </p:cNvPr>
          <p:cNvPicPr>
            <a:picLocks noChangeAspect="1"/>
          </p:cNvPicPr>
          <p:nvPr userDrawn="1"/>
        </p:nvPicPr>
        <p:blipFill>
          <a:blip r:embed="rId11"/>
          <a:stretch>
            <a:fillRect/>
          </a:stretch>
        </p:blipFill>
        <p:spPr>
          <a:xfrm>
            <a:off x="-34883" y="9696166"/>
            <a:ext cx="2176461" cy="749873"/>
          </a:xfrm>
          <a:prstGeom prst="rect">
            <a:avLst/>
          </a:prstGeom>
        </p:spPr>
      </p:pic>
    </p:spTree>
    <p:extLst>
      <p:ext uri="{BB962C8B-B14F-4D97-AF65-F5344CB8AC3E}">
        <p14:creationId xmlns:p14="http://schemas.microsoft.com/office/powerpoint/2010/main" val="337714972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89.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88.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jpe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jpe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2" name="Freeform 2"/>
          <p:cNvSpPr/>
          <p:nvPr/>
        </p:nvSpPr>
        <p:spPr>
          <a:xfrm>
            <a:off x="16921" y="-650307"/>
            <a:ext cx="6270171" cy="4114800"/>
          </a:xfrm>
          <a:custGeom>
            <a:avLst/>
            <a:gdLst/>
            <a:ahLst/>
            <a:cxnLst/>
            <a:rect l="l" t="t" r="r" b="b"/>
            <a:pathLst>
              <a:path w="6270171" h="4114800">
                <a:moveTo>
                  <a:pt x="0" y="0"/>
                </a:moveTo>
                <a:lnTo>
                  <a:pt x="6270171" y="0"/>
                </a:lnTo>
                <a:lnTo>
                  <a:pt x="62701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05612" y="7245819"/>
            <a:ext cx="6759425" cy="4114800"/>
          </a:xfrm>
          <a:custGeom>
            <a:avLst/>
            <a:gdLst/>
            <a:ahLst/>
            <a:cxnLst/>
            <a:rect l="l" t="t" r="r" b="b"/>
            <a:pathLst>
              <a:path w="6759425" h="4114800">
                <a:moveTo>
                  <a:pt x="0" y="0"/>
                </a:moveTo>
                <a:lnTo>
                  <a:pt x="6759425" y="0"/>
                </a:lnTo>
                <a:lnTo>
                  <a:pt x="675942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19958" y="3705224"/>
            <a:ext cx="4325403" cy="3633339"/>
          </a:xfrm>
          <a:custGeom>
            <a:avLst/>
            <a:gdLst/>
            <a:ahLst/>
            <a:cxnLst/>
            <a:rect l="l" t="t" r="r" b="b"/>
            <a:pathLst>
              <a:path w="4325403" h="3633339">
                <a:moveTo>
                  <a:pt x="0" y="0"/>
                </a:moveTo>
                <a:lnTo>
                  <a:pt x="4325404" y="0"/>
                </a:lnTo>
                <a:lnTo>
                  <a:pt x="4325404" y="3633338"/>
                </a:lnTo>
                <a:lnTo>
                  <a:pt x="0" y="36333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215952" y="6439983"/>
            <a:ext cx="6087288" cy="3751291"/>
          </a:xfrm>
          <a:custGeom>
            <a:avLst/>
            <a:gdLst/>
            <a:ahLst/>
            <a:cxnLst/>
            <a:rect l="l" t="t" r="r" b="b"/>
            <a:pathLst>
              <a:path w="6087288" h="3751291">
                <a:moveTo>
                  <a:pt x="0" y="0"/>
                </a:moveTo>
                <a:lnTo>
                  <a:pt x="6087288" y="0"/>
                </a:lnTo>
                <a:lnTo>
                  <a:pt x="6087288" y="3751291"/>
                </a:lnTo>
                <a:lnTo>
                  <a:pt x="0" y="3751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2323693">
            <a:off x="15867172" y="4870838"/>
            <a:ext cx="1345461" cy="1364219"/>
          </a:xfrm>
          <a:custGeom>
            <a:avLst/>
            <a:gdLst/>
            <a:ahLst/>
            <a:cxnLst/>
            <a:rect l="l" t="t" r="r" b="b"/>
            <a:pathLst>
              <a:path w="1345461" h="1364219">
                <a:moveTo>
                  <a:pt x="0" y="0"/>
                </a:moveTo>
                <a:lnTo>
                  <a:pt x="1345461" y="0"/>
                </a:lnTo>
                <a:lnTo>
                  <a:pt x="1345461" y="1364218"/>
                </a:lnTo>
                <a:lnTo>
                  <a:pt x="0" y="1364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stretch>
            <a:fillRect/>
          </a:stretch>
        </p:blipFill>
        <p:spPr>
          <a:xfrm>
            <a:off x="6791705" y="1257252"/>
            <a:ext cx="9541415" cy="1951860"/>
          </a:xfrm>
          <a:prstGeom prst="rect">
            <a:avLst/>
          </a:prstGeom>
        </p:spPr>
      </p:pic>
      <p:pic>
        <p:nvPicPr>
          <p:cNvPr id="21" name="Picture 20"/>
          <p:cNvPicPr>
            <a:picLocks noChangeAspect="1"/>
          </p:cNvPicPr>
          <p:nvPr/>
        </p:nvPicPr>
        <p:blipFill>
          <a:blip r:embed="rId13"/>
          <a:stretch>
            <a:fillRect/>
          </a:stretch>
        </p:blipFill>
        <p:spPr>
          <a:xfrm>
            <a:off x="4419600" y="3487353"/>
            <a:ext cx="12772227" cy="317019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71319" y="-83499"/>
            <a:ext cx="2316681" cy="23166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080038" y="1909299"/>
            <a:ext cx="4896612" cy="8229600"/>
          </a:xfrm>
          <a:custGeom>
            <a:avLst/>
            <a:gdLst/>
            <a:ahLst/>
            <a:cxnLst/>
            <a:rect l="l" t="t" r="r" b="b"/>
            <a:pathLst>
              <a:path w="4896612" h="8229600">
                <a:moveTo>
                  <a:pt x="0" y="0"/>
                </a:moveTo>
                <a:lnTo>
                  <a:pt x="4896612" y="0"/>
                </a:lnTo>
                <a:lnTo>
                  <a:pt x="4896612" y="8229600"/>
                </a:lnTo>
                <a:lnTo>
                  <a:pt x="0" y="8229600"/>
                </a:lnTo>
                <a:lnTo>
                  <a:pt x="0" y="0"/>
                </a:lnTo>
                <a:close/>
              </a:path>
            </a:pathLst>
          </a:custGeom>
          <a:blipFill>
            <a:blip r:embed="rId2"/>
            <a:stretch>
              <a:fillRect/>
            </a:stretch>
          </a:blipFill>
        </p:spPr>
      </p:sp>
      <p:sp>
        <p:nvSpPr>
          <p:cNvPr id="6" name="TextBox 6"/>
          <p:cNvSpPr txBox="1"/>
          <p:nvPr/>
        </p:nvSpPr>
        <p:spPr>
          <a:xfrm>
            <a:off x="990600" y="952500"/>
            <a:ext cx="15706243" cy="1661993"/>
          </a:xfrm>
          <a:prstGeom prst="rect">
            <a:avLst/>
          </a:prstGeom>
        </p:spPr>
        <p:txBody>
          <a:bodyPr lIns="0" tIns="0" rIns="0" bIns="0" rtlCol="0" anchor="t">
            <a:spAutoFit/>
          </a:bodyPr>
          <a:lstStyle/>
          <a:p>
            <a:pPr algn="l">
              <a:spcBef>
                <a:spcPct val="0"/>
              </a:spcBef>
            </a:pP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Nêu</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các</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tình</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huống</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nảy</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sinh</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trong</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quá</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trình</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giao</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tiếp</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trên</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mạng</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khiến</a:t>
            </a:r>
            <a:r>
              <a:rPr lang="en-US" sz="5400" b="1" dirty="0">
                <a:solidFill>
                  <a:srgbClr val="EF5E40"/>
                </a:solidFill>
                <a:latin typeface="Open Sans Bold"/>
                <a:ea typeface="Open Sans Bold"/>
                <a:cs typeface="Open Sans Bold"/>
                <a:sym typeface="Open Sans Bold"/>
              </a:rPr>
              <a:t> </a:t>
            </a:r>
            <a:r>
              <a:rPr lang="en-US" sz="5400" b="1" dirty="0" err="1">
                <a:solidFill>
                  <a:srgbClr val="EF5E40"/>
                </a:solidFill>
                <a:latin typeface="Open Sans Bold"/>
                <a:ea typeface="Open Sans Bold"/>
                <a:cs typeface="Open Sans Bold"/>
                <a:sym typeface="Open Sans Bold"/>
              </a:rPr>
              <a:t>em</a:t>
            </a:r>
            <a:r>
              <a:rPr lang="en-US" sz="5400" b="1" dirty="0">
                <a:solidFill>
                  <a:srgbClr val="EF5E40"/>
                </a:solidFill>
                <a:latin typeface="Open Sans Bold"/>
                <a:ea typeface="Open Sans Bold"/>
                <a:cs typeface="Open Sans Bold"/>
                <a:sym typeface="Open Sans Bold"/>
              </a:rPr>
              <a:t> lo </a:t>
            </a:r>
            <a:r>
              <a:rPr lang="en-US" sz="5400" b="1" dirty="0" err="1">
                <a:solidFill>
                  <a:srgbClr val="EF5E40"/>
                </a:solidFill>
                <a:latin typeface="Open Sans Bold"/>
                <a:ea typeface="Open Sans Bold"/>
                <a:cs typeface="Open Sans Bold"/>
                <a:sym typeface="Open Sans Bold"/>
              </a:rPr>
              <a:t>lắng</a:t>
            </a:r>
            <a:r>
              <a:rPr lang="en-US" sz="5400" b="1" dirty="0">
                <a:solidFill>
                  <a:srgbClr val="EF5E40"/>
                </a:solidFill>
                <a:latin typeface="Open Sans Bold"/>
                <a:ea typeface="Open Sans Bold"/>
                <a:cs typeface="Open Sans Bold"/>
                <a:sym typeface="Open Sans Bold"/>
              </a:rPr>
              <a:t>.</a:t>
            </a:r>
          </a:p>
        </p:txBody>
      </p:sp>
      <p:pic>
        <p:nvPicPr>
          <p:cNvPr id="7" name="Picture 6"/>
          <p:cNvPicPr>
            <a:picLocks noChangeAspect="1"/>
          </p:cNvPicPr>
          <p:nvPr/>
        </p:nvPicPr>
        <p:blipFill>
          <a:blip r:embed="rId3"/>
          <a:stretch>
            <a:fillRect/>
          </a:stretch>
        </p:blipFill>
        <p:spPr>
          <a:xfrm>
            <a:off x="1690023" y="2904692"/>
            <a:ext cx="11080395" cy="4477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52902" y="4762500"/>
            <a:ext cx="11657840" cy="4867148"/>
          </a:xfrm>
          <a:custGeom>
            <a:avLst/>
            <a:gdLst/>
            <a:ahLst/>
            <a:cxnLst/>
            <a:rect l="l" t="t" r="r" b="b"/>
            <a:pathLst>
              <a:path w="11657840" h="4867148">
                <a:moveTo>
                  <a:pt x="0" y="0"/>
                </a:moveTo>
                <a:lnTo>
                  <a:pt x="11657839" y="0"/>
                </a:lnTo>
                <a:lnTo>
                  <a:pt x="11657839" y="4867149"/>
                </a:lnTo>
                <a:lnTo>
                  <a:pt x="0" y="4867149"/>
                </a:lnTo>
                <a:lnTo>
                  <a:pt x="0" y="0"/>
                </a:lnTo>
                <a:close/>
              </a:path>
            </a:pathLst>
          </a:custGeom>
          <a:blipFill>
            <a:blip r:embed="rId2"/>
            <a:stretch>
              <a:fillRect/>
            </a:stretch>
          </a:blipFill>
        </p:spPr>
      </p:sp>
      <p:sp>
        <p:nvSpPr>
          <p:cNvPr id="6" name="TextBox 6"/>
          <p:cNvSpPr txBox="1"/>
          <p:nvPr/>
        </p:nvSpPr>
        <p:spPr>
          <a:xfrm>
            <a:off x="1290878" y="754508"/>
            <a:ext cx="15706243" cy="1749425"/>
          </a:xfrm>
          <a:prstGeom prst="rect">
            <a:avLst/>
          </a:prstGeom>
        </p:spPr>
        <p:txBody>
          <a:bodyPr lIns="0" tIns="0" rIns="0" bIns="0" rtlCol="0" anchor="t">
            <a:spAutoFit/>
          </a:bodyPr>
          <a:lstStyle/>
          <a:p>
            <a:pPr algn="just">
              <a:lnSpc>
                <a:spcPts val="7000"/>
              </a:lnSpc>
              <a:spcBef>
                <a:spcPct val="0"/>
              </a:spcBef>
            </a:pPr>
            <a:r>
              <a:rPr lang="en-US" sz="5000" b="1" dirty="0">
                <a:solidFill>
                  <a:srgbClr val="E54664"/>
                </a:solidFill>
                <a:latin typeface="Open Sans Bold"/>
                <a:ea typeface="Open Sans Bold"/>
                <a:cs typeface="Open Sans Bold"/>
                <a:sym typeface="Open Sans Bold"/>
              </a:rPr>
              <a:t>2. </a:t>
            </a:r>
            <a:r>
              <a:rPr lang="en-US" sz="5000" b="1" dirty="0" err="1">
                <a:solidFill>
                  <a:srgbClr val="E54664"/>
                </a:solidFill>
                <a:latin typeface="Open Sans Bold"/>
                <a:ea typeface="Open Sans Bold"/>
                <a:cs typeface="Open Sans Bold"/>
                <a:sym typeface="Open Sans Bold"/>
              </a:rPr>
              <a:t>Tìm</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hiểu</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về</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tự</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chủ</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và</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đảm</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bảo</a:t>
            </a:r>
            <a:r>
              <a:rPr lang="en-US" sz="5000" b="1" dirty="0">
                <a:solidFill>
                  <a:srgbClr val="E54664"/>
                </a:solidFill>
                <a:latin typeface="Open Sans Bold"/>
                <a:ea typeface="Open Sans Bold"/>
                <a:cs typeface="Open Sans Bold"/>
                <a:sym typeface="Open Sans Bold"/>
              </a:rPr>
              <a:t> an </a:t>
            </a:r>
            <a:r>
              <a:rPr lang="en-US" sz="5000" b="1" dirty="0" err="1">
                <a:solidFill>
                  <a:srgbClr val="E54664"/>
                </a:solidFill>
                <a:latin typeface="Open Sans Bold"/>
                <a:ea typeface="Open Sans Bold"/>
                <a:cs typeface="Open Sans Bold"/>
                <a:sym typeface="Open Sans Bold"/>
              </a:rPr>
              <a:t>toàn</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khi</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giao</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tiếp</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trên</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mạng</a:t>
            </a:r>
            <a:endParaRPr lang="en-US" sz="5000" b="1" dirty="0">
              <a:solidFill>
                <a:srgbClr val="E54664"/>
              </a:solidFill>
              <a:latin typeface="Open Sans Bold"/>
              <a:ea typeface="Open Sans Bold"/>
              <a:cs typeface="Open Sans Bold"/>
              <a:sym typeface="Open Sans Bold"/>
            </a:endParaRPr>
          </a:p>
        </p:txBody>
      </p:sp>
      <p:sp>
        <p:nvSpPr>
          <p:cNvPr id="7" name="TextBox 7"/>
          <p:cNvSpPr txBox="1"/>
          <p:nvPr/>
        </p:nvSpPr>
        <p:spPr>
          <a:xfrm>
            <a:off x="1028700" y="2549525"/>
            <a:ext cx="15706243" cy="2089150"/>
          </a:xfrm>
          <a:prstGeom prst="rect">
            <a:avLst/>
          </a:prstGeom>
        </p:spPr>
        <p:txBody>
          <a:bodyPr lIns="0" tIns="0" rIns="0" bIns="0" rtlCol="0" anchor="t">
            <a:spAutoFit/>
          </a:bodyPr>
          <a:lstStyle/>
          <a:p>
            <a:pPr algn="l">
              <a:lnSpc>
                <a:spcPts val="5599"/>
              </a:lnSpc>
            </a:pPr>
            <a:r>
              <a:rPr lang="en-US" sz="3999">
                <a:solidFill>
                  <a:srgbClr val="000000"/>
                </a:solidFill>
                <a:latin typeface="Open Sans"/>
                <a:ea typeface="Open Sans"/>
                <a:cs typeface="Open Sans"/>
                <a:sym typeface="Open Sans"/>
              </a:rPr>
              <a:t>- Tự chủ về thời gian sử dụng mạng.</a:t>
            </a:r>
          </a:p>
          <a:p>
            <a:pPr algn="l">
              <a:lnSpc>
                <a:spcPts val="5599"/>
              </a:lnSpc>
            </a:pPr>
            <a:r>
              <a:rPr lang="en-US" sz="3999">
                <a:solidFill>
                  <a:srgbClr val="000000"/>
                </a:solidFill>
                <a:latin typeface="Open Sans"/>
                <a:ea typeface="Open Sans"/>
                <a:cs typeface="Open Sans"/>
                <a:sym typeface="Open Sans"/>
              </a:rPr>
              <a:t>- Tự chủ về việc lựa chọn hoạt động sẽ tham gia trên mạng.</a:t>
            </a:r>
          </a:p>
          <a:p>
            <a:pPr algn="l">
              <a:lnSpc>
                <a:spcPts val="5599"/>
              </a:lnSpc>
              <a:spcBef>
                <a:spcPct val="0"/>
              </a:spcBef>
            </a:pPr>
            <a:r>
              <a:rPr lang="en-US" sz="3999">
                <a:solidFill>
                  <a:srgbClr val="000000"/>
                </a:solidFill>
                <a:latin typeface="Open Sans"/>
                <a:ea typeface="Open Sans"/>
                <a:cs typeface="Open Sans"/>
                <a:sym typeface="Open Sans"/>
              </a:rPr>
              <a:t>- Cách ứng xử trong giao tiếp trên mạng để bảo vệ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991778" y="1599088"/>
            <a:ext cx="4660011" cy="8229600"/>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2"/>
            <a:stretch>
              <a:fillRect/>
            </a:stretch>
          </a:blipFill>
        </p:spPr>
      </p:sp>
      <p:sp>
        <p:nvSpPr>
          <p:cNvPr id="6" name="TextBox 6"/>
          <p:cNvSpPr txBox="1"/>
          <p:nvPr/>
        </p:nvSpPr>
        <p:spPr>
          <a:xfrm>
            <a:off x="1182869" y="3416808"/>
            <a:ext cx="11778428" cy="5327228"/>
          </a:xfrm>
          <a:prstGeom prst="rect">
            <a:avLst/>
          </a:prstGeom>
        </p:spPr>
        <p:txBody>
          <a:bodyPr lIns="0" tIns="0" rIns="0" bIns="0" rtlCol="0" anchor="t">
            <a:spAutoFit/>
          </a:bodyPr>
          <a:lstStyle/>
          <a:p>
            <a:pPr algn="l">
              <a:lnSpc>
                <a:spcPts val="7000"/>
              </a:lnSpc>
              <a:spcBef>
                <a:spcPct val="0"/>
              </a:spcBef>
            </a:pP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Trả</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lời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các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câu</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hỏi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trong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hình</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vào</a:t>
            </a:r>
            <a:r>
              <a:rPr lang="en-US" sz="5000" dirty="0">
                <a:solidFill>
                  <a:srgbClr val="000000"/>
                </a:solidFill>
                <a:latin typeface="Open Sans"/>
                <a:ea typeface="Open Sans"/>
                <a:cs typeface="Open Sans"/>
                <a:sym typeface="Open Sans"/>
              </a:rPr>
              <a:t> 1 </a:t>
            </a:r>
            <a:r>
              <a:rPr lang="en-US" sz="5000" dirty="0" err="1">
                <a:solidFill>
                  <a:srgbClr val="000000"/>
                </a:solidFill>
                <a:latin typeface="Open Sans"/>
                <a:ea typeface="Open Sans"/>
                <a:cs typeface="Open Sans"/>
                <a:sym typeface="Open Sans"/>
              </a:rPr>
              <a:t>tờ</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giấy</a:t>
            </a:r>
            <a:r>
              <a:rPr lang="en-US" sz="5000" dirty="0">
                <a:solidFill>
                  <a:srgbClr val="000000"/>
                </a:solidFill>
                <a:latin typeface="Open Sans"/>
                <a:ea typeface="Open Sans"/>
                <a:cs typeface="Open Sans"/>
                <a:sym typeface="Open Sans"/>
              </a:rPr>
              <a:t> note.</a:t>
            </a:r>
          </a:p>
          <a:p>
            <a:pPr algn="l">
              <a:lnSpc>
                <a:spcPts val="7000"/>
              </a:lnSpc>
              <a:spcBef>
                <a:spcPct val="0"/>
              </a:spcBef>
            </a:pP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Ghi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ra</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các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biện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pháp</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để</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quản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lý</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thời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gian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lựa</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chọn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hoạt</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động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quản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lý</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thông</a:t>
            </a:r>
            <a:r>
              <a:rPr lang="en-US" sz="5000" dirty="0">
                <a:solidFill>
                  <a:srgbClr val="000000"/>
                </a:solidFill>
                <a:latin typeface="Open Sans"/>
                <a:ea typeface="Open Sans"/>
                <a:cs typeface="Open Sans"/>
                <a:sym typeface="Open Sans"/>
              </a:rPr>
              <a:t> tin </a:t>
            </a:r>
            <a:r>
              <a:rPr lang="en-US" sz="5000" dirty="0" err="1">
                <a:solidFill>
                  <a:srgbClr val="000000"/>
                </a:solidFill>
                <a:latin typeface="Open Sans"/>
                <a:ea typeface="Open Sans"/>
                <a:cs typeface="Open Sans"/>
                <a:sym typeface="Open Sans"/>
              </a:rPr>
              <a:t>cá</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nhân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trên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mạng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xã</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hội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chọn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lọc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các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thông</a:t>
            </a:r>
            <a:r>
              <a:rPr lang="en-US" sz="5000" dirty="0">
                <a:solidFill>
                  <a:srgbClr val="000000"/>
                </a:solidFill>
                <a:latin typeface="Open Sans"/>
                <a:ea typeface="Open Sans"/>
                <a:cs typeface="Open Sans"/>
                <a:sym typeface="Open Sans"/>
              </a:rPr>
              <a:t> tin </a:t>
            </a:r>
            <a:r>
              <a:rPr lang="en-US" sz="5000" dirty="0" err="1">
                <a:solidFill>
                  <a:srgbClr val="000000"/>
                </a:solidFill>
                <a:latin typeface="Open Sans"/>
                <a:ea typeface="Open Sans"/>
                <a:cs typeface="Open Sans"/>
                <a:sym typeface="Open Sans"/>
              </a:rPr>
              <a:t>trên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mạng</a:t>
            </a:r>
            <a:r>
              <a:rPr lang="en-US" sz="5000" dirty="0">
                <a:solidFill>
                  <a:srgbClr val="000000"/>
                </a:solidFill>
                <a:latin typeface="Open Sans"/>
                <a:ea typeface="Open Sans"/>
                <a:cs typeface="Open Sans"/>
                <a:sym typeface="Open Sans"/>
              </a:rPr>
              <a:t> …</a:t>
            </a:r>
          </a:p>
        </p:txBody>
      </p:sp>
      <p:pic>
        <p:nvPicPr>
          <p:cNvPr id="9" name="Picture 8"/>
          <p:cNvPicPr>
            <a:picLocks noChangeAspect="1"/>
          </p:cNvPicPr>
          <p:nvPr/>
        </p:nvPicPr>
        <p:blipFill>
          <a:blip r:embed="rId3"/>
          <a:stretch>
            <a:fillRect/>
          </a:stretch>
        </p:blipFill>
        <p:spPr>
          <a:xfrm>
            <a:off x="1213349" y="1328602"/>
            <a:ext cx="8132700" cy="20071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304942" y="2610954"/>
            <a:ext cx="7692179" cy="6950476"/>
          </a:xfrm>
          <a:custGeom>
            <a:avLst/>
            <a:gdLst/>
            <a:ahLst/>
            <a:cxnLst/>
            <a:rect l="l" t="t" r="r" b="b"/>
            <a:pathLst>
              <a:path w="7692179" h="6950476">
                <a:moveTo>
                  <a:pt x="0" y="0"/>
                </a:moveTo>
                <a:lnTo>
                  <a:pt x="7692180" y="0"/>
                </a:lnTo>
                <a:lnTo>
                  <a:pt x="7692180" y="6950477"/>
                </a:lnTo>
                <a:lnTo>
                  <a:pt x="0" y="6950477"/>
                </a:lnTo>
                <a:lnTo>
                  <a:pt x="0" y="0"/>
                </a:lnTo>
                <a:close/>
              </a:path>
            </a:pathLst>
          </a:custGeom>
          <a:blipFill>
            <a:blip r:embed="rId2"/>
            <a:stretch>
              <a:fillRect/>
            </a:stretch>
          </a:blipFill>
        </p:spPr>
      </p:sp>
      <p:sp>
        <p:nvSpPr>
          <p:cNvPr id="6" name="TextBox 6"/>
          <p:cNvSpPr txBox="1"/>
          <p:nvPr/>
        </p:nvSpPr>
        <p:spPr>
          <a:xfrm>
            <a:off x="1290878" y="739737"/>
            <a:ext cx="15706243" cy="1749425"/>
          </a:xfrm>
          <a:prstGeom prst="rect">
            <a:avLst/>
          </a:prstGeom>
        </p:spPr>
        <p:txBody>
          <a:bodyPr lIns="0" tIns="0" rIns="0" bIns="0" rtlCol="0" anchor="t">
            <a:spAutoFit/>
          </a:bodyPr>
          <a:lstStyle/>
          <a:p>
            <a:pPr algn="just">
              <a:lnSpc>
                <a:spcPts val="7000"/>
              </a:lnSpc>
              <a:spcBef>
                <a:spcPct val="0"/>
              </a:spcBef>
            </a:pPr>
            <a:r>
              <a:rPr lang="en-US" sz="5000" b="1">
                <a:solidFill>
                  <a:srgbClr val="E54664"/>
                </a:solidFill>
                <a:latin typeface="Open Sans Bold"/>
                <a:ea typeface="Open Sans Bold"/>
                <a:cs typeface="Open Sans Bold"/>
                <a:sym typeface="Open Sans Bold"/>
              </a:rPr>
              <a:t>3. Thiết kế bản “Quy tắc tự chủ và đảm bảo an toàn khi giao tiếp trên mạng”</a:t>
            </a:r>
          </a:p>
        </p:txBody>
      </p:sp>
      <p:sp>
        <p:nvSpPr>
          <p:cNvPr id="7" name="TextBox 7"/>
          <p:cNvSpPr txBox="1"/>
          <p:nvPr/>
        </p:nvSpPr>
        <p:spPr>
          <a:xfrm>
            <a:off x="1549054" y="3095136"/>
            <a:ext cx="5319175" cy="4908550"/>
          </a:xfrm>
          <a:prstGeom prst="rect">
            <a:avLst/>
          </a:prstGeom>
        </p:spPr>
        <p:txBody>
          <a:bodyPr lIns="0" tIns="0" rIns="0" bIns="0" rtlCol="0" anchor="t">
            <a:spAutoFit/>
          </a:bodyPr>
          <a:lstStyle/>
          <a:p>
            <a:pPr algn="l">
              <a:lnSpc>
                <a:spcPts val="5599"/>
              </a:lnSpc>
            </a:pPr>
            <a:r>
              <a:rPr lang="en-US" sz="3999">
                <a:solidFill>
                  <a:srgbClr val="000000"/>
                </a:solidFill>
                <a:latin typeface="Open Sans"/>
                <a:ea typeface="Open Sans"/>
                <a:cs typeface="Open Sans"/>
                <a:sym typeface="Open Sans"/>
              </a:rPr>
              <a:t>- Thiết kế bản Quy tắc tự chủ và đảm bảo an toàn khi giao tiếp trên mạng và trình bày trước lớp.</a:t>
            </a:r>
          </a:p>
          <a:p>
            <a:pPr algn="l">
              <a:lnSpc>
                <a:spcPts val="5599"/>
              </a:lnSpc>
              <a:spcBef>
                <a:spcPct val="0"/>
              </a:spcBef>
            </a:pPr>
            <a:r>
              <a:rPr lang="en-US" sz="3999">
                <a:solidFill>
                  <a:srgbClr val="000000"/>
                </a:solidFill>
                <a:latin typeface="Open Sans"/>
                <a:ea typeface="Open Sans"/>
                <a:cs typeface="Open Sans"/>
                <a:sym typeface="Open Sans"/>
              </a:rPr>
              <a:t>- Các nhóm cùng lắng nghe và góp ý.</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211928" y="1599088"/>
            <a:ext cx="4660011" cy="8229600"/>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2"/>
            <a:stretch>
              <a:fillRect/>
            </a:stretch>
          </a:blipFill>
        </p:spPr>
      </p:sp>
      <p:sp>
        <p:nvSpPr>
          <p:cNvPr id="6" name="TextBox 6"/>
          <p:cNvSpPr txBox="1"/>
          <p:nvPr/>
        </p:nvSpPr>
        <p:spPr>
          <a:xfrm>
            <a:off x="944880" y="3162300"/>
            <a:ext cx="13411200" cy="3077766"/>
          </a:xfrm>
          <a:prstGeom prst="rect">
            <a:avLst/>
          </a:prstGeom>
        </p:spPr>
        <p:txBody>
          <a:bodyPr wrap="square" lIns="0" tIns="0" rIns="0" bIns="0" rtlCol="0" anchor="t">
            <a:spAutoFit/>
          </a:bodyPr>
          <a:lstStyle/>
          <a:p>
            <a:pPr algn="l">
              <a:spcBef>
                <a:spcPct val="0"/>
              </a:spcBef>
            </a:pP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Chỉ</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ra</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các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quy</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tắc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tự</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chủ</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và</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đảm</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bảo</a:t>
            </a:r>
            <a:r>
              <a:rPr lang="en-US" sz="5000" dirty="0">
                <a:solidFill>
                  <a:srgbClr val="000000"/>
                </a:solidFill>
                <a:latin typeface="Open Sans"/>
                <a:ea typeface="Open Sans"/>
                <a:cs typeface="Open Sans"/>
                <a:sym typeface="Open Sans"/>
              </a:rPr>
              <a:t> an </a:t>
            </a:r>
            <a:r>
              <a:rPr lang="en-US" sz="5000" dirty="0" err="1">
                <a:solidFill>
                  <a:srgbClr val="000000"/>
                </a:solidFill>
                <a:latin typeface="Open Sans"/>
                <a:ea typeface="Open Sans"/>
                <a:cs typeface="Open Sans"/>
                <a:sym typeface="Open Sans"/>
              </a:rPr>
              <a:t>toàn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trong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các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lĩnh</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vực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khác</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nhau</a:t>
            </a:r>
            <a:endParaRPr lang="en-US" sz="5000" dirty="0">
              <a:solidFill>
                <a:srgbClr val="000000"/>
              </a:solidFill>
              <a:latin typeface="Open Sans"/>
              <a:ea typeface="Open Sans"/>
              <a:cs typeface="Open Sans"/>
              <a:sym typeface="Open Sans"/>
            </a:endParaRPr>
          </a:p>
          <a:p>
            <a:pPr algn="l">
              <a:spcBef>
                <a:spcPct val="0"/>
              </a:spcBef>
            </a:pP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Lắng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nghe</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các</a:t>
            </a:r>
            <a:r>
              <a:rPr lang="en-US" sz="5000" dirty="0">
                <a:solidFill>
                  <a:srgbClr val="000000"/>
                </a:solidFill>
                <a:latin typeface="Open Sans"/>
                <a:ea typeface="Open Sans"/>
                <a:cs typeface="Open Sans"/>
                <a:sym typeface="Open Sans"/>
              </a:rPr>
              <a:t> ý </a:t>
            </a:r>
            <a:r>
              <a:rPr lang="en-US" sz="5000" dirty="0" err="1">
                <a:solidFill>
                  <a:srgbClr val="000000"/>
                </a:solidFill>
                <a:latin typeface="Open Sans"/>
                <a:ea typeface="Open Sans"/>
                <a:cs typeface="Open Sans"/>
                <a:sym typeface="Open Sans"/>
              </a:rPr>
              <a:t>kiến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đóng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góp</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và</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chỉnh</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sửa</a:t>
            </a:r>
            <a:r>
              <a:rPr lang="en-US" sz="5000" dirty="0">
                <a:solidFill>
                  <a:srgbClr val="000000"/>
                </a:solidFill>
                <a:latin typeface="Open Sans"/>
                <a:ea typeface="Open Sans"/>
                <a:cs typeface="Open Sans"/>
                <a:sym typeface="Open Sans"/>
              </a:rPr>
              <a:t>.</a:t>
            </a:r>
          </a:p>
        </p:txBody>
      </p:sp>
      <p:pic>
        <p:nvPicPr>
          <p:cNvPr id="7" name="Picture 6"/>
          <p:cNvPicPr>
            <a:picLocks noChangeAspect="1"/>
          </p:cNvPicPr>
          <p:nvPr/>
        </p:nvPicPr>
        <p:blipFill>
          <a:blip r:embed="rId3"/>
          <a:stretch>
            <a:fillRect/>
          </a:stretch>
        </p:blipFill>
        <p:spPr>
          <a:xfrm>
            <a:off x="944880" y="619434"/>
            <a:ext cx="8759768" cy="2161865"/>
          </a:xfrm>
          <a:prstGeom prst="rect">
            <a:avLst/>
          </a:prstGeom>
        </p:spPr>
      </p:pic>
    </p:spTree>
    <p:extLst>
      <p:ext uri="{BB962C8B-B14F-4D97-AF65-F5344CB8AC3E}">
        <p14:creationId xmlns:p14="http://schemas.microsoft.com/office/powerpoint/2010/main" val="23259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1294732" y="9258300"/>
            <a:ext cx="23737642" cy="3086100"/>
            <a:chOff x="0" y="0"/>
            <a:chExt cx="6251889" cy="812800"/>
          </a:xfrm>
        </p:grpSpPr>
        <p:sp>
          <p:nvSpPr>
            <p:cNvPr id="3" name="Freeform 3"/>
            <p:cNvSpPr/>
            <p:nvPr/>
          </p:nvSpPr>
          <p:spPr>
            <a:xfrm>
              <a:off x="0" y="0"/>
              <a:ext cx="6251889" cy="812800"/>
            </a:xfrm>
            <a:custGeom>
              <a:avLst/>
              <a:gdLst/>
              <a:ahLst/>
              <a:cxnLst/>
              <a:rect l="l" t="t" r="r" b="b"/>
              <a:pathLst>
                <a:path w="6251889" h="812800">
                  <a:moveTo>
                    <a:pt x="16633" y="0"/>
                  </a:moveTo>
                  <a:lnTo>
                    <a:pt x="6235256" y="0"/>
                  </a:lnTo>
                  <a:cubicBezTo>
                    <a:pt x="6244442" y="0"/>
                    <a:pt x="6251889" y="7447"/>
                    <a:pt x="6251889" y="16633"/>
                  </a:cubicBezTo>
                  <a:lnTo>
                    <a:pt x="6251889" y="796167"/>
                  </a:lnTo>
                  <a:cubicBezTo>
                    <a:pt x="6251889" y="805353"/>
                    <a:pt x="6244442" y="812800"/>
                    <a:pt x="6235256" y="812800"/>
                  </a:cubicBezTo>
                  <a:lnTo>
                    <a:pt x="16633" y="812800"/>
                  </a:lnTo>
                  <a:cubicBezTo>
                    <a:pt x="7447" y="812800"/>
                    <a:pt x="0" y="805353"/>
                    <a:pt x="0" y="796167"/>
                  </a:cubicBezTo>
                  <a:lnTo>
                    <a:pt x="0" y="16633"/>
                  </a:lnTo>
                  <a:cubicBezTo>
                    <a:pt x="0" y="7447"/>
                    <a:pt x="7447" y="0"/>
                    <a:pt x="16633" y="0"/>
                  </a:cubicBezTo>
                  <a:close/>
                </a:path>
              </a:pathLst>
            </a:custGeom>
            <a:solidFill>
              <a:srgbClr val="E3C5AC"/>
            </a:solidFill>
          </p:spPr>
        </p:sp>
        <p:sp>
          <p:nvSpPr>
            <p:cNvPr id="4" name="TextBox 4"/>
            <p:cNvSpPr txBox="1"/>
            <p:nvPr/>
          </p:nvSpPr>
          <p:spPr>
            <a:xfrm>
              <a:off x="0" y="-38100"/>
              <a:ext cx="6251889" cy="8509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695585" y="3769709"/>
            <a:ext cx="10397716" cy="6055665"/>
          </a:xfrm>
          <a:custGeom>
            <a:avLst/>
            <a:gdLst/>
            <a:ahLst/>
            <a:cxnLst/>
            <a:rect l="l" t="t" r="r" b="b"/>
            <a:pathLst>
              <a:path w="10397716" h="6055665">
                <a:moveTo>
                  <a:pt x="0" y="0"/>
                </a:moveTo>
                <a:lnTo>
                  <a:pt x="10397716" y="0"/>
                </a:lnTo>
                <a:lnTo>
                  <a:pt x="10397716" y="6055665"/>
                </a:lnTo>
                <a:lnTo>
                  <a:pt x="0" y="6055665"/>
                </a:lnTo>
                <a:lnTo>
                  <a:pt x="0" y="0"/>
                </a:lnTo>
                <a:close/>
              </a:path>
            </a:pathLst>
          </a:custGeom>
          <a:blipFill>
            <a:blip r:embed="rId2">
              <a:extLst>
                <a:ext uri="{96DAC541-7B7A-43D3-8B79-37D633B846F1}">
                  <asvg:svgBlip xmlns:asvg="http://schemas.microsoft.com/office/drawing/2016/SVG/main" r:embed="rId3"/>
                </a:ext>
              </a:extLst>
            </a:blip>
            <a:stretch>
              <a:fillRect b="-5811"/>
            </a:stretch>
          </a:blipFill>
        </p:spPr>
      </p:sp>
      <p:pic>
        <p:nvPicPr>
          <p:cNvPr id="11" name="Picture 10"/>
          <p:cNvPicPr>
            <a:picLocks noChangeAspect="1"/>
          </p:cNvPicPr>
          <p:nvPr/>
        </p:nvPicPr>
        <p:blipFill>
          <a:blip r:embed="rId4"/>
          <a:stretch>
            <a:fillRect/>
          </a:stretch>
        </p:blipFill>
        <p:spPr>
          <a:xfrm>
            <a:off x="0" y="179207"/>
            <a:ext cx="18470566" cy="3487016"/>
          </a:xfrm>
          <a:prstGeom prst="rect">
            <a:avLst/>
          </a:prstGeom>
        </p:spPr>
      </p:pic>
    </p:spTree>
    <p:extLst>
      <p:ext uri="{BB962C8B-B14F-4D97-AF65-F5344CB8AC3E}">
        <p14:creationId xmlns:p14="http://schemas.microsoft.com/office/powerpoint/2010/main" val="3664242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4" name="Freeform 4"/>
          <p:cNvSpPr/>
          <p:nvPr/>
        </p:nvSpPr>
        <p:spPr>
          <a:xfrm>
            <a:off x="7862980" y="2493266"/>
            <a:ext cx="9032470" cy="8332453"/>
          </a:xfrm>
          <a:custGeom>
            <a:avLst/>
            <a:gdLst/>
            <a:ahLst/>
            <a:cxnLst/>
            <a:rect l="l" t="t" r="r" b="b"/>
            <a:pathLst>
              <a:path w="9032470" h="8332453">
                <a:moveTo>
                  <a:pt x="0" y="0"/>
                </a:moveTo>
                <a:lnTo>
                  <a:pt x="9032470" y="0"/>
                </a:lnTo>
                <a:lnTo>
                  <a:pt x="9032470" y="8332453"/>
                </a:lnTo>
                <a:lnTo>
                  <a:pt x="0" y="8332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7"/>
          <p:cNvPicPr>
            <a:picLocks noChangeAspect="1"/>
          </p:cNvPicPr>
          <p:nvPr/>
        </p:nvPicPr>
        <p:blipFill>
          <a:blip r:embed="rId4"/>
          <a:stretch>
            <a:fillRect/>
          </a:stretch>
        </p:blipFill>
        <p:spPr>
          <a:xfrm>
            <a:off x="0" y="-266700"/>
            <a:ext cx="11080395" cy="4477616"/>
          </a:xfrm>
          <a:prstGeom prst="rect">
            <a:avLst/>
          </a:prstGeom>
        </p:spPr>
      </p:pic>
    </p:spTree>
    <p:extLst>
      <p:ext uri="{BB962C8B-B14F-4D97-AF65-F5344CB8AC3E}">
        <p14:creationId xmlns:p14="http://schemas.microsoft.com/office/powerpoint/2010/main" val="4209666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211928" y="1599088"/>
            <a:ext cx="4660011" cy="8229600"/>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2"/>
            <a:stretch>
              <a:fillRect/>
            </a:stretch>
          </a:blipFill>
        </p:spPr>
      </p:sp>
      <p:sp>
        <p:nvSpPr>
          <p:cNvPr id="6" name="TextBox 6"/>
          <p:cNvSpPr txBox="1"/>
          <p:nvPr/>
        </p:nvSpPr>
        <p:spPr>
          <a:xfrm>
            <a:off x="914400" y="1257300"/>
            <a:ext cx="13411200" cy="8168903"/>
          </a:xfrm>
          <a:prstGeom prst="rect">
            <a:avLst/>
          </a:prstGeom>
        </p:spPr>
        <p:txBody>
          <a:bodyPr wrap="square" lIns="0" tIns="0" rIns="0" bIns="0" rtlCol="0" anchor="t">
            <a:spAutoFit/>
          </a:bodyPr>
          <a:lstStyle/>
          <a:p>
            <a:pPr algn="l">
              <a:lnSpc>
                <a:spcPts val="4900"/>
              </a:lnSpc>
              <a:spcBef>
                <a:spcPct val="0"/>
              </a:spcBef>
            </a:pP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Các</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quy</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tắc</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tự</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chủ</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và</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đảm</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bảo</a:t>
            </a:r>
            <a:r>
              <a:rPr lang="en-US" sz="3200" dirty="0">
                <a:solidFill>
                  <a:srgbClr val="000000"/>
                </a:solidFill>
                <a:latin typeface="Open Sans"/>
                <a:ea typeface="Open Sans"/>
                <a:cs typeface="Open Sans"/>
                <a:sym typeface="Open Sans"/>
              </a:rPr>
              <a:t> an </a:t>
            </a:r>
            <a:r>
              <a:rPr lang="en-US" sz="3200" dirty="0" err="1">
                <a:solidFill>
                  <a:srgbClr val="000000"/>
                </a:solidFill>
                <a:latin typeface="Open Sans"/>
                <a:ea typeface="Open Sans"/>
                <a:cs typeface="Open Sans"/>
                <a:sym typeface="Open Sans"/>
              </a:rPr>
              <a:t>toàn</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trong</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các</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lĩnh</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vực</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khác</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nhau</a:t>
            </a:r>
            <a:r>
              <a:rPr lang="en-US" sz="3200" dirty="0">
                <a:solidFill>
                  <a:srgbClr val="000000"/>
                </a:solidFill>
                <a:latin typeface="Open Sans"/>
                <a:ea typeface="Open Sans"/>
                <a:cs typeface="Open Sans"/>
                <a:sym typeface="Open Sans"/>
              </a:rPr>
              <a:t>: </a:t>
            </a:r>
            <a:r>
              <a:rPr lang="en-US" sz="3200" dirty="0" err="1">
                <a:solidFill>
                  <a:srgbClr val="000000"/>
                </a:solidFill>
                <a:latin typeface="Open Sans"/>
                <a:ea typeface="Open Sans"/>
                <a:cs typeface="Open Sans"/>
                <a:sym typeface="Open Sans"/>
              </a:rPr>
              <a:t>Gợi</a:t>
            </a:r>
            <a:r>
              <a:rPr lang="en-US" sz="3200" dirty="0">
                <a:solidFill>
                  <a:srgbClr val="000000"/>
                </a:solidFill>
                <a:latin typeface="Open Sans"/>
                <a:ea typeface="Open Sans"/>
                <a:cs typeface="Open Sans"/>
                <a:sym typeface="Open Sans"/>
              </a:rPr>
              <a:t> ý:</a:t>
            </a:r>
          </a:p>
          <a:p>
            <a:pPr algn="l">
              <a:lnSpc>
                <a:spcPts val="4900"/>
              </a:lnSpc>
              <a:spcBef>
                <a:spcPct val="0"/>
              </a:spcBef>
            </a:pP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Cách</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quản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lý</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thời</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gian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sử</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dụng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mạng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lập</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thời</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gian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biểu</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khoảng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thời</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gian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hợp</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lý</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để</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sử</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dụng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mạng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các</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công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cụ</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giúp</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kiểm</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soát</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thời</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gian</a:t>
            </a:r>
            <a:r>
              <a:rPr lang="en-US" sz="3200" b="1" dirty="0">
                <a:solidFill>
                  <a:srgbClr val="000000"/>
                </a:solidFill>
                <a:latin typeface="Open Sans"/>
                <a:ea typeface="Open Sans"/>
                <a:cs typeface="Open Sans"/>
                <a:sym typeface="Open Sans"/>
              </a:rPr>
              <a:t>.</a:t>
            </a:r>
          </a:p>
          <a:p>
            <a:pPr algn="l">
              <a:lnSpc>
                <a:spcPts val="4900"/>
              </a:lnSpc>
              <a:spcBef>
                <a:spcPct val="0"/>
              </a:spcBef>
            </a:pP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Cách</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ứng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xử</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trong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giao</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tiếp</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trên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mạng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để</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tự</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bảo</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vệ</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mình</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chỉ</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ra</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những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thông</a:t>
            </a:r>
            <a:r>
              <a:rPr lang="en-US" sz="3200" b="1" dirty="0">
                <a:solidFill>
                  <a:srgbClr val="000000"/>
                </a:solidFill>
                <a:latin typeface="Open Sans"/>
                <a:ea typeface="Open Sans"/>
                <a:cs typeface="Open Sans"/>
                <a:sym typeface="Open Sans"/>
              </a:rPr>
              <a:t> tin </a:t>
            </a:r>
            <a:r>
              <a:rPr lang="en-US" sz="3200" b="1" dirty="0" err="1">
                <a:solidFill>
                  <a:srgbClr val="000000"/>
                </a:solidFill>
                <a:latin typeface="Open Sans"/>
                <a:ea typeface="Open Sans"/>
                <a:cs typeface="Open Sans"/>
                <a:sym typeface="Open Sans"/>
              </a:rPr>
              <a:t>cần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bảo</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mật</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điều</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nên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làm</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và</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điều</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cần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làm</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khi</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gặp</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vấn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đề</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khó</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giải</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quyết</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ngôn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ngữ</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sử</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dụng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trên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mạng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cần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lịch</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sự</a:t>
            </a:r>
            <a:r>
              <a:rPr lang="en-US" sz="3200" b="1" dirty="0">
                <a:solidFill>
                  <a:srgbClr val="000000"/>
                </a:solidFill>
                <a:latin typeface="Open Sans"/>
                <a:ea typeface="Open Sans"/>
                <a:cs typeface="Open Sans"/>
                <a:sym typeface="Open Sans"/>
              </a:rPr>
              <a:t>.</a:t>
            </a:r>
          </a:p>
          <a:p>
            <a:pPr algn="l">
              <a:lnSpc>
                <a:spcPts val="4900"/>
              </a:lnSpc>
              <a:spcBef>
                <a:spcPct val="0"/>
              </a:spcBef>
            </a:pP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Cách</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để</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chọn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lọc</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thông</a:t>
            </a:r>
            <a:r>
              <a:rPr lang="en-US" sz="3200" b="1" dirty="0">
                <a:solidFill>
                  <a:srgbClr val="000000"/>
                </a:solidFill>
                <a:latin typeface="Open Sans"/>
                <a:ea typeface="Open Sans"/>
                <a:cs typeface="Open Sans"/>
                <a:sym typeface="Open Sans"/>
              </a:rPr>
              <a:t> tin </a:t>
            </a:r>
            <a:r>
              <a:rPr lang="en-US" sz="3200" b="1" dirty="0" err="1">
                <a:solidFill>
                  <a:srgbClr val="000000"/>
                </a:solidFill>
                <a:latin typeface="Open Sans"/>
                <a:ea typeface="Open Sans"/>
                <a:cs typeface="Open Sans"/>
                <a:sym typeface="Open Sans"/>
              </a:rPr>
              <a:t>trên</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mạng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đọc</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thông</a:t>
            </a:r>
            <a:r>
              <a:rPr lang="en-US" sz="3200" b="1" dirty="0">
                <a:solidFill>
                  <a:srgbClr val="000000"/>
                </a:solidFill>
                <a:latin typeface="Open Sans"/>
                <a:ea typeface="Open Sans"/>
                <a:cs typeface="Open Sans"/>
                <a:sym typeface="Open Sans"/>
              </a:rPr>
              <a:t> tin ở </a:t>
            </a:r>
            <a:r>
              <a:rPr lang="en-US" sz="3200" b="1" dirty="0" err="1">
                <a:solidFill>
                  <a:srgbClr val="000000"/>
                </a:solidFill>
                <a:latin typeface="Open Sans"/>
                <a:ea typeface="Open Sans"/>
                <a:cs typeface="Open Sans"/>
                <a:sym typeface="Open Sans"/>
              </a:rPr>
              <a:t>các</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trang</a:t>
            </a:r>
            <a:r>
              <a:rPr lang="en-US" sz="3200" b="1" dirty="0">
                <a:solidFill>
                  <a:srgbClr val="000000"/>
                </a:solidFill>
                <a:latin typeface="Open Sans"/>
                <a:ea typeface="Open Sans"/>
                <a:cs typeface="Open Sans"/>
                <a:sym typeface="Open Sans"/>
              </a:rPr>
              <a:t> web </a:t>
            </a:r>
            <a:r>
              <a:rPr lang="en-US" sz="3200" b="1" dirty="0" err="1">
                <a:solidFill>
                  <a:srgbClr val="000000"/>
                </a:solidFill>
                <a:latin typeface="Open Sans"/>
                <a:ea typeface="Open Sans"/>
                <a:cs typeface="Open Sans"/>
                <a:sym typeface="Open Sans"/>
              </a:rPr>
              <a:t>có</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độ</a:t>
            </a:r>
            <a:r>
              <a:rPr lang="en-US" sz="3200" b="1" dirty="0">
                <a:solidFill>
                  <a:srgbClr val="000000"/>
                </a:solidFill>
                <a:latin typeface="Open Sans"/>
                <a:ea typeface="Open Sans"/>
                <a:cs typeface="Open Sans"/>
                <a:sym typeface="Open Sans"/>
              </a:rPr>
              <a:t> tin </a:t>
            </a:r>
            <a:r>
              <a:rPr lang="en-US" sz="3200" b="1" dirty="0" err="1">
                <a:solidFill>
                  <a:srgbClr val="000000"/>
                </a:solidFill>
                <a:latin typeface="Open Sans"/>
                <a:ea typeface="Open Sans"/>
                <a:cs typeface="Open Sans"/>
                <a:sym typeface="Open Sans"/>
              </a:rPr>
              <a:t>cậy</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cao</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như</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các</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trang</a:t>
            </a:r>
            <a:r>
              <a:rPr lang="en-US" sz="3200" b="1" dirty="0">
                <a:solidFill>
                  <a:srgbClr val="000000"/>
                </a:solidFill>
                <a:latin typeface="Open Sans"/>
                <a:ea typeface="Open Sans"/>
                <a:cs typeface="Open Sans"/>
                <a:sym typeface="Open Sans"/>
              </a:rPr>
              <a:t> web </a:t>
            </a:r>
            <a:r>
              <a:rPr lang="en-US" sz="3200" b="1" dirty="0" err="1">
                <a:solidFill>
                  <a:srgbClr val="000000"/>
                </a:solidFill>
                <a:latin typeface="Open Sans"/>
                <a:ea typeface="Open Sans"/>
                <a:cs typeface="Open Sans"/>
                <a:sym typeface="Open Sans"/>
              </a:rPr>
              <a:t>của</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chính</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phủ</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của</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Đảng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Báo</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cáo</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các</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hoạt</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động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và</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nội</a:t>
            </a:r>
            <a:r>
              <a:rPr lang="en-US" sz="3200" b="1" dirty="0">
                <a:solidFill>
                  <a:srgbClr val="000000"/>
                </a:solidFill>
                <a:latin typeface="Open Sans"/>
                <a:ea typeface="Open Sans"/>
                <a:cs typeface="Open Sans"/>
                <a:sym typeface="Open Sans"/>
              </a:rPr>
              <a:t> dung </a:t>
            </a:r>
            <a:r>
              <a:rPr lang="en-US" sz="3200" b="1" dirty="0" err="1">
                <a:solidFill>
                  <a:srgbClr val="000000"/>
                </a:solidFill>
                <a:latin typeface="Open Sans"/>
                <a:ea typeface="Open Sans"/>
                <a:cs typeface="Open Sans"/>
                <a:sym typeface="Open Sans"/>
              </a:rPr>
              <a:t>không</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phù</a:t>
            </a:r>
            <a:r>
              <a:rPr lang="en-US" sz="3200" b="1" dirty="0">
                <a:solidFill>
                  <a:srgbClr val="000000"/>
                </a:solidFill>
                <a:latin typeface="Open Sans"/>
                <a:ea typeface="Open Sans"/>
                <a:cs typeface="Open Sans"/>
                <a:sym typeface="Open Sans"/>
              </a:rPr>
              <a:t> </a:t>
            </a:r>
            <a:r>
              <a:rPr lang="en-US" sz="3200" b="1" dirty="0" err="1">
                <a:solidFill>
                  <a:srgbClr val="000000"/>
                </a:solidFill>
                <a:latin typeface="Open Sans"/>
                <a:ea typeface="Open Sans"/>
                <a:cs typeface="Open Sans"/>
                <a:sym typeface="Open Sans"/>
              </a:rPr>
              <a:t>hợp</a:t>
            </a:r>
            <a:r>
              <a:rPr lang="en-US" sz="3200" b="1" dirty="0">
                <a:solidFill>
                  <a:srgbClr val="000000"/>
                </a:solidFill>
                <a:latin typeface="Open Sans"/>
                <a:ea typeface="Open Sans"/>
                <a:cs typeface="Open Sans"/>
                <a:sym typeface="Open Sans"/>
              </a:rPr>
              <a:t>.</a:t>
            </a:r>
          </a:p>
          <a:p>
            <a:pPr algn="l">
              <a:lnSpc>
                <a:spcPts val="4900"/>
              </a:lnSpc>
              <a:spcBef>
                <a:spcPct val="0"/>
              </a:spcBef>
            </a:pPr>
            <a:r>
              <a:rPr lang="en-US" sz="3200" b="1" dirty="0">
                <a:solidFill>
                  <a:srgbClr val="000000"/>
                </a:solidFill>
                <a:latin typeface="Open Sans"/>
                <a:ea typeface="Open Sans"/>
                <a:cs typeface="Open Sans"/>
                <a:sym typeface="Open San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2" name="Freeform 2"/>
          <p:cNvSpPr/>
          <p:nvPr/>
        </p:nvSpPr>
        <p:spPr>
          <a:xfrm>
            <a:off x="8655228" y="2014591"/>
            <a:ext cx="9580005" cy="6861679"/>
          </a:xfrm>
          <a:custGeom>
            <a:avLst/>
            <a:gdLst/>
            <a:ahLst/>
            <a:cxnLst/>
            <a:rect l="l" t="t" r="r" b="b"/>
            <a:pathLst>
              <a:path w="9580005" h="6861679">
                <a:moveTo>
                  <a:pt x="0" y="0"/>
                </a:moveTo>
                <a:lnTo>
                  <a:pt x="9580006" y="0"/>
                </a:lnTo>
                <a:lnTo>
                  <a:pt x="9580006" y="6861679"/>
                </a:lnTo>
                <a:lnTo>
                  <a:pt x="0" y="6861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 name="Picture 3"/>
          <p:cNvPicPr>
            <a:picLocks noChangeAspect="1"/>
          </p:cNvPicPr>
          <p:nvPr/>
        </p:nvPicPr>
        <p:blipFill>
          <a:blip r:embed="rId4"/>
          <a:stretch>
            <a:fillRect/>
          </a:stretch>
        </p:blipFill>
        <p:spPr>
          <a:xfrm>
            <a:off x="838200" y="2022211"/>
            <a:ext cx="9102117" cy="5889246"/>
          </a:xfrm>
          <a:prstGeom prst="rect">
            <a:avLst/>
          </a:prstGeom>
        </p:spPr>
      </p:pic>
    </p:spTree>
    <p:extLst>
      <p:ext uri="{BB962C8B-B14F-4D97-AF65-F5344CB8AC3E}">
        <p14:creationId xmlns:p14="http://schemas.microsoft.com/office/powerpoint/2010/main" val="1135666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9144000" y="2644260"/>
            <a:ext cx="9668343" cy="7795101"/>
          </a:xfrm>
          <a:custGeom>
            <a:avLst/>
            <a:gdLst/>
            <a:ahLst/>
            <a:cxnLst/>
            <a:rect l="l" t="t" r="r" b="b"/>
            <a:pathLst>
              <a:path w="9668343" h="7795101">
                <a:moveTo>
                  <a:pt x="0" y="0"/>
                </a:moveTo>
                <a:lnTo>
                  <a:pt x="9668343" y="0"/>
                </a:lnTo>
                <a:lnTo>
                  <a:pt x="9668343" y="7795101"/>
                </a:lnTo>
                <a:lnTo>
                  <a:pt x="0" y="7795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7" name="Picture 6"/>
          <p:cNvPicPr>
            <a:picLocks noChangeAspect="1"/>
          </p:cNvPicPr>
          <p:nvPr/>
        </p:nvPicPr>
        <p:blipFill>
          <a:blip r:embed="rId4"/>
          <a:stretch>
            <a:fillRect/>
          </a:stretch>
        </p:blipFill>
        <p:spPr>
          <a:xfrm>
            <a:off x="990600" y="3296252"/>
            <a:ext cx="8023031" cy="36944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D43D310-596C-C7F2-2391-0DF154963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1517" t="27354" r="19795" b="5469"/>
          <a:stretch/>
        </p:blipFill>
        <p:spPr>
          <a:xfrm>
            <a:off x="0" y="-276438"/>
            <a:ext cx="18288000" cy="10655583"/>
          </a:xfrm>
          <a:prstGeom prst="rect">
            <a:avLst/>
          </a:prstGeom>
        </p:spPr>
      </p:pic>
      <p:pic>
        <p:nvPicPr>
          <p:cNvPr id="3" name="Picture 2">
            <a:extLst>
              <a:ext uri="{FF2B5EF4-FFF2-40B4-BE49-F238E27FC236}">
                <a16:creationId xmlns:a16="http://schemas.microsoft.com/office/drawing/2014/main" id="{94C61ED3-814B-E3C7-8C6C-E1BE17334FF8}"/>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220683" y="2108835"/>
            <a:ext cx="3694698" cy="8178165"/>
          </a:xfrm>
          <a:prstGeom prst="rect">
            <a:avLst/>
          </a:prstGeom>
        </p:spPr>
      </p:pic>
      <p:pic>
        <p:nvPicPr>
          <p:cNvPr id="4" name="Picture 3">
            <a:extLst>
              <a:ext uri="{FF2B5EF4-FFF2-40B4-BE49-F238E27FC236}">
                <a16:creationId xmlns:a16="http://schemas.microsoft.com/office/drawing/2014/main" id="{034049EB-EFBF-C622-31C9-6DB8617D6A5B}"/>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3745905" y="2200982"/>
            <a:ext cx="3836025" cy="8178164"/>
          </a:xfrm>
          <a:prstGeom prst="rect">
            <a:avLst/>
          </a:prstGeom>
        </p:spPr>
      </p:pic>
      <p:pic>
        <p:nvPicPr>
          <p:cNvPr id="5" name="Picture 2" descr="Lá Cờ Việt Nam Hình ảnh PNG | Vector Và Các Tập Tin PSD | Tải Về Miễn Phí  Trên Pngtree">
            <a:extLst>
              <a:ext uri="{FF2B5EF4-FFF2-40B4-BE49-F238E27FC236}">
                <a16:creationId xmlns:a16="http://schemas.microsoft.com/office/drawing/2014/main" id="{FF448C59-6913-2D54-0E16-1324D9C928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7661286" y="1807446"/>
            <a:ext cx="9326880" cy="53781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271C94-1485-096E-DA5C-846F37901D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8032" y="0"/>
            <a:ext cx="14913177" cy="2647629"/>
          </a:xfrm>
          <a:prstGeom prst="rect">
            <a:avLst/>
          </a:prstGeom>
        </p:spPr>
      </p:pic>
      <p:pic>
        <p:nvPicPr>
          <p:cNvPr id="7" name="Picture 6">
            <a:extLst>
              <a:ext uri="{FF2B5EF4-FFF2-40B4-BE49-F238E27FC236}">
                <a16:creationId xmlns:a16="http://schemas.microsoft.com/office/drawing/2014/main" id="{16F3357C-D413-D9DA-42FC-8440D61466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52823" y="9451212"/>
            <a:ext cx="814494" cy="835788"/>
          </a:xfrm>
          <a:prstGeom prst="rect">
            <a:avLst/>
          </a:prstGeom>
        </p:spPr>
      </p:pic>
    </p:spTree>
    <p:extLst>
      <p:ext uri="{BB962C8B-B14F-4D97-AF65-F5344CB8AC3E}">
        <p14:creationId xmlns:p14="http://schemas.microsoft.com/office/powerpoint/2010/main" val="163140666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in a classroom&#10;&#10;Description automatically generated">
            <a:extLst>
              <a:ext uri="{FF2B5EF4-FFF2-40B4-BE49-F238E27FC236}">
                <a16:creationId xmlns:a16="http://schemas.microsoft.com/office/drawing/2014/main" id="{673917A4-31D7-3097-3943-5D8F3164A670}"/>
              </a:ext>
            </a:extLst>
          </p:cNvPr>
          <p:cNvPicPr>
            <a:picLocks noChangeAspect="1"/>
          </p:cNvPicPr>
          <p:nvPr/>
        </p:nvPicPr>
        <p:blipFill>
          <a:blip r:embed="rId2"/>
          <a:srcRect r="444"/>
          <a:stretch/>
        </p:blipFill>
        <p:spPr>
          <a:xfrm>
            <a:off x="30" y="15"/>
            <a:ext cx="18287970" cy="10286985"/>
          </a:xfrm>
          <a:prstGeom prst="rect">
            <a:avLst/>
          </a:prstGeom>
        </p:spPr>
      </p:pic>
    </p:spTree>
    <p:extLst>
      <p:ext uri="{BB962C8B-B14F-4D97-AF65-F5344CB8AC3E}">
        <p14:creationId xmlns:p14="http://schemas.microsoft.com/office/powerpoint/2010/main" val="384195516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2" name="Freeform 2"/>
          <p:cNvSpPr/>
          <p:nvPr/>
        </p:nvSpPr>
        <p:spPr>
          <a:xfrm>
            <a:off x="0" y="2799898"/>
            <a:ext cx="8794686" cy="7387536"/>
          </a:xfrm>
          <a:custGeom>
            <a:avLst/>
            <a:gdLst/>
            <a:ahLst/>
            <a:cxnLst/>
            <a:rect l="l" t="t" r="r" b="b"/>
            <a:pathLst>
              <a:path w="8794686" h="7387536">
                <a:moveTo>
                  <a:pt x="0" y="0"/>
                </a:moveTo>
                <a:lnTo>
                  <a:pt x="8794686" y="0"/>
                </a:lnTo>
                <a:lnTo>
                  <a:pt x="8794686" y="7387536"/>
                </a:lnTo>
                <a:lnTo>
                  <a:pt x="0" y="73875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048000" y="800100"/>
            <a:ext cx="1751121" cy="1598850"/>
          </a:xfrm>
          <a:custGeom>
            <a:avLst/>
            <a:gdLst/>
            <a:ahLst/>
            <a:cxnLst/>
            <a:rect l="l" t="t" r="r" b="b"/>
            <a:pathLst>
              <a:path w="1751121" h="1598850">
                <a:moveTo>
                  <a:pt x="0" y="0"/>
                </a:moveTo>
                <a:lnTo>
                  <a:pt x="1751121" y="0"/>
                </a:lnTo>
                <a:lnTo>
                  <a:pt x="1751121" y="1598850"/>
                </a:lnTo>
                <a:lnTo>
                  <a:pt x="0" y="1598850"/>
                </a:lnTo>
                <a:lnTo>
                  <a:pt x="0"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5181600" y="1123352"/>
            <a:ext cx="12802710" cy="335309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960379" y="4114800"/>
            <a:ext cx="9123725" cy="5143500"/>
          </a:xfrm>
          <a:custGeom>
            <a:avLst/>
            <a:gdLst/>
            <a:ahLst/>
            <a:cxnLst/>
            <a:rect l="l" t="t" r="r" b="b"/>
            <a:pathLst>
              <a:path w="9123725" h="5143500">
                <a:moveTo>
                  <a:pt x="0" y="0"/>
                </a:moveTo>
                <a:lnTo>
                  <a:pt x="9123725" y="0"/>
                </a:lnTo>
                <a:lnTo>
                  <a:pt x="9123725" y="5143500"/>
                </a:lnTo>
                <a:lnTo>
                  <a:pt x="0" y="5143500"/>
                </a:lnTo>
                <a:lnTo>
                  <a:pt x="0" y="0"/>
                </a:lnTo>
                <a:close/>
              </a:path>
            </a:pathLst>
          </a:custGeom>
          <a:blipFill>
            <a:blip r:embed="rId2"/>
            <a:stretch>
              <a:fillRect/>
            </a:stretch>
          </a:blipFill>
        </p:spPr>
      </p:sp>
      <p:sp>
        <p:nvSpPr>
          <p:cNvPr id="6" name="TextBox 6"/>
          <p:cNvSpPr txBox="1"/>
          <p:nvPr/>
        </p:nvSpPr>
        <p:spPr>
          <a:xfrm>
            <a:off x="1028700" y="952500"/>
            <a:ext cx="15760127" cy="3162300"/>
          </a:xfrm>
          <a:prstGeom prst="rect">
            <a:avLst/>
          </a:prstGeom>
        </p:spPr>
        <p:txBody>
          <a:bodyPr lIns="0" tIns="0" rIns="0" bIns="0" rtlCol="0" anchor="t">
            <a:spAutoFit/>
          </a:bodyPr>
          <a:lstStyle/>
          <a:p>
            <a:pPr algn="l">
              <a:lnSpc>
                <a:spcPts val="6299"/>
              </a:lnSpc>
              <a:spcBef>
                <a:spcPct val="0"/>
              </a:spcBef>
            </a:pPr>
            <a:r>
              <a:rPr lang="en-US" sz="4500" b="1" dirty="0" err="1">
                <a:solidFill>
                  <a:srgbClr val="EF5E40"/>
                </a:solidFill>
                <a:latin typeface="Open Sans Bold"/>
                <a:ea typeface="Open Sans Bold"/>
                <a:cs typeface="Open Sans Bold"/>
                <a:sym typeface="Open Sans Bold"/>
              </a:rPr>
              <a:t>Thực</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hành</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xử</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lý</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các</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tình</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huống</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khi</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giao</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tiếp</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trên</a:t>
            </a:r>
            <a:r>
              <a:rPr lang="en-US" sz="4500" b="1" dirty="0">
                <a:solidFill>
                  <a:srgbClr val="EF5E40"/>
                </a:solidFill>
                <a:latin typeface="Open Sans Bold"/>
                <a:ea typeface="Open Sans Bold"/>
                <a:cs typeface="Open Sans Bold"/>
                <a:sym typeface="Open Sans Bold"/>
              </a:rPr>
              <a:t> </a:t>
            </a:r>
            <a:r>
              <a:rPr lang="en-US" sz="4500" b="1" dirty="0" err="1">
                <a:solidFill>
                  <a:srgbClr val="EF5E40"/>
                </a:solidFill>
                <a:latin typeface="Open Sans Bold"/>
                <a:ea typeface="Open Sans Bold"/>
                <a:cs typeface="Open Sans Bold"/>
                <a:sym typeface="Open Sans Bold"/>
              </a:rPr>
              <a:t>mạng</a:t>
            </a:r>
            <a:endParaRPr lang="en-US" sz="4500" b="1" dirty="0">
              <a:solidFill>
                <a:srgbClr val="EF5E40"/>
              </a:solidFill>
              <a:latin typeface="Open Sans Bold"/>
              <a:ea typeface="Open Sans Bold"/>
              <a:cs typeface="Open Sans Bold"/>
              <a:sym typeface="Open Sans Bold"/>
            </a:endParaRPr>
          </a:p>
          <a:p>
            <a:pPr algn="l">
              <a:lnSpc>
                <a:spcPts val="6299"/>
              </a:lnSpc>
              <a:spcBef>
                <a:spcPct val="0"/>
              </a:spcBef>
            </a:pP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Áp</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dụng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quy</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tắc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ứng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xử</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đã</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xây</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dựng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để</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xử</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lý</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tình</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huống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giao</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tiếp</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trên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mạng</a:t>
            </a:r>
            <a:r>
              <a:rPr lang="en-US" sz="4500" dirty="0">
                <a:solidFill>
                  <a:srgbClr val="000000"/>
                </a:solidFill>
                <a:latin typeface="Open Sans"/>
                <a:ea typeface="Open Sans"/>
                <a:cs typeface="Open Sans"/>
                <a:sym typeface="Open Sans"/>
              </a:rPr>
              <a:t>.</a:t>
            </a:r>
          </a:p>
        </p:txBody>
      </p:sp>
      <p:sp>
        <p:nvSpPr>
          <p:cNvPr id="7" name="TextBox 7"/>
          <p:cNvSpPr txBox="1"/>
          <p:nvPr/>
        </p:nvSpPr>
        <p:spPr>
          <a:xfrm>
            <a:off x="1028700" y="4484459"/>
            <a:ext cx="6811598" cy="3962400"/>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Open Sans"/>
                <a:ea typeface="Open Sans"/>
                <a:cs typeface="Open Sans"/>
                <a:sym typeface="Open Sans"/>
              </a:rPr>
              <a:t>- Nhận xét và góp ý cách giải quyết của nhóm bạn.</a:t>
            </a:r>
          </a:p>
          <a:p>
            <a:pPr algn="l">
              <a:lnSpc>
                <a:spcPts val="6299"/>
              </a:lnSpc>
              <a:spcBef>
                <a:spcPct val="0"/>
              </a:spcBef>
            </a:pPr>
            <a:r>
              <a:rPr lang="en-US" sz="4500">
                <a:solidFill>
                  <a:srgbClr val="000000"/>
                </a:solidFill>
                <a:latin typeface="Open Sans"/>
                <a:ea typeface="Open Sans"/>
                <a:cs typeface="Open Sans"/>
                <a:sym typeface="Open Sans"/>
              </a:rPr>
              <a:t>- Đưa thêm những tình huống mới để cùng giải quyết.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831669" y="1599088"/>
            <a:ext cx="4660011" cy="8229600"/>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2"/>
            <a:stretch>
              <a:fillRect/>
            </a:stretch>
          </a:blipFill>
        </p:spPr>
      </p:sp>
      <p:sp>
        <p:nvSpPr>
          <p:cNvPr id="6" name="TextBox 6"/>
          <p:cNvSpPr txBox="1"/>
          <p:nvPr/>
        </p:nvSpPr>
        <p:spPr>
          <a:xfrm>
            <a:off x="1143000" y="2812881"/>
            <a:ext cx="12836290" cy="3962400"/>
          </a:xfrm>
          <a:prstGeom prst="rect">
            <a:avLst/>
          </a:prstGeom>
        </p:spPr>
        <p:txBody>
          <a:bodyPr lIns="0" tIns="0" rIns="0" bIns="0" rtlCol="0" anchor="t">
            <a:spAutoFit/>
          </a:bodyPr>
          <a:lstStyle/>
          <a:p>
            <a:pPr algn="l">
              <a:lnSpc>
                <a:spcPts val="6299"/>
              </a:lnSpc>
            </a:pP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Đọc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lại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quy</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tắc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ứng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xử</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đã</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xây</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dựng</a:t>
            </a:r>
            <a:r>
              <a:rPr lang="en-US" sz="4500" dirty="0">
                <a:solidFill>
                  <a:srgbClr val="000000"/>
                </a:solidFill>
                <a:latin typeface="Open Sans"/>
                <a:ea typeface="Open Sans"/>
                <a:cs typeface="Open Sans"/>
                <a:sym typeface="Open Sans"/>
              </a:rPr>
              <a:t>.</a:t>
            </a:r>
          </a:p>
          <a:p>
            <a:pPr algn="l">
              <a:lnSpc>
                <a:spcPts val="6299"/>
              </a:lnSpc>
            </a:pP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Xử</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lý</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tình</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huống</a:t>
            </a:r>
            <a:endParaRPr lang="en-US" sz="4500" dirty="0">
              <a:solidFill>
                <a:srgbClr val="000000"/>
              </a:solidFill>
              <a:latin typeface="Open Sans"/>
              <a:ea typeface="Open Sans"/>
              <a:cs typeface="Open Sans"/>
              <a:sym typeface="Open Sans"/>
            </a:endParaRPr>
          </a:p>
          <a:p>
            <a:pPr algn="l">
              <a:lnSpc>
                <a:spcPts val="6299"/>
              </a:lnSpc>
            </a:pP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Lắng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nghe</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đưa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ra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nhận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xét</a:t>
            </a:r>
            <a:r>
              <a:rPr lang="en-US" sz="4500" dirty="0">
                <a:solidFill>
                  <a:srgbClr val="000000"/>
                </a:solidFill>
                <a:latin typeface="Open Sans"/>
                <a:ea typeface="Open Sans"/>
                <a:cs typeface="Open Sans"/>
                <a:sym typeface="Open Sans"/>
              </a:rPr>
              <a:t>.</a:t>
            </a:r>
          </a:p>
          <a:p>
            <a:pPr algn="l">
              <a:lnSpc>
                <a:spcPts val="6299"/>
              </a:lnSpc>
              <a:spcBef>
                <a:spcPct val="0"/>
              </a:spcBef>
            </a:pP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Đưa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ra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tình</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huống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em</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đã</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đọc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đã</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chứng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kiến</a:t>
            </a:r>
            <a:r>
              <a:rPr lang="en-US" sz="4500" dirty="0">
                <a:solidFill>
                  <a:srgbClr val="000000"/>
                </a:solidFill>
                <a:latin typeface="Open Sans"/>
                <a:ea typeface="Open Sans"/>
                <a:cs typeface="Open Sans"/>
                <a:sym typeface="Open Sans"/>
              </a:rPr>
              <a:t>.</a:t>
            </a:r>
          </a:p>
        </p:txBody>
      </p:sp>
      <p:pic>
        <p:nvPicPr>
          <p:cNvPr id="7" name="Picture 6"/>
          <p:cNvPicPr>
            <a:picLocks noChangeAspect="1"/>
          </p:cNvPicPr>
          <p:nvPr/>
        </p:nvPicPr>
        <p:blipFill>
          <a:blip r:embed="rId3"/>
          <a:stretch>
            <a:fillRect/>
          </a:stretch>
        </p:blipFill>
        <p:spPr>
          <a:xfrm>
            <a:off x="944880" y="619434"/>
            <a:ext cx="8142251" cy="2009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1294732" y="9258300"/>
            <a:ext cx="23737642" cy="3086100"/>
            <a:chOff x="0" y="0"/>
            <a:chExt cx="6251889" cy="812800"/>
          </a:xfrm>
        </p:grpSpPr>
        <p:sp>
          <p:nvSpPr>
            <p:cNvPr id="3" name="Freeform 3"/>
            <p:cNvSpPr/>
            <p:nvPr/>
          </p:nvSpPr>
          <p:spPr>
            <a:xfrm>
              <a:off x="0" y="0"/>
              <a:ext cx="6251889" cy="812800"/>
            </a:xfrm>
            <a:custGeom>
              <a:avLst/>
              <a:gdLst/>
              <a:ahLst/>
              <a:cxnLst/>
              <a:rect l="l" t="t" r="r" b="b"/>
              <a:pathLst>
                <a:path w="6251889" h="812800">
                  <a:moveTo>
                    <a:pt x="16633" y="0"/>
                  </a:moveTo>
                  <a:lnTo>
                    <a:pt x="6235256" y="0"/>
                  </a:lnTo>
                  <a:cubicBezTo>
                    <a:pt x="6244442" y="0"/>
                    <a:pt x="6251889" y="7447"/>
                    <a:pt x="6251889" y="16633"/>
                  </a:cubicBezTo>
                  <a:lnTo>
                    <a:pt x="6251889" y="796167"/>
                  </a:lnTo>
                  <a:cubicBezTo>
                    <a:pt x="6251889" y="805353"/>
                    <a:pt x="6244442" y="812800"/>
                    <a:pt x="6235256" y="812800"/>
                  </a:cubicBezTo>
                  <a:lnTo>
                    <a:pt x="16633" y="812800"/>
                  </a:lnTo>
                  <a:cubicBezTo>
                    <a:pt x="7447" y="812800"/>
                    <a:pt x="0" y="805353"/>
                    <a:pt x="0" y="796167"/>
                  </a:cubicBezTo>
                  <a:lnTo>
                    <a:pt x="0" y="16633"/>
                  </a:lnTo>
                  <a:cubicBezTo>
                    <a:pt x="0" y="7447"/>
                    <a:pt x="7447" y="0"/>
                    <a:pt x="16633" y="0"/>
                  </a:cubicBezTo>
                  <a:close/>
                </a:path>
              </a:pathLst>
            </a:custGeom>
            <a:solidFill>
              <a:srgbClr val="E3C5AC"/>
            </a:solidFill>
          </p:spPr>
        </p:sp>
        <p:sp>
          <p:nvSpPr>
            <p:cNvPr id="4" name="TextBox 4"/>
            <p:cNvSpPr txBox="1"/>
            <p:nvPr/>
          </p:nvSpPr>
          <p:spPr>
            <a:xfrm>
              <a:off x="0" y="-38100"/>
              <a:ext cx="6251889" cy="8509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695585" y="3769709"/>
            <a:ext cx="10397716" cy="6055665"/>
          </a:xfrm>
          <a:custGeom>
            <a:avLst/>
            <a:gdLst/>
            <a:ahLst/>
            <a:cxnLst/>
            <a:rect l="l" t="t" r="r" b="b"/>
            <a:pathLst>
              <a:path w="10397716" h="6055665">
                <a:moveTo>
                  <a:pt x="0" y="0"/>
                </a:moveTo>
                <a:lnTo>
                  <a:pt x="10397716" y="0"/>
                </a:lnTo>
                <a:lnTo>
                  <a:pt x="10397716" y="6055665"/>
                </a:lnTo>
                <a:lnTo>
                  <a:pt x="0" y="6055665"/>
                </a:lnTo>
                <a:lnTo>
                  <a:pt x="0" y="0"/>
                </a:lnTo>
                <a:close/>
              </a:path>
            </a:pathLst>
          </a:custGeom>
          <a:blipFill>
            <a:blip r:embed="rId2">
              <a:extLst>
                <a:ext uri="{96DAC541-7B7A-43D3-8B79-37D633B846F1}">
                  <asvg:svgBlip xmlns:asvg="http://schemas.microsoft.com/office/drawing/2016/SVG/main" r:embed="rId3"/>
                </a:ext>
              </a:extLst>
            </a:blip>
            <a:stretch>
              <a:fillRect b="-5811"/>
            </a:stretch>
          </a:blipFill>
        </p:spPr>
      </p:sp>
      <p:pic>
        <p:nvPicPr>
          <p:cNvPr id="11" name="Picture 10"/>
          <p:cNvPicPr>
            <a:picLocks noChangeAspect="1"/>
          </p:cNvPicPr>
          <p:nvPr/>
        </p:nvPicPr>
        <p:blipFill>
          <a:blip r:embed="rId4"/>
          <a:stretch>
            <a:fillRect/>
          </a:stretch>
        </p:blipFill>
        <p:spPr>
          <a:xfrm>
            <a:off x="0" y="179207"/>
            <a:ext cx="18470566" cy="3487016"/>
          </a:xfrm>
          <a:prstGeom prst="rect">
            <a:avLst/>
          </a:prstGeom>
        </p:spPr>
      </p:pic>
    </p:spTree>
    <p:extLst>
      <p:ext uri="{BB962C8B-B14F-4D97-AF65-F5344CB8AC3E}">
        <p14:creationId xmlns:p14="http://schemas.microsoft.com/office/powerpoint/2010/main" val="2789254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4" name="Freeform 4"/>
          <p:cNvSpPr/>
          <p:nvPr/>
        </p:nvSpPr>
        <p:spPr>
          <a:xfrm>
            <a:off x="7862980" y="2493266"/>
            <a:ext cx="9032470" cy="8332453"/>
          </a:xfrm>
          <a:custGeom>
            <a:avLst/>
            <a:gdLst/>
            <a:ahLst/>
            <a:cxnLst/>
            <a:rect l="l" t="t" r="r" b="b"/>
            <a:pathLst>
              <a:path w="9032470" h="8332453">
                <a:moveTo>
                  <a:pt x="0" y="0"/>
                </a:moveTo>
                <a:lnTo>
                  <a:pt x="9032470" y="0"/>
                </a:lnTo>
                <a:lnTo>
                  <a:pt x="9032470" y="8332453"/>
                </a:lnTo>
                <a:lnTo>
                  <a:pt x="0" y="8332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7"/>
          <p:cNvPicPr>
            <a:picLocks noChangeAspect="1"/>
          </p:cNvPicPr>
          <p:nvPr/>
        </p:nvPicPr>
        <p:blipFill>
          <a:blip r:embed="rId4"/>
          <a:stretch>
            <a:fillRect/>
          </a:stretch>
        </p:blipFill>
        <p:spPr>
          <a:xfrm>
            <a:off x="0" y="-266700"/>
            <a:ext cx="11080395" cy="4477616"/>
          </a:xfrm>
          <a:prstGeom prst="rect">
            <a:avLst/>
          </a:prstGeom>
        </p:spPr>
      </p:pic>
    </p:spTree>
    <p:extLst>
      <p:ext uri="{BB962C8B-B14F-4D97-AF65-F5344CB8AC3E}">
        <p14:creationId xmlns:p14="http://schemas.microsoft.com/office/powerpoint/2010/main" val="137726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724400" y="723900"/>
            <a:ext cx="9123725" cy="5143500"/>
          </a:xfrm>
          <a:custGeom>
            <a:avLst/>
            <a:gdLst/>
            <a:ahLst/>
            <a:cxnLst/>
            <a:rect l="l" t="t" r="r" b="b"/>
            <a:pathLst>
              <a:path w="9123725" h="5143500">
                <a:moveTo>
                  <a:pt x="0" y="0"/>
                </a:moveTo>
                <a:lnTo>
                  <a:pt x="9123725" y="0"/>
                </a:lnTo>
                <a:lnTo>
                  <a:pt x="9123725" y="5143500"/>
                </a:lnTo>
                <a:lnTo>
                  <a:pt x="0" y="5143500"/>
                </a:lnTo>
                <a:lnTo>
                  <a:pt x="0" y="0"/>
                </a:lnTo>
                <a:close/>
              </a:path>
            </a:pathLst>
          </a:custGeom>
          <a:blipFill>
            <a:blip r:embed="rId2"/>
            <a:stretch>
              <a:fillRect/>
            </a:stretch>
          </a:blipFill>
        </p:spPr>
      </p:sp>
      <p:sp>
        <p:nvSpPr>
          <p:cNvPr id="8" name="TextBox 6"/>
          <p:cNvSpPr txBox="1"/>
          <p:nvPr/>
        </p:nvSpPr>
        <p:spPr>
          <a:xfrm>
            <a:off x="666691" y="5470048"/>
            <a:ext cx="6602789" cy="4358640"/>
          </a:xfrm>
          <a:prstGeom prst="wedgeRoundRectCallout">
            <a:avLst>
              <a:gd name="adj1" fmla="val 21818"/>
              <a:gd name="adj2" fmla="val -60950"/>
              <a:gd name="adj3" fmla="val 16667"/>
            </a:avLst>
          </a:prstGeom>
          <a:solidFill>
            <a:srgbClr val="E9BF41"/>
          </a:solidFill>
        </p:spPr>
        <p:txBody>
          <a:bodyPr wrap="square" lIns="0" tIns="0" rIns="0" bIns="0" rtlCol="0" anchor="t">
            <a:spAutoFit/>
          </a:bodyPr>
          <a:lstStyle/>
          <a:p>
            <a:pPr algn="just"/>
            <a:r>
              <a:rPr lang="vi-VN" sz="3200" dirty="0">
                <a:solidFill>
                  <a:srgbClr val="000000"/>
                </a:solidFill>
                <a:latin typeface="Open Sans" panose="020B0606030504020204" pitchFamily="34" charset="0"/>
              </a:rPr>
              <a:t>Tình huống 1: Khi nhận được tin nhắn lạ em cần kiểm tra trang cá nhân của tài khoản đó, không ấn vào bất cứ đường link lạ nào mà người lạ gửi, hỏi người thân xung quanh, nếu mọi người đều không biết thì sẽ không trả lời lại tin nhắn đó.</a:t>
            </a:r>
          </a:p>
        </p:txBody>
      </p:sp>
      <p:sp>
        <p:nvSpPr>
          <p:cNvPr id="10" name="Rounded Rectangular Callout 9"/>
          <p:cNvSpPr/>
          <p:nvPr/>
        </p:nvSpPr>
        <p:spPr>
          <a:xfrm>
            <a:off x="8839200" y="6009242"/>
            <a:ext cx="4800600" cy="3677603"/>
          </a:xfrm>
          <a:prstGeom prst="wedgeRoundRectCallout">
            <a:avLst>
              <a:gd name="adj1" fmla="val -14801"/>
              <a:gd name="adj2" fmla="val -70937"/>
              <a:gd name="adj3" fmla="val 16667"/>
            </a:avLst>
          </a:prstGeom>
          <a:solidFill>
            <a:srgbClr val="E9BF41"/>
          </a:solidFill>
        </p:spPr>
        <p:txBody>
          <a:bodyPr wrap="square">
            <a:spAutoFit/>
          </a:bodyPr>
          <a:lstStyle/>
          <a:p>
            <a:pPr lvl="0" algn="just"/>
            <a:r>
              <a:rPr lang="vi-VN" sz="3000" dirty="0">
                <a:solidFill>
                  <a:srgbClr val="000000"/>
                </a:solidFill>
                <a:latin typeface="Open Sans" panose="020B0606030504020204" pitchFamily="34" charset="0"/>
              </a:rPr>
              <a:t>Tình huống 2: Đáp lại với thái độ bình tĩnh, xem xét trước khi phản hồi, Báo cáo nếu cần thiết, Tìm kiếm sự hỗ trợ từ bạn bè người thân.</a:t>
            </a:r>
          </a:p>
        </p:txBody>
      </p:sp>
      <p:sp>
        <p:nvSpPr>
          <p:cNvPr id="11" name="Freeform 5"/>
          <p:cNvSpPr/>
          <p:nvPr/>
        </p:nvSpPr>
        <p:spPr>
          <a:xfrm>
            <a:off x="12831669" y="1599088"/>
            <a:ext cx="4660011" cy="8229600"/>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5801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2" name="Freeform 2"/>
          <p:cNvSpPr/>
          <p:nvPr/>
        </p:nvSpPr>
        <p:spPr>
          <a:xfrm>
            <a:off x="8655228" y="2014591"/>
            <a:ext cx="9580005" cy="6861679"/>
          </a:xfrm>
          <a:custGeom>
            <a:avLst/>
            <a:gdLst/>
            <a:ahLst/>
            <a:cxnLst/>
            <a:rect l="l" t="t" r="r" b="b"/>
            <a:pathLst>
              <a:path w="9580005" h="6861679">
                <a:moveTo>
                  <a:pt x="0" y="0"/>
                </a:moveTo>
                <a:lnTo>
                  <a:pt x="9580006" y="0"/>
                </a:lnTo>
                <a:lnTo>
                  <a:pt x="9580006" y="6861679"/>
                </a:lnTo>
                <a:lnTo>
                  <a:pt x="0" y="6861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 name="Picture 3"/>
          <p:cNvPicPr>
            <a:picLocks noChangeAspect="1"/>
          </p:cNvPicPr>
          <p:nvPr/>
        </p:nvPicPr>
        <p:blipFill>
          <a:blip r:embed="rId4"/>
          <a:stretch>
            <a:fillRect/>
          </a:stretch>
        </p:blipFill>
        <p:spPr>
          <a:xfrm>
            <a:off x="838200" y="2022211"/>
            <a:ext cx="9102117" cy="58892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188720" y="2265019"/>
            <a:ext cx="7924800" cy="4488408"/>
          </a:xfrm>
          <a:prstGeom prst="rect">
            <a:avLst/>
          </a:prstGeom>
        </p:spPr>
        <p:txBody>
          <a:bodyPr wrap="square" lIns="0" tIns="0" rIns="0" bIns="0" rtlCol="0" anchor="t">
            <a:spAutoFit/>
          </a:bodyPr>
          <a:lstStyle/>
          <a:p>
            <a:pPr algn="ctr">
              <a:lnSpc>
                <a:spcPts val="7000"/>
              </a:lnSpc>
              <a:spcBef>
                <a:spcPct val="0"/>
              </a:spcBef>
            </a:pPr>
            <a:r>
              <a:rPr lang="en-US" sz="5000" dirty="0" err="1">
                <a:solidFill>
                  <a:srgbClr val="000000"/>
                </a:solidFill>
                <a:latin typeface="Open Sans"/>
                <a:ea typeface="Open Sans"/>
                <a:cs typeface="Open Sans"/>
                <a:sym typeface="Open Sans"/>
              </a:rPr>
              <a:t>Thảo</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luận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nhóm</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với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người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thân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và</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những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người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xung</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quanh</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về</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chủ</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đề</a:t>
            </a:r>
            <a:r>
              <a:rPr lang="en-US" sz="5000" dirty="0">
                <a:solidFill>
                  <a:srgbClr val="000000"/>
                </a:solidFill>
                <a:latin typeface="Open Sans"/>
                <a:ea typeface="Open Sans"/>
                <a:cs typeface="Open Sans"/>
                <a:sym typeface="Open Sans"/>
              </a:rPr>
              <a:t> “ </a:t>
            </a:r>
            <a:r>
              <a:rPr lang="en-US" sz="5000" dirty="0" err="1">
                <a:solidFill>
                  <a:srgbClr val="000000"/>
                </a:solidFill>
                <a:latin typeface="Open Sans"/>
                <a:ea typeface="Open Sans"/>
                <a:cs typeface="Open Sans"/>
                <a:sym typeface="Open Sans"/>
              </a:rPr>
              <a:t>Tự</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chủ</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và</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đảm</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bảo</a:t>
            </a:r>
            <a:r>
              <a:rPr lang="en-US" sz="5000" dirty="0">
                <a:solidFill>
                  <a:srgbClr val="000000"/>
                </a:solidFill>
                <a:latin typeface="Open Sans"/>
                <a:ea typeface="Open Sans"/>
                <a:cs typeface="Open Sans"/>
                <a:sym typeface="Open Sans"/>
              </a:rPr>
              <a:t> an </a:t>
            </a:r>
            <a:r>
              <a:rPr lang="en-US" sz="5000" dirty="0" err="1">
                <a:solidFill>
                  <a:srgbClr val="000000"/>
                </a:solidFill>
                <a:latin typeface="Open Sans"/>
                <a:ea typeface="Open Sans"/>
                <a:cs typeface="Open Sans"/>
                <a:sym typeface="Open Sans"/>
              </a:rPr>
              <a:t>toàn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khi</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giao</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tiếp</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trên</a:t>
            </a:r>
            <a:r>
              <a:rPr lang="en-US" sz="5000" dirty="0">
                <a:solidFill>
                  <a:srgbClr val="000000"/>
                </a:solidFill>
                <a:latin typeface="Open Sans"/>
                <a:ea typeface="Open Sans"/>
                <a:cs typeface="Open Sans"/>
                <a:sym typeface="Open Sans"/>
              </a:rPr>
              <a:t> </a:t>
            </a:r>
            <a:r>
              <a:rPr lang="en-US" sz="5000" dirty="0" err="1">
                <a:solidFill>
                  <a:srgbClr val="000000"/>
                </a:solidFill>
                <a:latin typeface="Open Sans"/>
                <a:ea typeface="Open Sans"/>
                <a:cs typeface="Open Sans"/>
                <a:sym typeface="Open Sans"/>
              </a:rPr>
              <a:t>mạng</a:t>
            </a:r>
            <a:r>
              <a:rPr lang="en-US" sz="5000" dirty="0">
                <a:solidFill>
                  <a:srgbClr val="000000"/>
                </a:solidFill>
                <a:latin typeface="Open Sans"/>
                <a:ea typeface="Open Sans"/>
                <a:cs typeface="Open Sans"/>
                <a:sym typeface="Open Sans"/>
              </a:rPr>
              <a:t>”.</a:t>
            </a:r>
          </a:p>
        </p:txBody>
      </p:sp>
      <p:sp>
        <p:nvSpPr>
          <p:cNvPr id="6" name="Freeform 6"/>
          <p:cNvSpPr/>
          <p:nvPr/>
        </p:nvSpPr>
        <p:spPr>
          <a:xfrm>
            <a:off x="8352229" y="3219855"/>
            <a:ext cx="9518040" cy="7067145"/>
          </a:xfrm>
          <a:custGeom>
            <a:avLst/>
            <a:gdLst/>
            <a:ahLst/>
            <a:cxnLst/>
            <a:rect l="l" t="t" r="r" b="b"/>
            <a:pathLst>
              <a:path w="9518040" h="7067145">
                <a:moveTo>
                  <a:pt x="0" y="0"/>
                </a:moveTo>
                <a:lnTo>
                  <a:pt x="9518040" y="0"/>
                </a:lnTo>
                <a:lnTo>
                  <a:pt x="9518040" y="7067145"/>
                </a:lnTo>
                <a:lnTo>
                  <a:pt x="0" y="7067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BC5FF"/>
        </a:solidFill>
        <a:effectLst/>
      </p:bgPr>
    </p:bg>
    <p:spTree>
      <p:nvGrpSpPr>
        <p:cNvPr id="1" name=""/>
        <p:cNvGrpSpPr/>
        <p:nvPr/>
      </p:nvGrpSpPr>
      <p:grpSpPr>
        <a:xfrm>
          <a:off x="0" y="0"/>
          <a:ext cx="0" cy="0"/>
          <a:chOff x="0" y="0"/>
          <a:chExt cx="0" cy="0"/>
        </a:xfrm>
      </p:grpSpPr>
      <p:sp>
        <p:nvSpPr>
          <p:cNvPr id="2" name="Freeform 2"/>
          <p:cNvSpPr/>
          <p:nvPr/>
        </p:nvSpPr>
        <p:spPr>
          <a:xfrm rot="-1283131">
            <a:off x="2160311" y="-1093527"/>
            <a:ext cx="13975270" cy="9757279"/>
          </a:xfrm>
          <a:custGeom>
            <a:avLst/>
            <a:gdLst/>
            <a:ahLst/>
            <a:cxnLst/>
            <a:rect l="l" t="t" r="r" b="b"/>
            <a:pathLst>
              <a:path w="13975270" h="9757279">
                <a:moveTo>
                  <a:pt x="0" y="0"/>
                </a:moveTo>
                <a:lnTo>
                  <a:pt x="13975269" y="0"/>
                </a:lnTo>
                <a:lnTo>
                  <a:pt x="13975269" y="9757279"/>
                </a:lnTo>
                <a:lnTo>
                  <a:pt x="0" y="9757279"/>
                </a:lnTo>
                <a:lnTo>
                  <a:pt x="0" y="0"/>
                </a:lnTo>
                <a:close/>
              </a:path>
            </a:pathLst>
          </a:custGeom>
          <a:blipFill>
            <a:blip r:embed="rId2">
              <a:alphaModFix amt="3000"/>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2704461" y="1707367"/>
            <a:ext cx="3107878" cy="2960960"/>
          </a:xfrm>
          <a:custGeom>
            <a:avLst/>
            <a:gdLst/>
            <a:ahLst/>
            <a:cxnLst/>
            <a:rect l="l" t="t" r="r" b="b"/>
            <a:pathLst>
              <a:path w="3107878" h="2960960">
                <a:moveTo>
                  <a:pt x="0" y="0"/>
                </a:moveTo>
                <a:lnTo>
                  <a:pt x="3107878" y="0"/>
                </a:lnTo>
                <a:lnTo>
                  <a:pt x="3107878" y="2960960"/>
                </a:lnTo>
                <a:lnTo>
                  <a:pt x="0" y="2960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612130" y="3306168"/>
            <a:ext cx="3107878" cy="2960960"/>
          </a:xfrm>
          <a:custGeom>
            <a:avLst/>
            <a:gdLst/>
            <a:ahLst/>
            <a:cxnLst/>
            <a:rect l="l" t="t" r="r" b="b"/>
            <a:pathLst>
              <a:path w="3107878" h="2960960">
                <a:moveTo>
                  <a:pt x="0" y="0"/>
                </a:moveTo>
                <a:lnTo>
                  <a:pt x="3107878" y="0"/>
                </a:lnTo>
                <a:lnTo>
                  <a:pt x="3107878" y="2960960"/>
                </a:lnTo>
                <a:lnTo>
                  <a:pt x="0" y="2960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675870" y="6325736"/>
            <a:ext cx="6936260" cy="1820163"/>
            <a:chOff x="0" y="0"/>
            <a:chExt cx="1826834" cy="479385"/>
          </a:xfrm>
        </p:grpSpPr>
        <p:sp>
          <p:nvSpPr>
            <p:cNvPr id="6" name="Freeform 6"/>
            <p:cNvSpPr/>
            <p:nvPr/>
          </p:nvSpPr>
          <p:spPr>
            <a:xfrm>
              <a:off x="0" y="0"/>
              <a:ext cx="1826834" cy="479385"/>
            </a:xfrm>
            <a:custGeom>
              <a:avLst/>
              <a:gdLst/>
              <a:ahLst/>
              <a:cxnLst/>
              <a:rect l="l" t="t" r="r" b="b"/>
              <a:pathLst>
                <a:path w="1826834" h="479385">
                  <a:moveTo>
                    <a:pt x="10045" y="0"/>
                  </a:moveTo>
                  <a:lnTo>
                    <a:pt x="1816789" y="0"/>
                  </a:lnTo>
                  <a:cubicBezTo>
                    <a:pt x="1819453" y="0"/>
                    <a:pt x="1822008" y="1058"/>
                    <a:pt x="1823892" y="2942"/>
                  </a:cubicBezTo>
                  <a:cubicBezTo>
                    <a:pt x="1825776" y="4826"/>
                    <a:pt x="1826834" y="7381"/>
                    <a:pt x="1826834" y="10045"/>
                  </a:cubicBezTo>
                  <a:lnTo>
                    <a:pt x="1826834" y="469339"/>
                  </a:lnTo>
                  <a:cubicBezTo>
                    <a:pt x="1826834" y="474887"/>
                    <a:pt x="1822336" y="479385"/>
                    <a:pt x="1816789" y="479385"/>
                  </a:cubicBezTo>
                  <a:lnTo>
                    <a:pt x="10045" y="479385"/>
                  </a:lnTo>
                  <a:cubicBezTo>
                    <a:pt x="4497" y="479385"/>
                    <a:pt x="0" y="474887"/>
                    <a:pt x="0" y="469339"/>
                  </a:cubicBezTo>
                  <a:lnTo>
                    <a:pt x="0" y="10045"/>
                  </a:lnTo>
                  <a:cubicBezTo>
                    <a:pt x="0" y="4497"/>
                    <a:pt x="4497" y="0"/>
                    <a:pt x="10045" y="0"/>
                  </a:cubicBezTo>
                  <a:close/>
                </a:path>
              </a:pathLst>
            </a:custGeom>
            <a:solidFill>
              <a:srgbClr val="7FA89E"/>
            </a:solidFill>
            <a:ln w="38100" cap="sq">
              <a:solidFill>
                <a:srgbClr val="191919"/>
              </a:solidFill>
              <a:prstDash val="solid"/>
              <a:miter/>
            </a:ln>
          </p:spPr>
        </p:sp>
        <p:sp>
          <p:nvSpPr>
            <p:cNvPr id="7" name="TextBox 7"/>
            <p:cNvSpPr txBox="1"/>
            <p:nvPr/>
          </p:nvSpPr>
          <p:spPr>
            <a:xfrm>
              <a:off x="0" y="-47625"/>
              <a:ext cx="1826834" cy="527010"/>
            </a:xfrm>
            <a:prstGeom prst="rect">
              <a:avLst/>
            </a:prstGeom>
          </p:spPr>
          <p:txBody>
            <a:bodyPr lIns="50800" tIns="50800" rIns="50800" bIns="50800" rtlCol="0" anchor="ctr"/>
            <a:lstStyle/>
            <a:p>
              <a:pPr algn="ctr">
                <a:lnSpc>
                  <a:spcPts val="3374"/>
                </a:lnSpc>
              </a:pPr>
              <a:endParaRPr/>
            </a:p>
          </p:txBody>
        </p:sp>
      </p:grpSp>
      <p:grpSp>
        <p:nvGrpSpPr>
          <p:cNvPr id="8" name="Group 8"/>
          <p:cNvGrpSpPr/>
          <p:nvPr/>
        </p:nvGrpSpPr>
        <p:grpSpPr>
          <a:xfrm>
            <a:off x="6350085" y="4668327"/>
            <a:ext cx="8027757" cy="1817560"/>
            <a:chOff x="0" y="0"/>
            <a:chExt cx="2114306" cy="478699"/>
          </a:xfrm>
        </p:grpSpPr>
        <p:sp>
          <p:nvSpPr>
            <p:cNvPr id="9" name="Freeform 9"/>
            <p:cNvSpPr/>
            <p:nvPr/>
          </p:nvSpPr>
          <p:spPr>
            <a:xfrm>
              <a:off x="0" y="0"/>
              <a:ext cx="2114306" cy="478699"/>
            </a:xfrm>
            <a:custGeom>
              <a:avLst/>
              <a:gdLst/>
              <a:ahLst/>
              <a:cxnLst/>
              <a:rect l="l" t="t" r="r" b="b"/>
              <a:pathLst>
                <a:path w="2114306" h="478699">
                  <a:moveTo>
                    <a:pt x="19288" y="0"/>
                  </a:moveTo>
                  <a:lnTo>
                    <a:pt x="2095019" y="0"/>
                  </a:lnTo>
                  <a:cubicBezTo>
                    <a:pt x="2100134" y="0"/>
                    <a:pt x="2105040" y="2032"/>
                    <a:pt x="2108657" y="5649"/>
                  </a:cubicBezTo>
                  <a:cubicBezTo>
                    <a:pt x="2112274" y="9266"/>
                    <a:pt x="2114306" y="14172"/>
                    <a:pt x="2114306" y="19288"/>
                  </a:cubicBezTo>
                  <a:lnTo>
                    <a:pt x="2114306" y="459411"/>
                  </a:lnTo>
                  <a:cubicBezTo>
                    <a:pt x="2114306" y="464527"/>
                    <a:pt x="2112274" y="469432"/>
                    <a:pt x="2108657" y="473050"/>
                  </a:cubicBezTo>
                  <a:cubicBezTo>
                    <a:pt x="2105040" y="476667"/>
                    <a:pt x="2100134" y="478699"/>
                    <a:pt x="2095019" y="478699"/>
                  </a:cubicBezTo>
                  <a:lnTo>
                    <a:pt x="19288" y="478699"/>
                  </a:lnTo>
                  <a:cubicBezTo>
                    <a:pt x="14172" y="478699"/>
                    <a:pt x="9266" y="476667"/>
                    <a:pt x="5649" y="473050"/>
                  </a:cubicBezTo>
                  <a:cubicBezTo>
                    <a:pt x="2032" y="469432"/>
                    <a:pt x="0" y="464527"/>
                    <a:pt x="0" y="459411"/>
                  </a:cubicBezTo>
                  <a:lnTo>
                    <a:pt x="0" y="19288"/>
                  </a:lnTo>
                  <a:cubicBezTo>
                    <a:pt x="0" y="14172"/>
                    <a:pt x="2032" y="9266"/>
                    <a:pt x="5649" y="5649"/>
                  </a:cubicBezTo>
                  <a:cubicBezTo>
                    <a:pt x="9266" y="2032"/>
                    <a:pt x="14172" y="0"/>
                    <a:pt x="19288" y="0"/>
                  </a:cubicBezTo>
                  <a:close/>
                </a:path>
              </a:pathLst>
            </a:custGeom>
            <a:solidFill>
              <a:srgbClr val="FCF9DA"/>
            </a:solidFill>
            <a:ln w="38100" cap="sq">
              <a:solidFill>
                <a:srgbClr val="191919"/>
              </a:solidFill>
              <a:prstDash val="solid"/>
              <a:miter/>
            </a:ln>
          </p:spPr>
        </p:sp>
        <p:sp>
          <p:nvSpPr>
            <p:cNvPr id="10" name="TextBox 10"/>
            <p:cNvSpPr txBox="1"/>
            <p:nvPr/>
          </p:nvSpPr>
          <p:spPr>
            <a:xfrm>
              <a:off x="0" y="-47625"/>
              <a:ext cx="2114306" cy="526324"/>
            </a:xfrm>
            <a:prstGeom prst="rect">
              <a:avLst/>
            </a:prstGeom>
          </p:spPr>
          <p:txBody>
            <a:bodyPr lIns="50800" tIns="50800" rIns="50800" bIns="50800" rtlCol="0" anchor="ctr"/>
            <a:lstStyle/>
            <a:p>
              <a:pPr algn="ctr">
                <a:lnSpc>
                  <a:spcPts val="3374"/>
                </a:lnSpc>
              </a:pPr>
              <a:endParaRPr/>
            </a:p>
          </p:txBody>
        </p:sp>
      </p:grpSp>
      <p:grpSp>
        <p:nvGrpSpPr>
          <p:cNvPr id="12" name="Group 12"/>
          <p:cNvGrpSpPr/>
          <p:nvPr/>
        </p:nvGrpSpPr>
        <p:grpSpPr>
          <a:xfrm>
            <a:off x="4038734" y="3078467"/>
            <a:ext cx="6936260" cy="1817560"/>
            <a:chOff x="0" y="0"/>
            <a:chExt cx="1826834" cy="478699"/>
          </a:xfrm>
        </p:grpSpPr>
        <p:sp>
          <p:nvSpPr>
            <p:cNvPr id="13" name="Freeform 13"/>
            <p:cNvSpPr/>
            <p:nvPr/>
          </p:nvSpPr>
          <p:spPr>
            <a:xfrm>
              <a:off x="0" y="0"/>
              <a:ext cx="1826834" cy="478699"/>
            </a:xfrm>
            <a:custGeom>
              <a:avLst/>
              <a:gdLst/>
              <a:ahLst/>
              <a:cxnLst/>
              <a:rect l="l" t="t" r="r" b="b"/>
              <a:pathLst>
                <a:path w="1826834" h="478699">
                  <a:moveTo>
                    <a:pt x="22323" y="0"/>
                  </a:moveTo>
                  <a:lnTo>
                    <a:pt x="1804511" y="0"/>
                  </a:lnTo>
                  <a:cubicBezTo>
                    <a:pt x="1816839" y="0"/>
                    <a:pt x="1826834" y="9994"/>
                    <a:pt x="1826834" y="22323"/>
                  </a:cubicBezTo>
                  <a:lnTo>
                    <a:pt x="1826834" y="456376"/>
                  </a:lnTo>
                  <a:cubicBezTo>
                    <a:pt x="1826834" y="468705"/>
                    <a:pt x="1816839" y="478699"/>
                    <a:pt x="1804511" y="478699"/>
                  </a:cubicBezTo>
                  <a:lnTo>
                    <a:pt x="22323" y="478699"/>
                  </a:lnTo>
                  <a:cubicBezTo>
                    <a:pt x="9994" y="478699"/>
                    <a:pt x="0" y="468705"/>
                    <a:pt x="0" y="456376"/>
                  </a:cubicBezTo>
                  <a:lnTo>
                    <a:pt x="0" y="22323"/>
                  </a:lnTo>
                  <a:cubicBezTo>
                    <a:pt x="0" y="9994"/>
                    <a:pt x="9994" y="0"/>
                    <a:pt x="22323" y="0"/>
                  </a:cubicBezTo>
                  <a:close/>
                </a:path>
              </a:pathLst>
            </a:custGeom>
            <a:solidFill>
              <a:srgbClr val="F3CA52"/>
            </a:solidFill>
            <a:ln w="38100" cap="sq">
              <a:solidFill>
                <a:srgbClr val="191919"/>
              </a:solidFill>
              <a:prstDash val="solid"/>
              <a:miter/>
            </a:ln>
          </p:spPr>
        </p:sp>
        <p:sp>
          <p:nvSpPr>
            <p:cNvPr id="14" name="TextBox 14"/>
            <p:cNvSpPr txBox="1"/>
            <p:nvPr/>
          </p:nvSpPr>
          <p:spPr>
            <a:xfrm>
              <a:off x="0" y="-47625"/>
              <a:ext cx="1826834" cy="526324"/>
            </a:xfrm>
            <a:prstGeom prst="rect">
              <a:avLst/>
            </a:prstGeom>
          </p:spPr>
          <p:txBody>
            <a:bodyPr lIns="50800" tIns="50800" rIns="50800" bIns="50800" rtlCol="0" anchor="ctr"/>
            <a:lstStyle/>
            <a:p>
              <a:pPr algn="ctr">
                <a:lnSpc>
                  <a:spcPts val="3374"/>
                </a:lnSpc>
              </a:pPr>
              <a:endParaRPr/>
            </a:p>
          </p:txBody>
        </p:sp>
      </p:grpSp>
      <p:grpSp>
        <p:nvGrpSpPr>
          <p:cNvPr id="15" name="Group 15"/>
          <p:cNvGrpSpPr/>
          <p:nvPr/>
        </p:nvGrpSpPr>
        <p:grpSpPr>
          <a:xfrm>
            <a:off x="-303409" y="9912434"/>
            <a:ext cx="20354123" cy="3086100"/>
            <a:chOff x="0" y="0"/>
            <a:chExt cx="5360757" cy="812800"/>
          </a:xfrm>
        </p:grpSpPr>
        <p:sp>
          <p:nvSpPr>
            <p:cNvPr id="16" name="Freeform 16"/>
            <p:cNvSpPr/>
            <p:nvPr/>
          </p:nvSpPr>
          <p:spPr>
            <a:xfrm>
              <a:off x="0" y="0"/>
              <a:ext cx="5360757" cy="812800"/>
            </a:xfrm>
            <a:custGeom>
              <a:avLst/>
              <a:gdLst/>
              <a:ahLst/>
              <a:cxnLst/>
              <a:rect l="l" t="t" r="r" b="b"/>
              <a:pathLst>
                <a:path w="5360757" h="812800">
                  <a:moveTo>
                    <a:pt x="0" y="0"/>
                  </a:moveTo>
                  <a:lnTo>
                    <a:pt x="5360757" y="0"/>
                  </a:lnTo>
                  <a:lnTo>
                    <a:pt x="5360757" y="812800"/>
                  </a:lnTo>
                  <a:lnTo>
                    <a:pt x="0" y="812800"/>
                  </a:lnTo>
                  <a:close/>
                </a:path>
              </a:pathLst>
            </a:custGeom>
            <a:solidFill>
              <a:srgbClr val="FFFFFF"/>
            </a:solidFill>
          </p:spPr>
        </p:sp>
        <p:sp>
          <p:nvSpPr>
            <p:cNvPr id="17" name="TextBox 17"/>
            <p:cNvSpPr txBox="1"/>
            <p:nvPr/>
          </p:nvSpPr>
          <p:spPr>
            <a:xfrm>
              <a:off x="0" y="-47625"/>
              <a:ext cx="5360757" cy="860425"/>
            </a:xfrm>
            <a:prstGeom prst="rect">
              <a:avLst/>
            </a:prstGeom>
          </p:spPr>
          <p:txBody>
            <a:bodyPr lIns="50800" tIns="50800" rIns="50800" bIns="50800" rtlCol="0" anchor="ctr"/>
            <a:lstStyle/>
            <a:p>
              <a:pPr algn="ctr">
                <a:lnSpc>
                  <a:spcPts val="3374"/>
                </a:lnSpc>
              </a:pPr>
              <a:endParaRPr/>
            </a:p>
          </p:txBody>
        </p:sp>
      </p:grpSp>
      <p:sp>
        <p:nvSpPr>
          <p:cNvPr id="18" name="Freeform 18"/>
          <p:cNvSpPr/>
          <p:nvPr/>
        </p:nvSpPr>
        <p:spPr>
          <a:xfrm>
            <a:off x="12960131" y="3785112"/>
            <a:ext cx="6791765" cy="7670372"/>
          </a:xfrm>
          <a:custGeom>
            <a:avLst/>
            <a:gdLst/>
            <a:ahLst/>
            <a:cxnLst/>
            <a:rect l="l" t="t" r="r" b="b"/>
            <a:pathLst>
              <a:path w="6791765" h="7670372">
                <a:moveTo>
                  <a:pt x="0" y="0"/>
                </a:moveTo>
                <a:lnTo>
                  <a:pt x="6791765" y="0"/>
                </a:lnTo>
                <a:lnTo>
                  <a:pt x="6791765" y="7670372"/>
                </a:lnTo>
                <a:lnTo>
                  <a:pt x="0" y="7670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4573274" y="8349515"/>
            <a:ext cx="2450157" cy="1817571"/>
          </a:xfrm>
          <a:custGeom>
            <a:avLst/>
            <a:gdLst/>
            <a:ahLst/>
            <a:cxnLst/>
            <a:rect l="l" t="t" r="r" b="b"/>
            <a:pathLst>
              <a:path w="2450157" h="1817571">
                <a:moveTo>
                  <a:pt x="0" y="0"/>
                </a:moveTo>
                <a:lnTo>
                  <a:pt x="2450157" y="0"/>
                </a:lnTo>
                <a:lnTo>
                  <a:pt x="2450157" y="1817570"/>
                </a:lnTo>
                <a:lnTo>
                  <a:pt x="0" y="18175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flipH="1">
            <a:off x="10509974" y="8447642"/>
            <a:ext cx="2450157" cy="1817571"/>
          </a:xfrm>
          <a:custGeom>
            <a:avLst/>
            <a:gdLst/>
            <a:ahLst/>
            <a:cxnLst/>
            <a:rect l="l" t="t" r="r" b="b"/>
            <a:pathLst>
              <a:path w="2450157" h="1817571">
                <a:moveTo>
                  <a:pt x="2450157" y="0"/>
                </a:moveTo>
                <a:lnTo>
                  <a:pt x="0" y="0"/>
                </a:lnTo>
                <a:lnTo>
                  <a:pt x="0" y="1817571"/>
                </a:lnTo>
                <a:lnTo>
                  <a:pt x="2450157" y="1817571"/>
                </a:lnTo>
                <a:lnTo>
                  <a:pt x="245015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466395">
            <a:off x="15106533" y="-1608478"/>
            <a:ext cx="3681588" cy="4687207"/>
          </a:xfrm>
          <a:custGeom>
            <a:avLst/>
            <a:gdLst/>
            <a:ahLst/>
            <a:cxnLst/>
            <a:rect l="l" t="t" r="r" b="b"/>
            <a:pathLst>
              <a:path w="3681588" h="4687207">
                <a:moveTo>
                  <a:pt x="0" y="0"/>
                </a:moveTo>
                <a:lnTo>
                  <a:pt x="3681588" y="0"/>
                </a:lnTo>
                <a:lnTo>
                  <a:pt x="3681588" y="4687208"/>
                </a:lnTo>
                <a:lnTo>
                  <a:pt x="0" y="46872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620519" y="664873"/>
            <a:ext cx="2965974" cy="3322374"/>
          </a:xfrm>
          <a:custGeom>
            <a:avLst/>
            <a:gdLst/>
            <a:ahLst/>
            <a:cxnLst/>
            <a:rect l="l" t="t" r="r" b="b"/>
            <a:pathLst>
              <a:path w="2965974" h="3322374">
                <a:moveTo>
                  <a:pt x="0" y="0"/>
                </a:moveTo>
                <a:lnTo>
                  <a:pt x="2965975" y="0"/>
                </a:lnTo>
                <a:lnTo>
                  <a:pt x="2965975" y="3322374"/>
                </a:lnTo>
                <a:lnTo>
                  <a:pt x="0" y="33223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rot="-309060">
            <a:off x="8182733" y="344061"/>
            <a:ext cx="1584442" cy="2443220"/>
          </a:xfrm>
          <a:custGeom>
            <a:avLst/>
            <a:gdLst/>
            <a:ahLst/>
            <a:cxnLst/>
            <a:rect l="l" t="t" r="r" b="b"/>
            <a:pathLst>
              <a:path w="1584442" h="2443220">
                <a:moveTo>
                  <a:pt x="0" y="0"/>
                </a:moveTo>
                <a:lnTo>
                  <a:pt x="1584442" y="0"/>
                </a:lnTo>
                <a:lnTo>
                  <a:pt x="1584442" y="2443220"/>
                </a:lnTo>
                <a:lnTo>
                  <a:pt x="0" y="2443220"/>
                </a:lnTo>
                <a:lnTo>
                  <a:pt x="0" y="0"/>
                </a:lnTo>
                <a:close/>
              </a:path>
            </a:pathLst>
          </a:custGeom>
          <a:blipFill>
            <a:blip r:embed="rId14">
              <a:extLst>
                <a:ext uri="{96DAC541-7B7A-43D3-8B79-37D633B846F1}">
                  <asvg:svgBlip xmlns:asvg="http://schemas.microsoft.com/office/drawing/2016/SVG/main" r:embed="rId15"/>
                </a:ext>
              </a:extLst>
            </a:blip>
            <a:stretch>
              <a:fillRect r="-297548" b="-217218"/>
            </a:stretch>
          </a:blipFill>
          <a:ln cap="sq">
            <a:noFill/>
            <a:prstDash val="solid"/>
            <a:miter/>
          </a:ln>
        </p:spPr>
      </p:sp>
      <p:sp>
        <p:nvSpPr>
          <p:cNvPr id="24" name="Freeform 24"/>
          <p:cNvSpPr/>
          <p:nvPr/>
        </p:nvSpPr>
        <p:spPr>
          <a:xfrm rot="-221014">
            <a:off x="11607771" y="1647412"/>
            <a:ext cx="2565918" cy="2057400"/>
          </a:xfrm>
          <a:custGeom>
            <a:avLst/>
            <a:gdLst/>
            <a:ahLst/>
            <a:cxnLst/>
            <a:rect l="l" t="t" r="r" b="b"/>
            <a:pathLst>
              <a:path w="2565918" h="2057400">
                <a:moveTo>
                  <a:pt x="0" y="0"/>
                </a:moveTo>
                <a:lnTo>
                  <a:pt x="2565919" y="0"/>
                </a:lnTo>
                <a:lnTo>
                  <a:pt x="2565919" y="2057400"/>
                </a:lnTo>
                <a:lnTo>
                  <a:pt x="0" y="2057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rot="193030">
            <a:off x="2983685" y="5207270"/>
            <a:ext cx="2324829" cy="1859863"/>
          </a:xfrm>
          <a:custGeom>
            <a:avLst/>
            <a:gdLst/>
            <a:ahLst/>
            <a:cxnLst/>
            <a:rect l="l" t="t" r="r" b="b"/>
            <a:pathLst>
              <a:path w="2324829" h="1859863">
                <a:moveTo>
                  <a:pt x="0" y="0"/>
                </a:moveTo>
                <a:lnTo>
                  <a:pt x="2324829" y="0"/>
                </a:lnTo>
                <a:lnTo>
                  <a:pt x="2324829" y="1859863"/>
                </a:lnTo>
                <a:lnTo>
                  <a:pt x="0" y="18598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flipH="1">
            <a:off x="-1666818" y="2853474"/>
            <a:ext cx="5812917" cy="8369384"/>
          </a:xfrm>
          <a:custGeom>
            <a:avLst/>
            <a:gdLst/>
            <a:ahLst/>
            <a:cxnLst/>
            <a:rect l="l" t="t" r="r" b="b"/>
            <a:pathLst>
              <a:path w="5812917" h="8369384">
                <a:moveTo>
                  <a:pt x="5812918" y="0"/>
                </a:moveTo>
                <a:lnTo>
                  <a:pt x="0" y="0"/>
                </a:lnTo>
                <a:lnTo>
                  <a:pt x="0" y="8369383"/>
                </a:lnTo>
                <a:lnTo>
                  <a:pt x="5812918" y="8369383"/>
                </a:lnTo>
                <a:lnTo>
                  <a:pt x="5812918"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7" name="Freeform 27"/>
          <p:cNvSpPr/>
          <p:nvPr/>
        </p:nvSpPr>
        <p:spPr>
          <a:xfrm>
            <a:off x="14377843" y="1695706"/>
            <a:ext cx="980406" cy="980406"/>
          </a:xfrm>
          <a:custGeom>
            <a:avLst/>
            <a:gdLst/>
            <a:ahLst/>
            <a:cxnLst/>
            <a:rect l="l" t="t" r="r" b="b"/>
            <a:pathLst>
              <a:path w="980406" h="980406">
                <a:moveTo>
                  <a:pt x="0" y="0"/>
                </a:moveTo>
                <a:lnTo>
                  <a:pt x="980406" y="0"/>
                </a:lnTo>
                <a:lnTo>
                  <a:pt x="980406" y="980406"/>
                </a:lnTo>
                <a:lnTo>
                  <a:pt x="0" y="9804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rot="170080">
            <a:off x="6197932" y="1590755"/>
            <a:ext cx="980406" cy="980406"/>
          </a:xfrm>
          <a:custGeom>
            <a:avLst/>
            <a:gdLst/>
            <a:ahLst/>
            <a:cxnLst/>
            <a:rect l="l" t="t" r="r" b="b"/>
            <a:pathLst>
              <a:path w="980406" h="980406">
                <a:moveTo>
                  <a:pt x="0" y="0"/>
                </a:moveTo>
                <a:lnTo>
                  <a:pt x="980406" y="0"/>
                </a:lnTo>
                <a:lnTo>
                  <a:pt x="980406" y="980406"/>
                </a:lnTo>
                <a:lnTo>
                  <a:pt x="0" y="9804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0" name="Freeform 30"/>
          <p:cNvSpPr/>
          <p:nvPr/>
        </p:nvSpPr>
        <p:spPr>
          <a:xfrm>
            <a:off x="0" y="1565671"/>
            <a:ext cx="2039696" cy="1932344"/>
          </a:xfrm>
          <a:custGeom>
            <a:avLst/>
            <a:gdLst/>
            <a:ahLst/>
            <a:cxnLst/>
            <a:rect l="l" t="t" r="r" b="b"/>
            <a:pathLst>
              <a:path w="2039696" h="1932344">
                <a:moveTo>
                  <a:pt x="0" y="0"/>
                </a:moveTo>
                <a:lnTo>
                  <a:pt x="2039696" y="0"/>
                </a:lnTo>
                <a:lnTo>
                  <a:pt x="2039696" y="1932344"/>
                </a:lnTo>
                <a:lnTo>
                  <a:pt x="0" y="1932344"/>
                </a:lnTo>
                <a:lnTo>
                  <a:pt x="0" y="0"/>
                </a:lnTo>
                <a:close/>
              </a:path>
            </a:pathLst>
          </a:custGeom>
          <a:blipFill>
            <a:blip r:embed="rId24"/>
            <a:stretch>
              <a:fillRect/>
            </a:stretch>
          </a:blipFill>
        </p:spPr>
      </p:sp>
      <p:pic>
        <p:nvPicPr>
          <p:cNvPr id="28" name="Picture 27"/>
          <p:cNvPicPr>
            <a:picLocks noChangeAspect="1"/>
          </p:cNvPicPr>
          <p:nvPr/>
        </p:nvPicPr>
        <p:blipFill>
          <a:blip r:embed="rId25"/>
          <a:stretch>
            <a:fillRect/>
          </a:stretch>
        </p:blipFill>
        <p:spPr>
          <a:xfrm>
            <a:off x="4463489" y="2761778"/>
            <a:ext cx="5663675" cy="3078747"/>
          </a:xfrm>
          <a:prstGeom prst="rect">
            <a:avLst/>
          </a:prstGeom>
        </p:spPr>
      </p:pic>
      <p:pic>
        <p:nvPicPr>
          <p:cNvPr id="31" name="Picture 30"/>
          <p:cNvPicPr>
            <a:picLocks noChangeAspect="1"/>
          </p:cNvPicPr>
          <p:nvPr/>
        </p:nvPicPr>
        <p:blipFill>
          <a:blip r:embed="rId26"/>
          <a:stretch>
            <a:fillRect/>
          </a:stretch>
        </p:blipFill>
        <p:spPr>
          <a:xfrm>
            <a:off x="8553051" y="4303787"/>
            <a:ext cx="5633192" cy="3078747"/>
          </a:xfrm>
          <a:prstGeom prst="rect">
            <a:avLst/>
          </a:prstGeom>
        </p:spPr>
      </p:pic>
      <p:pic>
        <p:nvPicPr>
          <p:cNvPr id="37" name="Picture 36"/>
          <p:cNvPicPr>
            <a:picLocks noChangeAspect="1"/>
          </p:cNvPicPr>
          <p:nvPr/>
        </p:nvPicPr>
        <p:blipFill>
          <a:blip r:embed="rId27"/>
          <a:stretch>
            <a:fillRect/>
          </a:stretch>
        </p:blipFill>
        <p:spPr>
          <a:xfrm>
            <a:off x="6563837" y="5965030"/>
            <a:ext cx="5633192" cy="3078747"/>
          </a:xfrm>
          <a:prstGeom prst="rect">
            <a:avLst/>
          </a:prstGeom>
        </p:spPr>
      </p:pic>
    </p:spTree>
    <p:extLst>
      <p:ext uri="{BB962C8B-B14F-4D97-AF65-F5344CB8AC3E}">
        <p14:creationId xmlns:p14="http://schemas.microsoft.com/office/powerpoint/2010/main" val="63615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2" name="Freeform 2"/>
          <p:cNvSpPr/>
          <p:nvPr/>
        </p:nvSpPr>
        <p:spPr>
          <a:xfrm>
            <a:off x="5029200" y="7850815"/>
            <a:ext cx="3975001" cy="2246501"/>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220200" y="2057400"/>
            <a:ext cx="9811744" cy="8229600"/>
          </a:xfrm>
          <a:custGeom>
            <a:avLst/>
            <a:gdLst/>
            <a:ahLst/>
            <a:cxnLst/>
            <a:rect l="l" t="t" r="r" b="b"/>
            <a:pathLst>
              <a:path w="9811744" h="8229600">
                <a:moveTo>
                  <a:pt x="0" y="0"/>
                </a:moveTo>
                <a:lnTo>
                  <a:pt x="9811744" y="0"/>
                </a:lnTo>
                <a:lnTo>
                  <a:pt x="9811744" y="8229600"/>
                </a:lnTo>
                <a:lnTo>
                  <a:pt x="0" y="8229600"/>
                </a:lnTo>
                <a:lnTo>
                  <a:pt x="0" y="0"/>
                </a:lnTo>
                <a:close/>
              </a:path>
            </a:pathLst>
          </a:custGeom>
          <a:blipFill>
            <a:blip r:embed="rId4"/>
            <a:stretch>
              <a:fillRect/>
            </a:stretch>
          </a:blipFill>
        </p:spPr>
      </p:sp>
      <p:sp>
        <p:nvSpPr>
          <p:cNvPr id="4" name="Freeform 4"/>
          <p:cNvSpPr/>
          <p:nvPr/>
        </p:nvSpPr>
        <p:spPr>
          <a:xfrm>
            <a:off x="533400" y="571500"/>
            <a:ext cx="1931670" cy="2203544"/>
          </a:xfrm>
          <a:custGeom>
            <a:avLst/>
            <a:gdLst/>
            <a:ahLst/>
            <a:cxnLst/>
            <a:rect l="l" t="t" r="r" b="b"/>
            <a:pathLst>
              <a:path w="1931670" h="2203544">
                <a:moveTo>
                  <a:pt x="0" y="0"/>
                </a:moveTo>
                <a:lnTo>
                  <a:pt x="1931670" y="0"/>
                </a:lnTo>
                <a:lnTo>
                  <a:pt x="1931670" y="2203544"/>
                </a:lnTo>
                <a:lnTo>
                  <a:pt x="0" y="2203544"/>
                </a:lnTo>
                <a:lnTo>
                  <a:pt x="0" y="0"/>
                </a:lnTo>
                <a:close/>
              </a:path>
            </a:pathLst>
          </a:custGeom>
          <a:blipFill>
            <a:blip r:embed="rId5"/>
            <a:stretch>
              <a:fillRect l="-25859" t="-7265"/>
            </a:stretch>
          </a:blipFill>
        </p:spPr>
      </p:sp>
      <p:pic>
        <p:nvPicPr>
          <p:cNvPr id="8" name="Picture 7"/>
          <p:cNvPicPr>
            <a:picLocks noChangeAspect="1"/>
          </p:cNvPicPr>
          <p:nvPr/>
        </p:nvPicPr>
        <p:blipFill>
          <a:blip r:embed="rId6"/>
          <a:stretch>
            <a:fillRect/>
          </a:stretch>
        </p:blipFill>
        <p:spPr>
          <a:xfrm>
            <a:off x="108850" y="2775044"/>
            <a:ext cx="11467570" cy="42858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493408" y="3852095"/>
            <a:ext cx="9945191" cy="5743348"/>
          </a:xfrm>
          <a:custGeom>
            <a:avLst/>
            <a:gdLst/>
            <a:ahLst/>
            <a:cxnLst/>
            <a:rect l="l" t="t" r="r" b="b"/>
            <a:pathLst>
              <a:path w="9945191" h="5743348">
                <a:moveTo>
                  <a:pt x="0" y="0"/>
                </a:moveTo>
                <a:lnTo>
                  <a:pt x="9945192" y="0"/>
                </a:lnTo>
                <a:lnTo>
                  <a:pt x="9945192" y="5743348"/>
                </a:lnTo>
                <a:lnTo>
                  <a:pt x="0" y="5743348"/>
                </a:lnTo>
                <a:lnTo>
                  <a:pt x="0" y="0"/>
                </a:lnTo>
                <a:close/>
              </a:path>
            </a:pathLst>
          </a:custGeom>
          <a:blipFill>
            <a:blip r:embed="rId2"/>
            <a:stretch>
              <a:fillRect/>
            </a:stretch>
          </a:blipFill>
        </p:spPr>
      </p:sp>
      <p:sp>
        <p:nvSpPr>
          <p:cNvPr id="6" name="TextBox 6"/>
          <p:cNvSpPr txBox="1"/>
          <p:nvPr/>
        </p:nvSpPr>
        <p:spPr>
          <a:xfrm>
            <a:off x="1028700" y="804696"/>
            <a:ext cx="16008802" cy="1333500"/>
          </a:xfrm>
          <a:prstGeom prst="rect">
            <a:avLst/>
          </a:prstGeom>
        </p:spPr>
        <p:txBody>
          <a:bodyPr lIns="0" tIns="0" rIns="0" bIns="0" rtlCol="0" anchor="t">
            <a:spAutoFit/>
          </a:bodyPr>
          <a:lstStyle/>
          <a:p>
            <a:pPr algn="l">
              <a:lnSpc>
                <a:spcPts val="5100"/>
              </a:lnSpc>
              <a:spcBef>
                <a:spcPct val="0"/>
              </a:spcBef>
            </a:pP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Hát</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múa</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đọc</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thơ</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chào</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mừng</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ngày</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Quốc</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tế</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Phụ</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nữ</a:t>
            </a:r>
            <a:r>
              <a:rPr lang="en-US" sz="5000" b="1" dirty="0">
                <a:solidFill>
                  <a:srgbClr val="000000"/>
                </a:solidFill>
                <a:latin typeface="Open Sans Bold"/>
                <a:ea typeface="Open Sans Bold"/>
                <a:cs typeface="Open Sans Bold"/>
                <a:sym typeface="Open Sans Bold"/>
              </a:rPr>
              <a:t> 8 - 3 </a:t>
            </a:r>
          </a:p>
        </p:txBody>
      </p:sp>
      <p:sp>
        <p:nvSpPr>
          <p:cNvPr id="7" name="TextBox 7"/>
          <p:cNvSpPr txBox="1"/>
          <p:nvPr/>
        </p:nvSpPr>
        <p:spPr>
          <a:xfrm>
            <a:off x="1028700" y="2218391"/>
            <a:ext cx="16008802" cy="1333500"/>
          </a:xfrm>
          <a:prstGeom prst="rect">
            <a:avLst/>
          </a:prstGeom>
        </p:spPr>
        <p:txBody>
          <a:bodyPr lIns="0" tIns="0" rIns="0" bIns="0" rtlCol="0" anchor="t">
            <a:spAutoFit/>
          </a:bodyPr>
          <a:lstStyle/>
          <a:p>
            <a:pPr algn="l">
              <a:lnSpc>
                <a:spcPts val="5100"/>
              </a:lnSpc>
              <a:spcBef>
                <a:spcPct val="0"/>
              </a:spcBef>
            </a:pPr>
            <a:r>
              <a:rPr lang="en-US" sz="5000" b="1">
                <a:solidFill>
                  <a:srgbClr val="000000"/>
                </a:solidFill>
                <a:latin typeface="Open Sans Bold"/>
                <a:ea typeface="Open Sans Bold"/>
                <a:cs typeface="Open Sans Bold"/>
                <a:sym typeface="Open Sans Bold"/>
              </a:rPr>
              <a:t>- Trò chuyện về chủ đề “ Người phụ nữ Việt Nam hiện đại, làm chủ công nghệ.”</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C5FF"/>
        </a:solidFill>
        <a:effectLst/>
      </p:bgPr>
    </p:bg>
    <p:spTree>
      <p:nvGrpSpPr>
        <p:cNvPr id="1" name=""/>
        <p:cNvGrpSpPr/>
        <p:nvPr/>
      </p:nvGrpSpPr>
      <p:grpSpPr>
        <a:xfrm>
          <a:off x="0" y="0"/>
          <a:ext cx="0" cy="0"/>
          <a:chOff x="0" y="0"/>
          <a:chExt cx="0" cy="0"/>
        </a:xfrm>
      </p:grpSpPr>
      <p:sp>
        <p:nvSpPr>
          <p:cNvPr id="2" name="Freeform 2"/>
          <p:cNvSpPr/>
          <p:nvPr/>
        </p:nvSpPr>
        <p:spPr>
          <a:xfrm rot="-1283131">
            <a:off x="2160311" y="-1093527"/>
            <a:ext cx="13975270" cy="9757279"/>
          </a:xfrm>
          <a:custGeom>
            <a:avLst/>
            <a:gdLst/>
            <a:ahLst/>
            <a:cxnLst/>
            <a:rect l="l" t="t" r="r" b="b"/>
            <a:pathLst>
              <a:path w="13975270" h="9757279">
                <a:moveTo>
                  <a:pt x="0" y="0"/>
                </a:moveTo>
                <a:lnTo>
                  <a:pt x="13975269" y="0"/>
                </a:lnTo>
                <a:lnTo>
                  <a:pt x="13975269" y="9757279"/>
                </a:lnTo>
                <a:lnTo>
                  <a:pt x="0" y="9757279"/>
                </a:lnTo>
                <a:lnTo>
                  <a:pt x="0" y="0"/>
                </a:lnTo>
                <a:close/>
              </a:path>
            </a:pathLst>
          </a:custGeom>
          <a:blipFill>
            <a:blip r:embed="rId2">
              <a:alphaModFix amt="3000"/>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2704461" y="1707367"/>
            <a:ext cx="3107878" cy="2960960"/>
          </a:xfrm>
          <a:custGeom>
            <a:avLst/>
            <a:gdLst/>
            <a:ahLst/>
            <a:cxnLst/>
            <a:rect l="l" t="t" r="r" b="b"/>
            <a:pathLst>
              <a:path w="3107878" h="2960960">
                <a:moveTo>
                  <a:pt x="0" y="0"/>
                </a:moveTo>
                <a:lnTo>
                  <a:pt x="3107878" y="0"/>
                </a:lnTo>
                <a:lnTo>
                  <a:pt x="3107878" y="2960960"/>
                </a:lnTo>
                <a:lnTo>
                  <a:pt x="0" y="2960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612130" y="3306168"/>
            <a:ext cx="3107878" cy="2960960"/>
          </a:xfrm>
          <a:custGeom>
            <a:avLst/>
            <a:gdLst/>
            <a:ahLst/>
            <a:cxnLst/>
            <a:rect l="l" t="t" r="r" b="b"/>
            <a:pathLst>
              <a:path w="3107878" h="2960960">
                <a:moveTo>
                  <a:pt x="0" y="0"/>
                </a:moveTo>
                <a:lnTo>
                  <a:pt x="3107878" y="0"/>
                </a:lnTo>
                <a:lnTo>
                  <a:pt x="3107878" y="2960960"/>
                </a:lnTo>
                <a:lnTo>
                  <a:pt x="0" y="2960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675870" y="6325736"/>
            <a:ext cx="6936260" cy="1820163"/>
            <a:chOff x="0" y="0"/>
            <a:chExt cx="1826834" cy="479385"/>
          </a:xfrm>
        </p:grpSpPr>
        <p:sp>
          <p:nvSpPr>
            <p:cNvPr id="6" name="Freeform 6"/>
            <p:cNvSpPr/>
            <p:nvPr/>
          </p:nvSpPr>
          <p:spPr>
            <a:xfrm>
              <a:off x="0" y="0"/>
              <a:ext cx="1826834" cy="479385"/>
            </a:xfrm>
            <a:custGeom>
              <a:avLst/>
              <a:gdLst/>
              <a:ahLst/>
              <a:cxnLst/>
              <a:rect l="l" t="t" r="r" b="b"/>
              <a:pathLst>
                <a:path w="1826834" h="479385">
                  <a:moveTo>
                    <a:pt x="10045" y="0"/>
                  </a:moveTo>
                  <a:lnTo>
                    <a:pt x="1816789" y="0"/>
                  </a:lnTo>
                  <a:cubicBezTo>
                    <a:pt x="1819453" y="0"/>
                    <a:pt x="1822008" y="1058"/>
                    <a:pt x="1823892" y="2942"/>
                  </a:cubicBezTo>
                  <a:cubicBezTo>
                    <a:pt x="1825776" y="4826"/>
                    <a:pt x="1826834" y="7381"/>
                    <a:pt x="1826834" y="10045"/>
                  </a:cubicBezTo>
                  <a:lnTo>
                    <a:pt x="1826834" y="469339"/>
                  </a:lnTo>
                  <a:cubicBezTo>
                    <a:pt x="1826834" y="474887"/>
                    <a:pt x="1822336" y="479385"/>
                    <a:pt x="1816789" y="479385"/>
                  </a:cubicBezTo>
                  <a:lnTo>
                    <a:pt x="10045" y="479385"/>
                  </a:lnTo>
                  <a:cubicBezTo>
                    <a:pt x="4497" y="479385"/>
                    <a:pt x="0" y="474887"/>
                    <a:pt x="0" y="469339"/>
                  </a:cubicBezTo>
                  <a:lnTo>
                    <a:pt x="0" y="10045"/>
                  </a:lnTo>
                  <a:cubicBezTo>
                    <a:pt x="0" y="4497"/>
                    <a:pt x="4497" y="0"/>
                    <a:pt x="10045" y="0"/>
                  </a:cubicBezTo>
                  <a:close/>
                </a:path>
              </a:pathLst>
            </a:custGeom>
            <a:solidFill>
              <a:srgbClr val="7FA89E"/>
            </a:solidFill>
            <a:ln w="38100" cap="sq">
              <a:solidFill>
                <a:srgbClr val="191919"/>
              </a:solidFill>
              <a:prstDash val="solid"/>
              <a:miter/>
            </a:ln>
          </p:spPr>
        </p:sp>
        <p:sp>
          <p:nvSpPr>
            <p:cNvPr id="7" name="TextBox 7"/>
            <p:cNvSpPr txBox="1"/>
            <p:nvPr/>
          </p:nvSpPr>
          <p:spPr>
            <a:xfrm>
              <a:off x="0" y="-47625"/>
              <a:ext cx="1826834" cy="527010"/>
            </a:xfrm>
            <a:prstGeom prst="rect">
              <a:avLst/>
            </a:prstGeom>
          </p:spPr>
          <p:txBody>
            <a:bodyPr lIns="50800" tIns="50800" rIns="50800" bIns="50800" rtlCol="0" anchor="ctr"/>
            <a:lstStyle/>
            <a:p>
              <a:pPr algn="ctr">
                <a:lnSpc>
                  <a:spcPts val="3374"/>
                </a:lnSpc>
              </a:pPr>
              <a:endParaRPr/>
            </a:p>
          </p:txBody>
        </p:sp>
      </p:grpSp>
      <p:grpSp>
        <p:nvGrpSpPr>
          <p:cNvPr id="8" name="Group 8"/>
          <p:cNvGrpSpPr/>
          <p:nvPr/>
        </p:nvGrpSpPr>
        <p:grpSpPr>
          <a:xfrm>
            <a:off x="6350085" y="4668327"/>
            <a:ext cx="8027757" cy="1817560"/>
            <a:chOff x="0" y="0"/>
            <a:chExt cx="2114306" cy="478699"/>
          </a:xfrm>
        </p:grpSpPr>
        <p:sp>
          <p:nvSpPr>
            <p:cNvPr id="9" name="Freeform 9"/>
            <p:cNvSpPr/>
            <p:nvPr/>
          </p:nvSpPr>
          <p:spPr>
            <a:xfrm>
              <a:off x="0" y="0"/>
              <a:ext cx="2114306" cy="478699"/>
            </a:xfrm>
            <a:custGeom>
              <a:avLst/>
              <a:gdLst/>
              <a:ahLst/>
              <a:cxnLst/>
              <a:rect l="l" t="t" r="r" b="b"/>
              <a:pathLst>
                <a:path w="2114306" h="478699">
                  <a:moveTo>
                    <a:pt x="19288" y="0"/>
                  </a:moveTo>
                  <a:lnTo>
                    <a:pt x="2095019" y="0"/>
                  </a:lnTo>
                  <a:cubicBezTo>
                    <a:pt x="2100134" y="0"/>
                    <a:pt x="2105040" y="2032"/>
                    <a:pt x="2108657" y="5649"/>
                  </a:cubicBezTo>
                  <a:cubicBezTo>
                    <a:pt x="2112274" y="9266"/>
                    <a:pt x="2114306" y="14172"/>
                    <a:pt x="2114306" y="19288"/>
                  </a:cubicBezTo>
                  <a:lnTo>
                    <a:pt x="2114306" y="459411"/>
                  </a:lnTo>
                  <a:cubicBezTo>
                    <a:pt x="2114306" y="464527"/>
                    <a:pt x="2112274" y="469432"/>
                    <a:pt x="2108657" y="473050"/>
                  </a:cubicBezTo>
                  <a:cubicBezTo>
                    <a:pt x="2105040" y="476667"/>
                    <a:pt x="2100134" y="478699"/>
                    <a:pt x="2095019" y="478699"/>
                  </a:cubicBezTo>
                  <a:lnTo>
                    <a:pt x="19288" y="478699"/>
                  </a:lnTo>
                  <a:cubicBezTo>
                    <a:pt x="14172" y="478699"/>
                    <a:pt x="9266" y="476667"/>
                    <a:pt x="5649" y="473050"/>
                  </a:cubicBezTo>
                  <a:cubicBezTo>
                    <a:pt x="2032" y="469432"/>
                    <a:pt x="0" y="464527"/>
                    <a:pt x="0" y="459411"/>
                  </a:cubicBezTo>
                  <a:lnTo>
                    <a:pt x="0" y="19288"/>
                  </a:lnTo>
                  <a:cubicBezTo>
                    <a:pt x="0" y="14172"/>
                    <a:pt x="2032" y="9266"/>
                    <a:pt x="5649" y="5649"/>
                  </a:cubicBezTo>
                  <a:cubicBezTo>
                    <a:pt x="9266" y="2032"/>
                    <a:pt x="14172" y="0"/>
                    <a:pt x="19288" y="0"/>
                  </a:cubicBezTo>
                  <a:close/>
                </a:path>
              </a:pathLst>
            </a:custGeom>
            <a:solidFill>
              <a:srgbClr val="FCF9DA"/>
            </a:solidFill>
            <a:ln w="38100" cap="sq">
              <a:solidFill>
                <a:srgbClr val="191919"/>
              </a:solidFill>
              <a:prstDash val="solid"/>
              <a:miter/>
            </a:ln>
          </p:spPr>
        </p:sp>
        <p:sp>
          <p:nvSpPr>
            <p:cNvPr id="10" name="TextBox 10"/>
            <p:cNvSpPr txBox="1"/>
            <p:nvPr/>
          </p:nvSpPr>
          <p:spPr>
            <a:xfrm>
              <a:off x="0" y="-47625"/>
              <a:ext cx="2114306" cy="526324"/>
            </a:xfrm>
            <a:prstGeom prst="rect">
              <a:avLst/>
            </a:prstGeom>
          </p:spPr>
          <p:txBody>
            <a:bodyPr lIns="50800" tIns="50800" rIns="50800" bIns="50800" rtlCol="0" anchor="ctr"/>
            <a:lstStyle/>
            <a:p>
              <a:pPr algn="ctr">
                <a:lnSpc>
                  <a:spcPts val="3374"/>
                </a:lnSpc>
              </a:pPr>
              <a:endParaRPr/>
            </a:p>
          </p:txBody>
        </p:sp>
      </p:grpSp>
      <p:grpSp>
        <p:nvGrpSpPr>
          <p:cNvPr id="12" name="Group 12"/>
          <p:cNvGrpSpPr/>
          <p:nvPr/>
        </p:nvGrpSpPr>
        <p:grpSpPr>
          <a:xfrm>
            <a:off x="4038734" y="3078467"/>
            <a:ext cx="6936260" cy="1817560"/>
            <a:chOff x="0" y="0"/>
            <a:chExt cx="1826834" cy="478699"/>
          </a:xfrm>
        </p:grpSpPr>
        <p:sp>
          <p:nvSpPr>
            <p:cNvPr id="13" name="Freeform 13"/>
            <p:cNvSpPr/>
            <p:nvPr/>
          </p:nvSpPr>
          <p:spPr>
            <a:xfrm>
              <a:off x="0" y="0"/>
              <a:ext cx="1826834" cy="478699"/>
            </a:xfrm>
            <a:custGeom>
              <a:avLst/>
              <a:gdLst/>
              <a:ahLst/>
              <a:cxnLst/>
              <a:rect l="l" t="t" r="r" b="b"/>
              <a:pathLst>
                <a:path w="1826834" h="478699">
                  <a:moveTo>
                    <a:pt x="22323" y="0"/>
                  </a:moveTo>
                  <a:lnTo>
                    <a:pt x="1804511" y="0"/>
                  </a:lnTo>
                  <a:cubicBezTo>
                    <a:pt x="1816839" y="0"/>
                    <a:pt x="1826834" y="9994"/>
                    <a:pt x="1826834" y="22323"/>
                  </a:cubicBezTo>
                  <a:lnTo>
                    <a:pt x="1826834" y="456376"/>
                  </a:lnTo>
                  <a:cubicBezTo>
                    <a:pt x="1826834" y="468705"/>
                    <a:pt x="1816839" y="478699"/>
                    <a:pt x="1804511" y="478699"/>
                  </a:cubicBezTo>
                  <a:lnTo>
                    <a:pt x="22323" y="478699"/>
                  </a:lnTo>
                  <a:cubicBezTo>
                    <a:pt x="9994" y="478699"/>
                    <a:pt x="0" y="468705"/>
                    <a:pt x="0" y="456376"/>
                  </a:cubicBezTo>
                  <a:lnTo>
                    <a:pt x="0" y="22323"/>
                  </a:lnTo>
                  <a:cubicBezTo>
                    <a:pt x="0" y="9994"/>
                    <a:pt x="9994" y="0"/>
                    <a:pt x="22323" y="0"/>
                  </a:cubicBezTo>
                  <a:close/>
                </a:path>
              </a:pathLst>
            </a:custGeom>
            <a:solidFill>
              <a:srgbClr val="F3CA52"/>
            </a:solidFill>
            <a:ln w="38100" cap="sq">
              <a:solidFill>
                <a:srgbClr val="191919"/>
              </a:solidFill>
              <a:prstDash val="solid"/>
              <a:miter/>
            </a:ln>
          </p:spPr>
        </p:sp>
        <p:sp>
          <p:nvSpPr>
            <p:cNvPr id="14" name="TextBox 14"/>
            <p:cNvSpPr txBox="1"/>
            <p:nvPr/>
          </p:nvSpPr>
          <p:spPr>
            <a:xfrm>
              <a:off x="0" y="-47625"/>
              <a:ext cx="1826834" cy="526324"/>
            </a:xfrm>
            <a:prstGeom prst="rect">
              <a:avLst/>
            </a:prstGeom>
          </p:spPr>
          <p:txBody>
            <a:bodyPr lIns="50800" tIns="50800" rIns="50800" bIns="50800" rtlCol="0" anchor="ctr"/>
            <a:lstStyle/>
            <a:p>
              <a:pPr algn="ctr">
                <a:lnSpc>
                  <a:spcPts val="3374"/>
                </a:lnSpc>
              </a:pPr>
              <a:endParaRPr/>
            </a:p>
          </p:txBody>
        </p:sp>
      </p:grpSp>
      <p:grpSp>
        <p:nvGrpSpPr>
          <p:cNvPr id="15" name="Group 15"/>
          <p:cNvGrpSpPr/>
          <p:nvPr/>
        </p:nvGrpSpPr>
        <p:grpSpPr>
          <a:xfrm>
            <a:off x="-303409" y="9912434"/>
            <a:ext cx="20354123" cy="3086100"/>
            <a:chOff x="0" y="0"/>
            <a:chExt cx="5360757" cy="812800"/>
          </a:xfrm>
        </p:grpSpPr>
        <p:sp>
          <p:nvSpPr>
            <p:cNvPr id="16" name="Freeform 16"/>
            <p:cNvSpPr/>
            <p:nvPr/>
          </p:nvSpPr>
          <p:spPr>
            <a:xfrm>
              <a:off x="0" y="0"/>
              <a:ext cx="5360757" cy="812800"/>
            </a:xfrm>
            <a:custGeom>
              <a:avLst/>
              <a:gdLst/>
              <a:ahLst/>
              <a:cxnLst/>
              <a:rect l="l" t="t" r="r" b="b"/>
              <a:pathLst>
                <a:path w="5360757" h="812800">
                  <a:moveTo>
                    <a:pt x="0" y="0"/>
                  </a:moveTo>
                  <a:lnTo>
                    <a:pt x="5360757" y="0"/>
                  </a:lnTo>
                  <a:lnTo>
                    <a:pt x="5360757" y="812800"/>
                  </a:lnTo>
                  <a:lnTo>
                    <a:pt x="0" y="812800"/>
                  </a:lnTo>
                  <a:close/>
                </a:path>
              </a:pathLst>
            </a:custGeom>
            <a:solidFill>
              <a:srgbClr val="FFFFFF"/>
            </a:solidFill>
          </p:spPr>
        </p:sp>
        <p:sp>
          <p:nvSpPr>
            <p:cNvPr id="17" name="TextBox 17"/>
            <p:cNvSpPr txBox="1"/>
            <p:nvPr/>
          </p:nvSpPr>
          <p:spPr>
            <a:xfrm>
              <a:off x="0" y="-47625"/>
              <a:ext cx="5360757" cy="860425"/>
            </a:xfrm>
            <a:prstGeom prst="rect">
              <a:avLst/>
            </a:prstGeom>
          </p:spPr>
          <p:txBody>
            <a:bodyPr lIns="50800" tIns="50800" rIns="50800" bIns="50800" rtlCol="0" anchor="ctr"/>
            <a:lstStyle/>
            <a:p>
              <a:pPr algn="ctr">
                <a:lnSpc>
                  <a:spcPts val="3374"/>
                </a:lnSpc>
              </a:pPr>
              <a:endParaRPr/>
            </a:p>
          </p:txBody>
        </p:sp>
      </p:grpSp>
      <p:sp>
        <p:nvSpPr>
          <p:cNvPr id="18" name="Freeform 18"/>
          <p:cNvSpPr/>
          <p:nvPr/>
        </p:nvSpPr>
        <p:spPr>
          <a:xfrm>
            <a:off x="12960131" y="3785112"/>
            <a:ext cx="6791765" cy="7670372"/>
          </a:xfrm>
          <a:custGeom>
            <a:avLst/>
            <a:gdLst/>
            <a:ahLst/>
            <a:cxnLst/>
            <a:rect l="l" t="t" r="r" b="b"/>
            <a:pathLst>
              <a:path w="6791765" h="7670372">
                <a:moveTo>
                  <a:pt x="0" y="0"/>
                </a:moveTo>
                <a:lnTo>
                  <a:pt x="6791765" y="0"/>
                </a:lnTo>
                <a:lnTo>
                  <a:pt x="6791765" y="7670372"/>
                </a:lnTo>
                <a:lnTo>
                  <a:pt x="0" y="7670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4573274" y="8349515"/>
            <a:ext cx="2450157" cy="1817571"/>
          </a:xfrm>
          <a:custGeom>
            <a:avLst/>
            <a:gdLst/>
            <a:ahLst/>
            <a:cxnLst/>
            <a:rect l="l" t="t" r="r" b="b"/>
            <a:pathLst>
              <a:path w="2450157" h="1817571">
                <a:moveTo>
                  <a:pt x="0" y="0"/>
                </a:moveTo>
                <a:lnTo>
                  <a:pt x="2450157" y="0"/>
                </a:lnTo>
                <a:lnTo>
                  <a:pt x="2450157" y="1817570"/>
                </a:lnTo>
                <a:lnTo>
                  <a:pt x="0" y="18175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flipH="1">
            <a:off x="10509974" y="8447642"/>
            <a:ext cx="2450157" cy="1817571"/>
          </a:xfrm>
          <a:custGeom>
            <a:avLst/>
            <a:gdLst/>
            <a:ahLst/>
            <a:cxnLst/>
            <a:rect l="l" t="t" r="r" b="b"/>
            <a:pathLst>
              <a:path w="2450157" h="1817571">
                <a:moveTo>
                  <a:pt x="2450157" y="0"/>
                </a:moveTo>
                <a:lnTo>
                  <a:pt x="0" y="0"/>
                </a:lnTo>
                <a:lnTo>
                  <a:pt x="0" y="1817571"/>
                </a:lnTo>
                <a:lnTo>
                  <a:pt x="2450157" y="1817571"/>
                </a:lnTo>
                <a:lnTo>
                  <a:pt x="245015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466395">
            <a:off x="15106533" y="-1608478"/>
            <a:ext cx="3681588" cy="4687207"/>
          </a:xfrm>
          <a:custGeom>
            <a:avLst/>
            <a:gdLst/>
            <a:ahLst/>
            <a:cxnLst/>
            <a:rect l="l" t="t" r="r" b="b"/>
            <a:pathLst>
              <a:path w="3681588" h="4687207">
                <a:moveTo>
                  <a:pt x="0" y="0"/>
                </a:moveTo>
                <a:lnTo>
                  <a:pt x="3681588" y="0"/>
                </a:lnTo>
                <a:lnTo>
                  <a:pt x="3681588" y="4687208"/>
                </a:lnTo>
                <a:lnTo>
                  <a:pt x="0" y="46872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620519" y="664873"/>
            <a:ext cx="2965974" cy="3322374"/>
          </a:xfrm>
          <a:custGeom>
            <a:avLst/>
            <a:gdLst/>
            <a:ahLst/>
            <a:cxnLst/>
            <a:rect l="l" t="t" r="r" b="b"/>
            <a:pathLst>
              <a:path w="2965974" h="3322374">
                <a:moveTo>
                  <a:pt x="0" y="0"/>
                </a:moveTo>
                <a:lnTo>
                  <a:pt x="2965975" y="0"/>
                </a:lnTo>
                <a:lnTo>
                  <a:pt x="2965975" y="3322374"/>
                </a:lnTo>
                <a:lnTo>
                  <a:pt x="0" y="33223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rot="-309060">
            <a:off x="8182733" y="344061"/>
            <a:ext cx="1584442" cy="2443220"/>
          </a:xfrm>
          <a:custGeom>
            <a:avLst/>
            <a:gdLst/>
            <a:ahLst/>
            <a:cxnLst/>
            <a:rect l="l" t="t" r="r" b="b"/>
            <a:pathLst>
              <a:path w="1584442" h="2443220">
                <a:moveTo>
                  <a:pt x="0" y="0"/>
                </a:moveTo>
                <a:lnTo>
                  <a:pt x="1584442" y="0"/>
                </a:lnTo>
                <a:lnTo>
                  <a:pt x="1584442" y="2443220"/>
                </a:lnTo>
                <a:lnTo>
                  <a:pt x="0" y="2443220"/>
                </a:lnTo>
                <a:lnTo>
                  <a:pt x="0" y="0"/>
                </a:lnTo>
                <a:close/>
              </a:path>
            </a:pathLst>
          </a:custGeom>
          <a:blipFill>
            <a:blip r:embed="rId14">
              <a:extLst>
                <a:ext uri="{96DAC541-7B7A-43D3-8B79-37D633B846F1}">
                  <asvg:svgBlip xmlns:asvg="http://schemas.microsoft.com/office/drawing/2016/SVG/main" r:embed="rId15"/>
                </a:ext>
              </a:extLst>
            </a:blip>
            <a:stretch>
              <a:fillRect r="-297548" b="-217218"/>
            </a:stretch>
          </a:blipFill>
          <a:ln cap="sq">
            <a:noFill/>
            <a:prstDash val="solid"/>
            <a:miter/>
          </a:ln>
        </p:spPr>
      </p:sp>
      <p:sp>
        <p:nvSpPr>
          <p:cNvPr id="24" name="Freeform 24"/>
          <p:cNvSpPr/>
          <p:nvPr/>
        </p:nvSpPr>
        <p:spPr>
          <a:xfrm rot="-221014">
            <a:off x="11607771" y="1647412"/>
            <a:ext cx="2565918" cy="2057400"/>
          </a:xfrm>
          <a:custGeom>
            <a:avLst/>
            <a:gdLst/>
            <a:ahLst/>
            <a:cxnLst/>
            <a:rect l="l" t="t" r="r" b="b"/>
            <a:pathLst>
              <a:path w="2565918" h="2057400">
                <a:moveTo>
                  <a:pt x="0" y="0"/>
                </a:moveTo>
                <a:lnTo>
                  <a:pt x="2565919" y="0"/>
                </a:lnTo>
                <a:lnTo>
                  <a:pt x="2565919" y="2057400"/>
                </a:lnTo>
                <a:lnTo>
                  <a:pt x="0" y="2057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rot="193030">
            <a:off x="2983685" y="5207270"/>
            <a:ext cx="2324829" cy="1859863"/>
          </a:xfrm>
          <a:custGeom>
            <a:avLst/>
            <a:gdLst/>
            <a:ahLst/>
            <a:cxnLst/>
            <a:rect l="l" t="t" r="r" b="b"/>
            <a:pathLst>
              <a:path w="2324829" h="1859863">
                <a:moveTo>
                  <a:pt x="0" y="0"/>
                </a:moveTo>
                <a:lnTo>
                  <a:pt x="2324829" y="0"/>
                </a:lnTo>
                <a:lnTo>
                  <a:pt x="2324829" y="1859863"/>
                </a:lnTo>
                <a:lnTo>
                  <a:pt x="0" y="18598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flipH="1">
            <a:off x="-1666818" y="2853474"/>
            <a:ext cx="5812917" cy="8369384"/>
          </a:xfrm>
          <a:custGeom>
            <a:avLst/>
            <a:gdLst/>
            <a:ahLst/>
            <a:cxnLst/>
            <a:rect l="l" t="t" r="r" b="b"/>
            <a:pathLst>
              <a:path w="5812917" h="8369384">
                <a:moveTo>
                  <a:pt x="5812918" y="0"/>
                </a:moveTo>
                <a:lnTo>
                  <a:pt x="0" y="0"/>
                </a:lnTo>
                <a:lnTo>
                  <a:pt x="0" y="8369383"/>
                </a:lnTo>
                <a:lnTo>
                  <a:pt x="5812918" y="8369383"/>
                </a:lnTo>
                <a:lnTo>
                  <a:pt x="5812918"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7" name="Freeform 27"/>
          <p:cNvSpPr/>
          <p:nvPr/>
        </p:nvSpPr>
        <p:spPr>
          <a:xfrm>
            <a:off x="14377843" y="1695706"/>
            <a:ext cx="980406" cy="980406"/>
          </a:xfrm>
          <a:custGeom>
            <a:avLst/>
            <a:gdLst/>
            <a:ahLst/>
            <a:cxnLst/>
            <a:rect l="l" t="t" r="r" b="b"/>
            <a:pathLst>
              <a:path w="980406" h="980406">
                <a:moveTo>
                  <a:pt x="0" y="0"/>
                </a:moveTo>
                <a:lnTo>
                  <a:pt x="980406" y="0"/>
                </a:lnTo>
                <a:lnTo>
                  <a:pt x="980406" y="980406"/>
                </a:lnTo>
                <a:lnTo>
                  <a:pt x="0" y="9804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rot="170080">
            <a:off x="6197932" y="1590755"/>
            <a:ext cx="980406" cy="980406"/>
          </a:xfrm>
          <a:custGeom>
            <a:avLst/>
            <a:gdLst/>
            <a:ahLst/>
            <a:cxnLst/>
            <a:rect l="l" t="t" r="r" b="b"/>
            <a:pathLst>
              <a:path w="980406" h="980406">
                <a:moveTo>
                  <a:pt x="0" y="0"/>
                </a:moveTo>
                <a:lnTo>
                  <a:pt x="980406" y="0"/>
                </a:lnTo>
                <a:lnTo>
                  <a:pt x="980406" y="980406"/>
                </a:lnTo>
                <a:lnTo>
                  <a:pt x="0" y="9804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0" name="Freeform 30"/>
          <p:cNvSpPr/>
          <p:nvPr/>
        </p:nvSpPr>
        <p:spPr>
          <a:xfrm>
            <a:off x="0" y="1565671"/>
            <a:ext cx="2039696" cy="1932344"/>
          </a:xfrm>
          <a:custGeom>
            <a:avLst/>
            <a:gdLst/>
            <a:ahLst/>
            <a:cxnLst/>
            <a:rect l="l" t="t" r="r" b="b"/>
            <a:pathLst>
              <a:path w="2039696" h="1932344">
                <a:moveTo>
                  <a:pt x="0" y="0"/>
                </a:moveTo>
                <a:lnTo>
                  <a:pt x="2039696" y="0"/>
                </a:lnTo>
                <a:lnTo>
                  <a:pt x="2039696" y="1932344"/>
                </a:lnTo>
                <a:lnTo>
                  <a:pt x="0" y="1932344"/>
                </a:lnTo>
                <a:lnTo>
                  <a:pt x="0" y="0"/>
                </a:lnTo>
                <a:close/>
              </a:path>
            </a:pathLst>
          </a:custGeom>
          <a:blipFill>
            <a:blip r:embed="rId24"/>
            <a:stretch>
              <a:fillRect/>
            </a:stretch>
          </a:blipFill>
        </p:spPr>
      </p:sp>
      <p:pic>
        <p:nvPicPr>
          <p:cNvPr id="32" name="Picture 31"/>
          <p:cNvPicPr>
            <a:picLocks noChangeAspect="1"/>
          </p:cNvPicPr>
          <p:nvPr/>
        </p:nvPicPr>
        <p:blipFill>
          <a:blip r:embed="rId25"/>
          <a:stretch>
            <a:fillRect/>
          </a:stretch>
        </p:blipFill>
        <p:spPr>
          <a:xfrm>
            <a:off x="4192530" y="2860306"/>
            <a:ext cx="6395258" cy="2804403"/>
          </a:xfrm>
          <a:prstGeom prst="rect">
            <a:avLst/>
          </a:prstGeom>
        </p:spPr>
      </p:pic>
      <p:pic>
        <p:nvPicPr>
          <p:cNvPr id="33" name="Picture 32"/>
          <p:cNvPicPr>
            <a:picLocks noChangeAspect="1"/>
          </p:cNvPicPr>
          <p:nvPr/>
        </p:nvPicPr>
        <p:blipFill>
          <a:blip r:embed="rId26"/>
          <a:stretch>
            <a:fillRect/>
          </a:stretch>
        </p:blipFill>
        <p:spPr>
          <a:xfrm>
            <a:off x="6110202" y="4997335"/>
            <a:ext cx="8696266" cy="1576164"/>
          </a:xfrm>
          <a:prstGeom prst="rect">
            <a:avLst/>
          </a:prstGeom>
        </p:spPr>
      </p:pic>
      <p:pic>
        <p:nvPicPr>
          <p:cNvPr id="34" name="Picture 33"/>
          <p:cNvPicPr>
            <a:picLocks noChangeAspect="1"/>
          </p:cNvPicPr>
          <p:nvPr/>
        </p:nvPicPr>
        <p:blipFill>
          <a:blip r:embed="rId27"/>
          <a:stretch>
            <a:fillRect/>
          </a:stretch>
        </p:blipFill>
        <p:spPr>
          <a:xfrm>
            <a:off x="5549988" y="6781000"/>
            <a:ext cx="7236538" cy="11357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636211" y="458312"/>
            <a:ext cx="17015579" cy="9370376"/>
            <a:chOff x="0" y="0"/>
            <a:chExt cx="4481469" cy="2467918"/>
          </a:xfrm>
        </p:grpSpPr>
        <p:sp>
          <p:nvSpPr>
            <p:cNvPr id="3" name="Freeform 3"/>
            <p:cNvSpPr/>
            <p:nvPr/>
          </p:nvSpPr>
          <p:spPr>
            <a:xfrm>
              <a:off x="0" y="0"/>
              <a:ext cx="4481469" cy="2467918"/>
            </a:xfrm>
            <a:custGeom>
              <a:avLst/>
              <a:gdLst/>
              <a:ahLst/>
              <a:cxnLst/>
              <a:rect l="l" t="t" r="r" b="b"/>
              <a:pathLst>
                <a:path w="4481469" h="2467918">
                  <a:moveTo>
                    <a:pt x="23204" y="0"/>
                  </a:moveTo>
                  <a:lnTo>
                    <a:pt x="4458265" y="0"/>
                  </a:lnTo>
                  <a:cubicBezTo>
                    <a:pt x="4464419" y="0"/>
                    <a:pt x="4470321" y="2445"/>
                    <a:pt x="4474673" y="6796"/>
                  </a:cubicBezTo>
                  <a:cubicBezTo>
                    <a:pt x="4479025" y="11148"/>
                    <a:pt x="4481469" y="17050"/>
                    <a:pt x="4481469" y="23204"/>
                  </a:cubicBezTo>
                  <a:lnTo>
                    <a:pt x="4481469" y="2444714"/>
                  </a:lnTo>
                  <a:cubicBezTo>
                    <a:pt x="4481469" y="2450868"/>
                    <a:pt x="4479025" y="2456770"/>
                    <a:pt x="4474673" y="2461121"/>
                  </a:cubicBezTo>
                  <a:cubicBezTo>
                    <a:pt x="4470321" y="2465473"/>
                    <a:pt x="4464419" y="2467918"/>
                    <a:pt x="4458265" y="2467918"/>
                  </a:cubicBezTo>
                  <a:lnTo>
                    <a:pt x="23204" y="2467918"/>
                  </a:lnTo>
                  <a:cubicBezTo>
                    <a:pt x="17050" y="2467918"/>
                    <a:pt x="11148" y="2465473"/>
                    <a:pt x="6796" y="2461121"/>
                  </a:cubicBezTo>
                  <a:cubicBezTo>
                    <a:pt x="2445" y="2456770"/>
                    <a:pt x="0" y="2450868"/>
                    <a:pt x="0" y="2444714"/>
                  </a:cubicBezTo>
                  <a:lnTo>
                    <a:pt x="0" y="23204"/>
                  </a:lnTo>
                  <a:cubicBezTo>
                    <a:pt x="0" y="17050"/>
                    <a:pt x="2445" y="11148"/>
                    <a:pt x="6796" y="6796"/>
                  </a:cubicBezTo>
                  <a:cubicBezTo>
                    <a:pt x="11148" y="2445"/>
                    <a:pt x="17050" y="0"/>
                    <a:pt x="23204"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4481469" cy="25060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313071" y="3607591"/>
            <a:ext cx="13661859" cy="4474259"/>
          </a:xfrm>
          <a:custGeom>
            <a:avLst/>
            <a:gdLst/>
            <a:ahLst/>
            <a:cxnLst/>
            <a:rect l="l" t="t" r="r" b="b"/>
            <a:pathLst>
              <a:path w="13661859" h="4474259">
                <a:moveTo>
                  <a:pt x="0" y="0"/>
                </a:moveTo>
                <a:lnTo>
                  <a:pt x="13661858" y="0"/>
                </a:lnTo>
                <a:lnTo>
                  <a:pt x="13661858" y="4474258"/>
                </a:lnTo>
                <a:lnTo>
                  <a:pt x="0" y="4474258"/>
                </a:lnTo>
                <a:lnTo>
                  <a:pt x="0" y="0"/>
                </a:lnTo>
                <a:close/>
              </a:path>
            </a:pathLst>
          </a:custGeom>
          <a:blipFill>
            <a:blip r:embed="rId2"/>
            <a:stretch>
              <a:fillRect/>
            </a:stretch>
          </a:blipFill>
        </p:spPr>
      </p:sp>
      <p:sp>
        <p:nvSpPr>
          <p:cNvPr id="6" name="TextBox 6"/>
          <p:cNvSpPr txBox="1"/>
          <p:nvPr/>
        </p:nvSpPr>
        <p:spPr>
          <a:xfrm>
            <a:off x="1290878" y="743802"/>
            <a:ext cx="15706243" cy="1749425"/>
          </a:xfrm>
          <a:prstGeom prst="rect">
            <a:avLst/>
          </a:prstGeom>
        </p:spPr>
        <p:txBody>
          <a:bodyPr lIns="0" tIns="0" rIns="0" bIns="0" rtlCol="0" anchor="t">
            <a:spAutoFit/>
          </a:bodyPr>
          <a:lstStyle/>
          <a:p>
            <a:pPr algn="just">
              <a:lnSpc>
                <a:spcPts val="7000"/>
              </a:lnSpc>
              <a:spcBef>
                <a:spcPct val="0"/>
              </a:spcBef>
            </a:pPr>
            <a:r>
              <a:rPr lang="en-US" sz="5000" b="1" dirty="0">
                <a:solidFill>
                  <a:srgbClr val="E54664"/>
                </a:solidFill>
                <a:latin typeface="Open Sans Bold"/>
                <a:ea typeface="Open Sans Bold"/>
                <a:cs typeface="Open Sans Bold"/>
                <a:sym typeface="Open Sans Bold"/>
              </a:rPr>
              <a:t>1. Chia </a:t>
            </a:r>
            <a:r>
              <a:rPr lang="en-US" sz="5000" b="1" dirty="0" err="1">
                <a:solidFill>
                  <a:srgbClr val="E54664"/>
                </a:solidFill>
                <a:latin typeface="Open Sans Bold"/>
                <a:ea typeface="Open Sans Bold"/>
                <a:cs typeface="Open Sans Bold"/>
                <a:sym typeface="Open Sans Bold"/>
              </a:rPr>
              <a:t>sẻ</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những</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vấn</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đề</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thường</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nảy</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sinh</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khi</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sử</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dụng</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và</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giao</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tiếp</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trên</a:t>
            </a:r>
            <a:r>
              <a:rPr lang="en-US" sz="5000" b="1" dirty="0">
                <a:solidFill>
                  <a:srgbClr val="E54664"/>
                </a:solidFill>
                <a:latin typeface="Open Sans Bold"/>
                <a:ea typeface="Open Sans Bold"/>
                <a:cs typeface="Open Sans Bold"/>
                <a:sym typeface="Open Sans Bold"/>
              </a:rPr>
              <a:t> </a:t>
            </a:r>
            <a:r>
              <a:rPr lang="en-US" sz="5000" b="1" dirty="0" err="1">
                <a:solidFill>
                  <a:srgbClr val="E54664"/>
                </a:solidFill>
                <a:latin typeface="Open Sans Bold"/>
                <a:ea typeface="Open Sans Bold"/>
                <a:cs typeface="Open Sans Bold"/>
                <a:sym typeface="Open Sans Bold"/>
              </a:rPr>
              <a:t>mạng</a:t>
            </a:r>
            <a:r>
              <a:rPr lang="en-US" sz="5000" b="1" dirty="0">
                <a:solidFill>
                  <a:srgbClr val="E54664"/>
                </a:solidFill>
                <a:latin typeface="Open Sans Bold"/>
                <a:ea typeface="Open Sans Bold"/>
                <a:cs typeface="Open Sans Bold"/>
                <a:sym typeface="Open Sans Bold"/>
              </a:rPr>
              <a:t>:</a:t>
            </a:r>
          </a:p>
        </p:txBody>
      </p:sp>
      <p:sp>
        <p:nvSpPr>
          <p:cNvPr id="7" name="TextBox 7"/>
          <p:cNvSpPr txBox="1"/>
          <p:nvPr/>
        </p:nvSpPr>
        <p:spPr>
          <a:xfrm>
            <a:off x="1028700" y="2877341"/>
            <a:ext cx="15706243" cy="1384300"/>
          </a:xfrm>
          <a:prstGeom prst="rect">
            <a:avLst/>
          </a:prstGeom>
        </p:spPr>
        <p:txBody>
          <a:bodyPr lIns="0" tIns="0" rIns="0" bIns="0" rtlCol="0" anchor="t">
            <a:spAutoFit/>
          </a:bodyPr>
          <a:lstStyle/>
          <a:p>
            <a:pPr algn="l">
              <a:lnSpc>
                <a:spcPts val="5599"/>
              </a:lnSpc>
              <a:spcBef>
                <a:spcPct val="0"/>
              </a:spcBef>
            </a:pP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Liệt</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kê</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lợi</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ích</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tác</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hại</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đối</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với</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học</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sinh</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khi</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sử</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dụng</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và</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giao</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tiếp</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trên</a:t>
            </a:r>
            <a:r>
              <a:rPr lang="en-US" sz="3999" dirty="0">
                <a:solidFill>
                  <a:srgbClr val="000000"/>
                </a:solidFill>
                <a:latin typeface="Open Sans"/>
                <a:ea typeface="Open Sans"/>
                <a:cs typeface="Open Sans"/>
                <a:sym typeface="Open Sans"/>
              </a:rPr>
              <a:t> </a:t>
            </a:r>
            <a:r>
              <a:rPr lang="en-US" sz="3999" dirty="0" err="1">
                <a:solidFill>
                  <a:srgbClr val="000000"/>
                </a:solidFill>
                <a:latin typeface="Open Sans"/>
                <a:ea typeface="Open Sans"/>
                <a:cs typeface="Open Sans"/>
                <a:sym typeface="Open Sans"/>
              </a:rPr>
              <a:t>mạng</a:t>
            </a:r>
            <a:r>
              <a:rPr lang="en-US" sz="3999" dirty="0">
                <a:solidFill>
                  <a:srgbClr val="000000"/>
                </a:solidFill>
                <a:latin typeface="Open Sans"/>
                <a:ea typeface="Open Sans"/>
                <a:cs typeface="Open Sans"/>
                <a:sym typeface="Open Sans"/>
              </a:rPr>
              <a:t>.</a:t>
            </a:r>
          </a:p>
        </p:txBody>
      </p:sp>
      <p:sp>
        <p:nvSpPr>
          <p:cNvPr id="8" name="TextBox 8"/>
          <p:cNvSpPr txBox="1"/>
          <p:nvPr/>
        </p:nvSpPr>
        <p:spPr>
          <a:xfrm>
            <a:off x="1028700" y="8153227"/>
            <a:ext cx="15706243" cy="1384300"/>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Open Sans"/>
                <a:ea typeface="Open Sans"/>
                <a:cs typeface="Open Sans"/>
                <a:sym typeface="Open Sans"/>
              </a:rPr>
              <a:t>- Nêu các tình huống nảy sinh trong quá trình giao tiếp trên mạng khiến em lo lắng.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1294732" y="9258300"/>
            <a:ext cx="23737642" cy="3086100"/>
            <a:chOff x="0" y="0"/>
            <a:chExt cx="6251889" cy="812800"/>
          </a:xfrm>
        </p:grpSpPr>
        <p:sp>
          <p:nvSpPr>
            <p:cNvPr id="3" name="Freeform 3"/>
            <p:cNvSpPr/>
            <p:nvPr/>
          </p:nvSpPr>
          <p:spPr>
            <a:xfrm>
              <a:off x="0" y="0"/>
              <a:ext cx="6251889" cy="812800"/>
            </a:xfrm>
            <a:custGeom>
              <a:avLst/>
              <a:gdLst/>
              <a:ahLst/>
              <a:cxnLst/>
              <a:rect l="l" t="t" r="r" b="b"/>
              <a:pathLst>
                <a:path w="6251889" h="812800">
                  <a:moveTo>
                    <a:pt x="16633" y="0"/>
                  </a:moveTo>
                  <a:lnTo>
                    <a:pt x="6235256" y="0"/>
                  </a:lnTo>
                  <a:cubicBezTo>
                    <a:pt x="6244442" y="0"/>
                    <a:pt x="6251889" y="7447"/>
                    <a:pt x="6251889" y="16633"/>
                  </a:cubicBezTo>
                  <a:lnTo>
                    <a:pt x="6251889" y="796167"/>
                  </a:lnTo>
                  <a:cubicBezTo>
                    <a:pt x="6251889" y="805353"/>
                    <a:pt x="6244442" y="812800"/>
                    <a:pt x="6235256" y="812800"/>
                  </a:cubicBezTo>
                  <a:lnTo>
                    <a:pt x="16633" y="812800"/>
                  </a:lnTo>
                  <a:cubicBezTo>
                    <a:pt x="7447" y="812800"/>
                    <a:pt x="0" y="805353"/>
                    <a:pt x="0" y="796167"/>
                  </a:cubicBezTo>
                  <a:lnTo>
                    <a:pt x="0" y="16633"/>
                  </a:lnTo>
                  <a:cubicBezTo>
                    <a:pt x="0" y="7447"/>
                    <a:pt x="7447" y="0"/>
                    <a:pt x="16633" y="0"/>
                  </a:cubicBezTo>
                  <a:close/>
                </a:path>
              </a:pathLst>
            </a:custGeom>
            <a:solidFill>
              <a:srgbClr val="E3C5AC"/>
            </a:solidFill>
          </p:spPr>
        </p:sp>
        <p:sp>
          <p:nvSpPr>
            <p:cNvPr id="4" name="TextBox 4"/>
            <p:cNvSpPr txBox="1"/>
            <p:nvPr/>
          </p:nvSpPr>
          <p:spPr>
            <a:xfrm>
              <a:off x="0" y="-38100"/>
              <a:ext cx="6251889" cy="8509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695585" y="3769709"/>
            <a:ext cx="10397716" cy="6055665"/>
          </a:xfrm>
          <a:custGeom>
            <a:avLst/>
            <a:gdLst/>
            <a:ahLst/>
            <a:cxnLst/>
            <a:rect l="l" t="t" r="r" b="b"/>
            <a:pathLst>
              <a:path w="10397716" h="6055665">
                <a:moveTo>
                  <a:pt x="0" y="0"/>
                </a:moveTo>
                <a:lnTo>
                  <a:pt x="10397716" y="0"/>
                </a:lnTo>
                <a:lnTo>
                  <a:pt x="10397716" y="6055665"/>
                </a:lnTo>
                <a:lnTo>
                  <a:pt x="0" y="6055665"/>
                </a:lnTo>
                <a:lnTo>
                  <a:pt x="0" y="0"/>
                </a:lnTo>
                <a:close/>
              </a:path>
            </a:pathLst>
          </a:custGeom>
          <a:blipFill>
            <a:blip r:embed="rId2">
              <a:extLst>
                <a:ext uri="{96DAC541-7B7A-43D3-8B79-37D633B846F1}">
                  <asvg:svgBlip xmlns:asvg="http://schemas.microsoft.com/office/drawing/2016/SVG/main" r:embed="rId3"/>
                </a:ext>
              </a:extLst>
            </a:blip>
            <a:stretch>
              <a:fillRect b="-5811"/>
            </a:stretch>
          </a:blipFill>
        </p:spPr>
      </p:sp>
      <p:pic>
        <p:nvPicPr>
          <p:cNvPr id="11" name="Picture 10"/>
          <p:cNvPicPr>
            <a:picLocks noChangeAspect="1"/>
          </p:cNvPicPr>
          <p:nvPr/>
        </p:nvPicPr>
        <p:blipFill>
          <a:blip r:embed="rId4"/>
          <a:stretch>
            <a:fillRect/>
          </a:stretch>
        </p:blipFill>
        <p:spPr>
          <a:xfrm>
            <a:off x="0" y="179207"/>
            <a:ext cx="18470566" cy="348701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sp>
        <p:nvSpPr>
          <p:cNvPr id="4" name="Freeform 4"/>
          <p:cNvSpPr/>
          <p:nvPr/>
        </p:nvSpPr>
        <p:spPr>
          <a:xfrm>
            <a:off x="7862980" y="2493266"/>
            <a:ext cx="9032470" cy="8332453"/>
          </a:xfrm>
          <a:custGeom>
            <a:avLst/>
            <a:gdLst/>
            <a:ahLst/>
            <a:cxnLst/>
            <a:rect l="l" t="t" r="r" b="b"/>
            <a:pathLst>
              <a:path w="9032470" h="8332453">
                <a:moveTo>
                  <a:pt x="0" y="0"/>
                </a:moveTo>
                <a:lnTo>
                  <a:pt x="9032470" y="0"/>
                </a:lnTo>
                <a:lnTo>
                  <a:pt x="9032470" y="8332453"/>
                </a:lnTo>
                <a:lnTo>
                  <a:pt x="0" y="8332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7"/>
          <p:cNvPicPr>
            <a:picLocks noChangeAspect="1"/>
          </p:cNvPicPr>
          <p:nvPr/>
        </p:nvPicPr>
        <p:blipFill>
          <a:blip r:embed="rId4"/>
          <a:stretch>
            <a:fillRect/>
          </a:stretch>
        </p:blipFill>
        <p:spPr>
          <a:xfrm>
            <a:off x="0" y="-266700"/>
            <a:ext cx="11080395" cy="44776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E2E4"/>
        </a:solidFill>
        <a:effectLst/>
      </p:bgPr>
    </p:bg>
    <p:spTree>
      <p:nvGrpSpPr>
        <p:cNvPr id="1" name=""/>
        <p:cNvGrpSpPr/>
        <p:nvPr/>
      </p:nvGrpSpPr>
      <p:grpSpPr>
        <a:xfrm>
          <a:off x="0" y="0"/>
          <a:ext cx="0" cy="0"/>
          <a:chOff x="0" y="0"/>
          <a:chExt cx="0" cy="0"/>
        </a:xfrm>
      </p:grpSpPr>
      <p:grpSp>
        <p:nvGrpSpPr>
          <p:cNvPr id="2" name="Group 2"/>
          <p:cNvGrpSpPr/>
          <p:nvPr/>
        </p:nvGrpSpPr>
        <p:grpSpPr>
          <a:xfrm>
            <a:off x="476102" y="2476500"/>
            <a:ext cx="8507789" cy="7352188"/>
            <a:chOff x="0" y="0"/>
            <a:chExt cx="2240735" cy="2467918"/>
          </a:xfrm>
        </p:grpSpPr>
        <p:sp>
          <p:nvSpPr>
            <p:cNvPr id="3" name="Freeform 3"/>
            <p:cNvSpPr/>
            <p:nvPr/>
          </p:nvSpPr>
          <p:spPr>
            <a:xfrm>
              <a:off x="0" y="0"/>
              <a:ext cx="2240735" cy="2467918"/>
            </a:xfrm>
            <a:custGeom>
              <a:avLst/>
              <a:gdLst/>
              <a:ahLst/>
              <a:cxnLst/>
              <a:rect l="l" t="t" r="r" b="b"/>
              <a:pathLst>
                <a:path w="2240735" h="2467918">
                  <a:moveTo>
                    <a:pt x="46409" y="0"/>
                  </a:moveTo>
                  <a:lnTo>
                    <a:pt x="2194326" y="0"/>
                  </a:lnTo>
                  <a:cubicBezTo>
                    <a:pt x="2219957" y="0"/>
                    <a:pt x="2240735" y="20778"/>
                    <a:pt x="2240735" y="46409"/>
                  </a:cubicBezTo>
                  <a:lnTo>
                    <a:pt x="2240735" y="2421509"/>
                  </a:lnTo>
                  <a:cubicBezTo>
                    <a:pt x="2240735" y="2447140"/>
                    <a:pt x="2219957" y="2467918"/>
                    <a:pt x="2194326" y="2467918"/>
                  </a:cubicBezTo>
                  <a:lnTo>
                    <a:pt x="46409" y="2467918"/>
                  </a:lnTo>
                  <a:cubicBezTo>
                    <a:pt x="20778" y="2467918"/>
                    <a:pt x="0" y="2447140"/>
                    <a:pt x="0" y="2421509"/>
                  </a:cubicBezTo>
                  <a:lnTo>
                    <a:pt x="0" y="46409"/>
                  </a:lnTo>
                  <a:cubicBezTo>
                    <a:pt x="0" y="20778"/>
                    <a:pt x="20778" y="0"/>
                    <a:pt x="46409" y="0"/>
                  </a:cubicBezTo>
                  <a:close/>
                </a:path>
              </a:pathLst>
            </a:custGeom>
            <a:solidFill>
              <a:srgbClr val="FFFFFF"/>
            </a:solidFill>
            <a:ln w="133350" cap="rnd">
              <a:solidFill>
                <a:srgbClr val="000000"/>
              </a:solidFill>
              <a:prstDash val="solid"/>
              <a:round/>
            </a:ln>
          </p:spPr>
        </p:sp>
        <p:sp>
          <p:nvSpPr>
            <p:cNvPr id="4" name="TextBox 4"/>
            <p:cNvSpPr txBox="1"/>
            <p:nvPr/>
          </p:nvSpPr>
          <p:spPr>
            <a:xfrm>
              <a:off x="0" y="-38100"/>
              <a:ext cx="2240735" cy="250601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84232" y="2476500"/>
            <a:ext cx="8507789" cy="7352188"/>
            <a:chOff x="0" y="0"/>
            <a:chExt cx="2240735" cy="2467918"/>
          </a:xfrm>
        </p:grpSpPr>
        <p:sp>
          <p:nvSpPr>
            <p:cNvPr id="6" name="Freeform 6"/>
            <p:cNvSpPr/>
            <p:nvPr/>
          </p:nvSpPr>
          <p:spPr>
            <a:xfrm>
              <a:off x="0" y="0"/>
              <a:ext cx="2240735" cy="2467918"/>
            </a:xfrm>
            <a:custGeom>
              <a:avLst/>
              <a:gdLst/>
              <a:ahLst/>
              <a:cxnLst/>
              <a:rect l="l" t="t" r="r" b="b"/>
              <a:pathLst>
                <a:path w="2240735" h="2467918">
                  <a:moveTo>
                    <a:pt x="46409" y="0"/>
                  </a:moveTo>
                  <a:lnTo>
                    <a:pt x="2194326" y="0"/>
                  </a:lnTo>
                  <a:cubicBezTo>
                    <a:pt x="2219957" y="0"/>
                    <a:pt x="2240735" y="20778"/>
                    <a:pt x="2240735" y="46409"/>
                  </a:cubicBezTo>
                  <a:lnTo>
                    <a:pt x="2240735" y="2421509"/>
                  </a:lnTo>
                  <a:cubicBezTo>
                    <a:pt x="2240735" y="2447140"/>
                    <a:pt x="2219957" y="2467918"/>
                    <a:pt x="2194326" y="2467918"/>
                  </a:cubicBezTo>
                  <a:lnTo>
                    <a:pt x="46409" y="2467918"/>
                  </a:lnTo>
                  <a:cubicBezTo>
                    <a:pt x="20778" y="2467918"/>
                    <a:pt x="0" y="2447140"/>
                    <a:pt x="0" y="2421509"/>
                  </a:cubicBezTo>
                  <a:lnTo>
                    <a:pt x="0" y="46409"/>
                  </a:lnTo>
                  <a:cubicBezTo>
                    <a:pt x="0" y="20778"/>
                    <a:pt x="20778" y="0"/>
                    <a:pt x="46409" y="0"/>
                  </a:cubicBezTo>
                  <a:close/>
                </a:path>
              </a:pathLst>
            </a:custGeom>
            <a:solidFill>
              <a:srgbClr val="FFFFFF"/>
            </a:solidFill>
            <a:ln w="133350" cap="rnd">
              <a:solidFill>
                <a:srgbClr val="000000"/>
              </a:solidFill>
              <a:prstDash val="solid"/>
              <a:round/>
            </a:ln>
          </p:spPr>
        </p:sp>
        <p:sp>
          <p:nvSpPr>
            <p:cNvPr id="7" name="TextBox 7"/>
            <p:cNvSpPr txBox="1"/>
            <p:nvPr/>
          </p:nvSpPr>
          <p:spPr>
            <a:xfrm>
              <a:off x="0" y="-38100"/>
              <a:ext cx="2240735" cy="2506018"/>
            </a:xfrm>
            <a:prstGeom prst="rect">
              <a:avLst/>
            </a:prstGeom>
          </p:spPr>
          <p:txBody>
            <a:bodyPr lIns="50800" tIns="50800" rIns="50800" bIns="50800" rtlCol="0" anchor="ctr"/>
            <a:lstStyle/>
            <a:p>
              <a:pPr algn="ctr">
                <a:lnSpc>
                  <a:spcPts val="2659"/>
                </a:lnSpc>
              </a:pPr>
              <a:endParaRPr/>
            </a:p>
          </p:txBody>
        </p:sp>
      </p:grpSp>
      <p:pic>
        <p:nvPicPr>
          <p:cNvPr id="10" name="Picture 9"/>
          <p:cNvPicPr>
            <a:picLocks noChangeAspect="1"/>
          </p:cNvPicPr>
          <p:nvPr/>
        </p:nvPicPr>
        <p:blipFill>
          <a:blip r:embed="rId2"/>
          <a:stretch>
            <a:fillRect/>
          </a:stretch>
        </p:blipFill>
        <p:spPr>
          <a:xfrm>
            <a:off x="2819400" y="2781300"/>
            <a:ext cx="13095343" cy="999831"/>
          </a:xfrm>
          <a:prstGeom prst="rect">
            <a:avLst/>
          </a:prstGeom>
        </p:spPr>
      </p:pic>
      <p:sp>
        <p:nvSpPr>
          <p:cNvPr id="11" name="TextBox 7"/>
          <p:cNvSpPr txBox="1"/>
          <p:nvPr/>
        </p:nvSpPr>
        <p:spPr>
          <a:xfrm>
            <a:off x="838200" y="371795"/>
            <a:ext cx="16687800" cy="1838801"/>
          </a:xfrm>
          <a:prstGeom prst="roundRect">
            <a:avLst/>
          </a:prstGeom>
          <a:solidFill>
            <a:schemeClr val="bg1"/>
          </a:solidFill>
          <a:ln w="76200">
            <a:solidFill>
              <a:srgbClr val="E9BF41"/>
            </a:solidFill>
          </a:ln>
        </p:spPr>
        <p:txBody>
          <a:bodyPr wrap="square" lIns="182880" tIns="91440" rIns="91440" bIns="91440" rtlCol="0" anchor="t">
            <a:spAutoFit/>
          </a:bodyPr>
          <a:lstStyle/>
          <a:p>
            <a:pPr algn="l">
              <a:spcBef>
                <a:spcPct val="0"/>
              </a:spcBef>
            </a:pP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Liệt</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kê</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lợi</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ích</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tác</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hại</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đối</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với</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học</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sinh</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khi</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sử</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dụng</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và</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giao</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tiếp</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trên</a:t>
            </a:r>
            <a:r>
              <a:rPr lang="en-US" sz="4800" b="1" dirty="0">
                <a:solidFill>
                  <a:srgbClr val="000000"/>
                </a:solidFill>
                <a:latin typeface="Open Sans"/>
                <a:ea typeface="Open Sans"/>
                <a:cs typeface="Open Sans"/>
                <a:sym typeface="Open Sans"/>
              </a:rPr>
              <a:t> </a:t>
            </a:r>
            <a:r>
              <a:rPr lang="en-US" sz="4800" b="1" dirty="0" err="1">
                <a:solidFill>
                  <a:srgbClr val="000000"/>
                </a:solidFill>
                <a:latin typeface="Open Sans"/>
                <a:ea typeface="Open Sans"/>
                <a:cs typeface="Open Sans"/>
                <a:sym typeface="Open Sans"/>
              </a:rPr>
              <a:t>mạng</a:t>
            </a:r>
            <a:r>
              <a:rPr lang="en-US" sz="4800" b="1" dirty="0">
                <a:solidFill>
                  <a:srgbClr val="000000"/>
                </a:solidFill>
                <a:latin typeface="Open Sans"/>
                <a:ea typeface="Open Sans"/>
                <a:cs typeface="Open Sans"/>
                <a:sym typeface="Open San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703</Words>
  <Application>Microsoft Office PowerPoint</Application>
  <PresentationFormat>Custom</PresentationFormat>
  <Paragraphs>34</Paragraphs>
  <Slides>29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Calibri</vt:lpstr>
      <vt:lpstr>Open Sans</vt:lpstr>
      <vt:lpstr>Open Sans Bold</vt:lpstr>
      <vt:lpstr>#9Slide07 HoneyCream</vt:lpstr>
      <vt:lpstr>Times New Roman</vt:lpstr>
      <vt:lpstr>SVN-Newton</vt:lpstr>
      <vt:lpstr>Arial</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T23_HDTN</dc:title>
  <cp:lastModifiedBy>Le Anh</cp:lastModifiedBy>
  <cp:revision>30</cp:revision>
  <dcterms:created xsi:type="dcterms:W3CDTF">2006-08-16T00:00:00Z</dcterms:created>
  <dcterms:modified xsi:type="dcterms:W3CDTF">2025-03-10T01:01:51Z</dcterms:modified>
  <dc:identifier>DAGaqePshIw</dc:identifier>
</cp:coreProperties>
</file>