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8" r:id="rId3"/>
    <p:sldId id="261" r:id="rId4"/>
    <p:sldId id="259" r:id="rId5"/>
    <p:sldId id="263" r:id="rId6"/>
    <p:sldId id="262" r:id="rId7"/>
    <p:sldId id="264" r:id="rId8"/>
    <p:sldId id="260" r:id="rId9"/>
    <p:sldId id="266" r:id="rId10"/>
    <p:sldId id="267" r:id="rId11"/>
    <p:sldId id="268" r:id="rId12"/>
    <p:sldId id="269" r:id="rId13"/>
    <p:sldId id="270" r:id="rId14"/>
    <p:sldId id="271" r:id="rId15"/>
    <p:sldId id="274" r:id="rId16"/>
    <p:sldId id="265" r:id="rId17"/>
    <p:sldId id="275" r:id="rId18"/>
    <p:sldId id="273" r:id="rId19"/>
    <p:sldId id="277" r:id="rId20"/>
    <p:sldId id="280" r:id="rId21"/>
    <p:sldId id="281" r:id="rId22"/>
    <p:sldId id="282" r:id="rId23"/>
    <p:sldId id="278"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030" autoAdjust="0"/>
  </p:normalViewPr>
  <p:slideViewPr>
    <p:cSldViewPr snapToGrid="0">
      <p:cViewPr varScale="1">
        <p:scale>
          <a:sx n="74" d="100"/>
          <a:sy n="74" d="100"/>
        </p:scale>
        <p:origin x="104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FF984-4A36-4C8E-9238-58F2D9F74C28}"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4069C-A342-44A2-A4D8-B868ACE369CB}" type="slidenum">
              <a:rPr lang="en-US" smtClean="0"/>
              <a:t>‹#›</a:t>
            </a:fld>
            <a:endParaRPr lang="en-US"/>
          </a:p>
        </p:txBody>
      </p:sp>
    </p:spTree>
    <p:extLst>
      <p:ext uri="{BB962C8B-B14F-4D97-AF65-F5344CB8AC3E}">
        <p14:creationId xmlns:p14="http://schemas.microsoft.com/office/powerpoint/2010/main" val="136103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https://youtu.be/cx1NaRXoOJg?si=tzQLV_3bPraDOp3m</a:t>
            </a:r>
          </a:p>
          <a:p>
            <a:endParaRPr lang="en-US" dirty="0"/>
          </a:p>
        </p:txBody>
      </p:sp>
      <p:sp>
        <p:nvSpPr>
          <p:cNvPr id="4" name="Slide Number Placeholder 3"/>
          <p:cNvSpPr>
            <a:spLocks noGrp="1"/>
          </p:cNvSpPr>
          <p:nvPr>
            <p:ph type="sldNum" sz="quarter" idx="10"/>
          </p:nvPr>
        </p:nvSpPr>
        <p:spPr/>
        <p:txBody>
          <a:bodyPr/>
          <a:lstStyle/>
          <a:p>
            <a:fld id="{E1B4069C-A342-44A2-A4D8-B868ACE369CB}" type="slidenum">
              <a:rPr lang="en-US" smtClean="0"/>
              <a:t>13</a:t>
            </a:fld>
            <a:endParaRPr lang="en-US"/>
          </a:p>
        </p:txBody>
      </p:sp>
    </p:spTree>
    <p:extLst>
      <p:ext uri="{BB962C8B-B14F-4D97-AF65-F5344CB8AC3E}">
        <p14:creationId xmlns:p14="http://schemas.microsoft.com/office/powerpoint/2010/main" val="341055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DF651B-3251-5D64-47A3-D488DAD91CE4}"/>
              </a:ext>
            </a:extLst>
          </p:cNvPr>
          <p:cNvSpPr/>
          <p:nvPr userDrawn="1"/>
        </p:nvSpPr>
        <p:spPr>
          <a:xfrm>
            <a:off x="9776012" y="0"/>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AD2657-3D19-825E-B5BF-5101450A6D8E}"/>
              </a:ext>
            </a:extLst>
          </p:cNvPr>
          <p:cNvSpPr/>
          <p:nvPr userDrawn="1"/>
        </p:nvSpPr>
        <p:spPr>
          <a:xfrm>
            <a:off x="0" y="6293224"/>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75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2E4C0DE-AA91-024C-8262-0A54507E3C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50800" y="113125"/>
            <a:ext cx="901170" cy="907359"/>
          </a:xfrm>
          <a:prstGeom prst="rect">
            <a:avLst/>
          </a:prstGeom>
        </p:spPr>
      </p:pic>
      <p:sp>
        <p:nvSpPr>
          <p:cNvPr id="2" name="Rectangle 1">
            <a:extLst>
              <a:ext uri="{FF2B5EF4-FFF2-40B4-BE49-F238E27FC236}">
                <a16:creationId xmlns:a16="http://schemas.microsoft.com/office/drawing/2014/main" id="{35CB1F31-EAD1-EFB4-649D-B58A450DF6BE}"/>
              </a:ext>
            </a:extLst>
          </p:cNvPr>
          <p:cNvSpPr/>
          <p:nvPr userDrawn="1"/>
        </p:nvSpPr>
        <p:spPr>
          <a:xfrm>
            <a:off x="9776012" y="0"/>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149BF1B-15EA-2864-CCEB-3C92F2913BD4}"/>
              </a:ext>
            </a:extLst>
          </p:cNvPr>
          <p:cNvSpPr/>
          <p:nvPr userDrawn="1"/>
        </p:nvSpPr>
        <p:spPr>
          <a:xfrm>
            <a:off x="50800" y="6293224"/>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70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DD368-DB02-906E-0EB8-BA5F5B3D9FC4}"/>
              </a:ext>
            </a:extLst>
          </p:cNvPr>
          <p:cNvSpPr/>
          <p:nvPr userDrawn="1"/>
        </p:nvSpPr>
        <p:spPr>
          <a:xfrm>
            <a:off x="9776012" y="0"/>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69897D-560B-9EA3-EF93-D094D70D2889}"/>
              </a:ext>
            </a:extLst>
          </p:cNvPr>
          <p:cNvSpPr/>
          <p:nvPr userDrawn="1"/>
        </p:nvSpPr>
        <p:spPr>
          <a:xfrm>
            <a:off x="0" y="6293224"/>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9334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426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BEBA8EAE-BF5A-486C-A8C5-ECC9F3942E4B}">
                <a14:imgProps xmlns:a14="http://schemas.microsoft.com/office/drawing/2010/main">
                  <a14:imgLayer r:embed="rId4">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71065" y1="33060" x2="65878" y2="48769"/>
                        <a14:foregroundMark x1="37660" y1="48792" x2="36860" y2="54485"/>
                        <a14:foregroundMark x1="25060" y1="40794" x2="25060" y2="40794"/>
                        <a14:foregroundMark x1="60500" y1="56790" x2="66500" y2="55512"/>
                        <a14:foregroundMark x1="66500" y1="55512" x2="66500" y2="55512"/>
                        <a14:foregroundMark x1="75500" y1="39517" x2="75500" y2="39517"/>
                      </a14:backgroundRemoval>
                    </a14:imgEffect>
                  </a14:imgLayer>
                </a14:imgProps>
              </a:ext>
              <a:ext uri="{28A0092B-C50C-407E-A947-70E740481C1C}">
                <a14:useLocalDpi xmlns:a14="http://schemas.microsoft.com/office/drawing/2010/main" val="0"/>
              </a:ext>
            </a:extLst>
          </a:blip>
          <a:stretch>
            <a:fillRect/>
          </a:stretch>
        </p:blipFill>
        <p:spPr>
          <a:xfrm>
            <a:off x="8942021" y="4561819"/>
            <a:ext cx="3249979" cy="2521415"/>
          </a:xfrm>
          <a:prstGeom prst="rect">
            <a:avLst/>
          </a:prstGeom>
        </p:spPr>
      </p:pic>
      <p:pic>
        <p:nvPicPr>
          <p:cNvPr id="14" name="图片 13">
            <a:extLst>
              <a:ext uri="{FF2B5EF4-FFF2-40B4-BE49-F238E27FC236}">
                <a16:creationId xmlns:a16="http://schemas.microsoft.com/office/drawing/2014/main" id="{7DE9978E-DDA0-614D-AED1-4FCA1535EC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40" y="3887347"/>
            <a:ext cx="2889236" cy="2889236"/>
          </a:xfrm>
          <a:prstGeom prst="rect">
            <a:avLst/>
          </a:prstGeom>
        </p:spPr>
      </p:pic>
      <p:pic>
        <p:nvPicPr>
          <p:cNvPr id="26" name="图片 25">
            <a:extLst>
              <a:ext uri="{FF2B5EF4-FFF2-40B4-BE49-F238E27FC236}">
                <a16:creationId xmlns:a16="http://schemas.microsoft.com/office/drawing/2014/main" id="{1E5D6137-0932-CB46-958E-B46AFB7AED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366709" y="-242059"/>
            <a:ext cx="2832100" cy="2832100"/>
          </a:xfrm>
          <a:prstGeom prst="rect">
            <a:avLst/>
          </a:prstGeom>
        </p:spPr>
      </p:pic>
      <p:pic>
        <p:nvPicPr>
          <p:cNvPr id="28" name="图片 27">
            <a:extLst>
              <a:ext uri="{FF2B5EF4-FFF2-40B4-BE49-F238E27FC236}">
                <a16:creationId xmlns:a16="http://schemas.microsoft.com/office/drawing/2014/main" id="{BE9E7075-B3F1-5648-B819-9AA44FC6BF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8300" y="1044899"/>
            <a:ext cx="1458327" cy="1458327"/>
          </a:xfrm>
          <a:prstGeom prst="rect">
            <a:avLst/>
          </a:prstGeom>
        </p:spPr>
      </p:pic>
      <p:pic>
        <p:nvPicPr>
          <p:cNvPr id="31" name="图片 30">
            <a:extLst>
              <a:ext uri="{FF2B5EF4-FFF2-40B4-BE49-F238E27FC236}">
                <a16:creationId xmlns:a16="http://schemas.microsoft.com/office/drawing/2014/main" id="{FC0BCADC-ECE5-B843-A2AC-2E4CCD4EA9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0208" y="2425663"/>
            <a:ext cx="556451" cy="556451"/>
          </a:xfrm>
          <a:prstGeom prst="rect">
            <a:avLst/>
          </a:prstGeom>
        </p:spPr>
      </p:pic>
      <p:pic>
        <p:nvPicPr>
          <p:cNvPr id="9" name="Picture 8">
            <a:extLst>
              <a:ext uri="{FF2B5EF4-FFF2-40B4-BE49-F238E27FC236}">
                <a16:creationId xmlns:a16="http://schemas.microsoft.com/office/drawing/2014/main" id="{C1FCE2A4-87F2-5B73-4F14-038B746E89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43795" y="-187875"/>
            <a:ext cx="1361866" cy="1361866"/>
          </a:xfrm>
          <a:prstGeom prst="rect">
            <a:avLst/>
          </a:prstGeom>
        </p:spPr>
      </p:pic>
      <p:pic>
        <p:nvPicPr>
          <p:cNvPr id="10" name="Picture 9">
            <a:extLst>
              <a:ext uri="{FF2B5EF4-FFF2-40B4-BE49-F238E27FC236}">
                <a16:creationId xmlns:a16="http://schemas.microsoft.com/office/drawing/2014/main" id="{49243760-C26D-E1D0-486D-502F3064344F}"/>
              </a:ext>
            </a:extLst>
          </p:cNvPr>
          <p:cNvPicPr>
            <a:picLocks noChangeAspect="1"/>
          </p:cNvPicPr>
          <p:nvPr/>
        </p:nvPicPr>
        <p:blipFill>
          <a:blip r:embed="rId10"/>
          <a:stretch>
            <a:fillRect/>
          </a:stretch>
        </p:blipFill>
        <p:spPr>
          <a:xfrm>
            <a:off x="3666533" y="1478486"/>
            <a:ext cx="4858933" cy="1225402"/>
          </a:xfrm>
          <a:prstGeom prst="rect">
            <a:avLst/>
          </a:prstGeom>
        </p:spPr>
      </p:pic>
      <p:pic>
        <p:nvPicPr>
          <p:cNvPr id="23" name="Picture 22"/>
          <p:cNvPicPr>
            <a:picLocks noChangeAspect="1"/>
          </p:cNvPicPr>
          <p:nvPr/>
        </p:nvPicPr>
        <p:blipFill>
          <a:blip r:embed="rId11"/>
          <a:stretch>
            <a:fillRect/>
          </a:stretch>
        </p:blipFill>
        <p:spPr>
          <a:xfrm>
            <a:off x="1940153" y="2273073"/>
            <a:ext cx="8023031" cy="4810161"/>
          </a:xfrm>
          <a:prstGeom prst="rect">
            <a:avLst/>
          </a:prstGeom>
        </p:spPr>
      </p:pic>
      <p:pic>
        <p:nvPicPr>
          <p:cNvPr id="3" name="Picture 2" descr="Logo trường">
            <a:extLst>
              <a:ext uri="{FF2B5EF4-FFF2-40B4-BE49-F238E27FC236}">
                <a16:creationId xmlns:a16="http://schemas.microsoft.com/office/drawing/2014/main" id="{4963FAF8-3778-C00B-4C30-02463B2F8D5C}"/>
              </a:ext>
            </a:extLst>
          </p:cNvPr>
          <p:cNvPicPr>
            <a:picLocks noChangeAspect="1"/>
          </p:cNvPicPr>
          <p:nvPr/>
        </p:nvPicPr>
        <p:blipFill>
          <a:blip r:embed="rId12"/>
          <a:stretch>
            <a:fillRect/>
          </a:stretch>
        </p:blipFill>
        <p:spPr>
          <a:xfrm>
            <a:off x="-27370" y="-61925"/>
            <a:ext cx="1245095" cy="1245095"/>
          </a:xfrm>
          <a:prstGeom prst="rect">
            <a:avLst/>
          </a:prstGeom>
        </p:spPr>
      </p:pic>
      <p:sp>
        <p:nvSpPr>
          <p:cNvPr id="4" name="Text Box 1">
            <a:extLst>
              <a:ext uri="{FF2B5EF4-FFF2-40B4-BE49-F238E27FC236}">
                <a16:creationId xmlns:a16="http://schemas.microsoft.com/office/drawing/2014/main" id="{F475738B-34B4-0895-3DC7-36B3EC2061D7}"/>
              </a:ext>
            </a:extLst>
          </p:cNvPr>
          <p:cNvSpPr txBox="1"/>
          <p:nvPr/>
        </p:nvSpPr>
        <p:spPr>
          <a:xfrm>
            <a:off x="2440352" y="176784"/>
            <a:ext cx="6926357" cy="830997"/>
          </a:xfrm>
          <a:prstGeom prst="rect">
            <a:avLst/>
          </a:prstGeom>
          <a:noFill/>
        </p:spPr>
        <p:txBody>
          <a:bodyPr wrap="square" rtlCol="0">
            <a:spAutoFit/>
          </a:bodyPr>
          <a:lstStyle/>
          <a:p>
            <a:pPr algn="ct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Phòng</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Giáo</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dục</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và</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Đào</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tạo</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quận</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Long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Biên</a:t>
            </a:r>
            <a:endPar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endParaRPr>
          </a:p>
          <a:p>
            <a:pPr algn="ct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Trường</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Tiểu</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học</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Phúc</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Lợi</a:t>
            </a:r>
            <a:endPar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endParaRPr>
          </a:p>
        </p:txBody>
      </p:sp>
    </p:spTree>
    <p:extLst>
      <p:ext uri="{BB962C8B-B14F-4D97-AF65-F5344CB8AC3E}">
        <p14:creationId xmlns:p14="http://schemas.microsoft.com/office/powerpoint/2010/main" val="11005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5577" y="350377"/>
            <a:ext cx="11214772" cy="2554545"/>
          </a:xfrm>
          <a:prstGeom prst="rect">
            <a:avLst/>
          </a:prstGeom>
        </p:spPr>
        <p:txBody>
          <a:bodyPr wrap="square">
            <a:spAutoFit/>
          </a:bodyPr>
          <a:lstStyle/>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Lễ hội Lồng Tồng (còn gọi là hội Xuống đồng) là lễ hội truyền thống của người Tày, Nùng,… được tổ chức trên những cánh đồng hoặc khu đất rộng. Cày ruộng là nghi thức quan trọng trong lễ hội, sau đó có các trò chơi dân gian như: tung còn, kéo co, đẩy gậy,…</a:t>
            </a:r>
          </a:p>
        </p:txBody>
      </p:sp>
      <p:sp>
        <p:nvSpPr>
          <p:cNvPr id="6" name="TextBox 5"/>
          <p:cNvSpPr txBox="1"/>
          <p:nvPr/>
        </p:nvSpPr>
        <p:spPr>
          <a:xfrm>
            <a:off x="535578" y="2904922"/>
            <a:ext cx="6578376" cy="2554545"/>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Ở vùng Trung du và miền núi Bắc Bộ còn có nhiều lễ hội nổi tiếng khác như: lễ hội Đền Hùng (tỉnh Phú Thọ), lễ hội Xương Giang (tỉnh Bắc Giang),…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6997" y="3018952"/>
            <a:ext cx="4206240" cy="29552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50521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72" y="2624408"/>
            <a:ext cx="6203941" cy="4233591"/>
          </a:xfrm>
          <a:prstGeom prst="rect">
            <a:avLst/>
          </a:prstGeom>
        </p:spPr>
      </p:pic>
      <p:grpSp>
        <p:nvGrpSpPr>
          <p:cNvPr id="3" name="Group 2"/>
          <p:cNvGrpSpPr/>
          <p:nvPr/>
        </p:nvGrpSpPr>
        <p:grpSpPr>
          <a:xfrm>
            <a:off x="979715" y="451403"/>
            <a:ext cx="10567852" cy="1481900"/>
            <a:chOff x="891092" y="916590"/>
            <a:chExt cx="10531413" cy="2834801"/>
          </a:xfrm>
        </p:grpSpPr>
        <p:sp>
          <p:nvSpPr>
            <p:cNvPr id="4" name="Rounded Rectangle 3"/>
            <p:cNvSpPr/>
            <p:nvPr/>
          </p:nvSpPr>
          <p:spPr>
            <a:xfrm>
              <a:off x="891092" y="916590"/>
              <a:ext cx="10531413" cy="2834801"/>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46455"/>
              <a:ext cx="10257401" cy="2531673"/>
            </a:xfrm>
            <a:prstGeom prst="rect">
              <a:avLst/>
            </a:prstGeom>
          </p:spPr>
          <p:txBody>
            <a:bodyPr wrap="square">
              <a:spAutoFit/>
            </a:bodyPr>
            <a:lstStyle/>
            <a:p>
              <a:pPr algn="just">
                <a:spcBef>
                  <a:spcPts val="600"/>
                </a:spcBef>
                <a:spcAft>
                  <a:spcPts val="600"/>
                </a:spcAft>
              </a:pPr>
              <a:r>
                <a:rPr lang="en-US" sz="4000" b="1">
                  <a:solidFill>
                    <a:srgbClr val="70AD47"/>
                  </a:solidFill>
                  <a:latin typeface="Times New Roman" pitchFamily="18" charset="0"/>
                  <a:cs typeface="Times New Roman" pitchFamily="18" charset="0"/>
                </a:rPr>
                <a:t>   </a:t>
              </a:r>
              <a:r>
                <a:rPr lang="nl-NL" sz="4000" b="1">
                  <a:latin typeface="Cambria" panose="02040503050406030204" pitchFamily="18" charset="0"/>
                  <a:ea typeface="Cambria" panose="02040503050406030204" pitchFamily="18" charset="0"/>
                </a:rPr>
                <a:t>Kể tên một số lễ hội tiêu biểu ở vùng Trung du và miền núi Bắc Bộ.</a:t>
              </a:r>
              <a:endParaRPr lang="en-US" sz="40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7833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84217" y="459133"/>
            <a:ext cx="10539742" cy="1300394"/>
            <a:chOff x="891092" y="916590"/>
            <a:chExt cx="10531413" cy="1444830"/>
          </a:xfrm>
        </p:grpSpPr>
        <p:sp>
          <p:nvSpPr>
            <p:cNvPr id="3" name="Rounded Rectangle 2"/>
            <p:cNvSpPr/>
            <p:nvPr/>
          </p:nvSpPr>
          <p:spPr>
            <a:xfrm>
              <a:off x="891092" y="916590"/>
              <a:ext cx="10531413" cy="144483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91092" y="946454"/>
              <a:ext cx="10389770" cy="1333651"/>
            </a:xfrm>
            <a:prstGeom prst="rect">
              <a:avLst/>
            </a:prstGeom>
          </p:spPr>
          <p:txBody>
            <a:bodyPr wrap="square">
              <a:spAutoFit/>
            </a:bodyPr>
            <a:lstStyle/>
            <a:p>
              <a:pPr algn="ctr">
                <a:spcBef>
                  <a:spcPts val="600"/>
                </a:spcBef>
                <a:spcAft>
                  <a:spcPts val="600"/>
                </a:spcAft>
              </a:pPr>
              <a:r>
                <a:rPr lang="nl-NL" sz="3600" b="1">
                  <a:latin typeface="Cambria" panose="02040503050406030204" pitchFamily="18" charset="0"/>
                  <a:ea typeface="Cambria" panose="02040503050406030204" pitchFamily="18" charset="0"/>
                </a:rPr>
                <a:t>Một số lễ hội tiêu biểu ở vùng Trung du và miền núi Bắc Bộ là:</a:t>
              </a:r>
              <a:endParaRPr lang="en-US" sz="3600" b="1">
                <a:latin typeface="Cambria" panose="02040503050406030204" pitchFamily="18" charset="0"/>
                <a:ea typeface="Cambria" panose="02040503050406030204" pitchFamily="18" charset="0"/>
              </a:endParaRPr>
            </a:p>
          </p:txBody>
        </p:sp>
      </p:grpSp>
      <p:grpSp>
        <p:nvGrpSpPr>
          <p:cNvPr id="5" name="Group 4"/>
          <p:cNvGrpSpPr/>
          <p:nvPr/>
        </p:nvGrpSpPr>
        <p:grpSpPr>
          <a:xfrm>
            <a:off x="686229" y="1967323"/>
            <a:ext cx="10795975" cy="4661087"/>
            <a:chOff x="749449" y="875642"/>
            <a:chExt cx="10691167" cy="2413267"/>
          </a:xfrm>
        </p:grpSpPr>
        <p:sp>
          <p:nvSpPr>
            <p:cNvPr id="6" name="Rounded Rectangle 5"/>
            <p:cNvSpPr/>
            <p:nvPr/>
          </p:nvSpPr>
          <p:spPr>
            <a:xfrm>
              <a:off x="749449" y="875642"/>
              <a:ext cx="10691167" cy="2231828"/>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1933" y="946455"/>
              <a:ext cx="10298929" cy="2342454"/>
            </a:xfrm>
            <a:prstGeom prst="rect">
              <a:avLst/>
            </a:prstGeom>
          </p:spPr>
          <p:txBody>
            <a:bodyPr wrap="square">
              <a:spAutoFit/>
            </a:bodyPr>
            <a:lstStyle/>
            <a:p>
              <a:pPr algn="just"/>
              <a:r>
                <a:rPr lang="nl-NL" sz="3200" b="1">
                  <a:solidFill>
                    <a:srgbClr val="002060"/>
                  </a:solidFill>
                  <a:latin typeface="Cambria" panose="02040503050406030204" pitchFamily="18" charset="0"/>
                  <a:ea typeface="Cambria" panose="02040503050406030204" pitchFamily="18" charset="0"/>
                </a:rPr>
                <a:t>- Lễ hội Gầu Tào, lễ hội Lồng Tồng (hội xuống đồng).</a:t>
              </a:r>
            </a:p>
            <a:p>
              <a:pPr algn="just"/>
              <a:r>
                <a:rPr lang="en-US" sz="3200" b="1">
                  <a:solidFill>
                    <a:srgbClr val="002060"/>
                  </a:solidFill>
                  <a:latin typeface="Cambria" panose="02040503050406030204" pitchFamily="18" charset="0"/>
                  <a:ea typeface="Cambria" panose="02040503050406030204" pitchFamily="18" charset="0"/>
                </a:rPr>
                <a:t>- Lễ hội Đền Hùng (tỉnh Phú Thọ), lễ hội Xương Giang (tỉnh Bắc Giang),…</a:t>
              </a:r>
              <a:endParaRPr lang="nl-NL" sz="3200" b="1">
                <a:solidFill>
                  <a:srgbClr val="002060"/>
                </a:solidFill>
                <a:latin typeface="Cambria" panose="02040503050406030204" pitchFamily="18" charset="0"/>
                <a:ea typeface="Cambria" panose="02040503050406030204" pitchFamily="18" charset="0"/>
              </a:endParaRPr>
            </a:p>
            <a:p>
              <a:pPr algn="just"/>
              <a:r>
                <a:rPr lang="nl-NL" sz="3200" b="1">
                  <a:solidFill>
                    <a:srgbClr val="002060"/>
                  </a:solidFill>
                  <a:latin typeface="Cambria" panose="02040503050406030204" pitchFamily="18" charset="0"/>
                  <a:ea typeface="Cambria" panose="02040503050406030204" pitchFamily="18" charset="0"/>
                </a:rPr>
                <a:t>- Lễ hội cầu an bản Mường ở Mai Châu (Hòa Bình), lễ hội hoa ban, lễ hội đền Gióng,...</a:t>
              </a:r>
            </a:p>
            <a:p>
              <a:pPr algn="just"/>
              <a:r>
                <a:rPr lang="nl-NL" sz="3200" b="1">
                  <a:latin typeface="Cambria" panose="02040503050406030204" pitchFamily="18" charset="0"/>
                  <a:ea typeface="Cambria" panose="02040503050406030204" pitchFamily="18" charset="0"/>
                </a:rPr>
                <a:t>- Tất cả các lễ hội đều cầu mong cho mọi người có một năm mới nhiều may mắn, khỏe mạnh, mùa màng bội thu,...</a:t>
              </a:r>
              <a:endParaRPr lang="en-US" sz="3200" b="1">
                <a:latin typeface="Cambria" panose="02040503050406030204" pitchFamily="18" charset="0"/>
                <a:ea typeface="Cambria" panose="02040503050406030204" pitchFamily="18" charset="0"/>
              </a:endParaRPr>
            </a:p>
            <a:p>
              <a:pPr algn="just"/>
              <a:endParaRPr lang="en-US" sz="3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734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521" y="983046"/>
            <a:ext cx="5095976" cy="3749374"/>
          </a:xfrm>
          <a:prstGeom prst="rect">
            <a:avLst/>
          </a:prstGeom>
          <a:ln>
            <a:noFill/>
          </a:ln>
          <a:effectLst>
            <a:outerShdw blurRad="190500" algn="tl" rotWithShape="0">
              <a:srgbClr val="000000">
                <a:alpha val="70000"/>
              </a:srgbClr>
            </a:outerShdw>
          </a:effectLst>
        </p:spPr>
      </p:pic>
      <p:pic>
        <p:nvPicPr>
          <p:cNvPr id="3" name="Picture 2" descr="Sắc màu dân tộc: Hát giao duyên của người Dao đỏ - YouTub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8506" y="983046"/>
            <a:ext cx="5342020" cy="3749374"/>
          </a:xfrm>
          <a:prstGeom prst="rect">
            <a:avLst/>
          </a:prstGeom>
          <a:ln>
            <a:noFill/>
          </a:ln>
          <a:effectLst>
            <a:outerShdw blurRad="190500" algn="tl" rotWithShape="0">
              <a:srgbClr val="000000">
                <a:alpha val="70000"/>
              </a:srgbClr>
            </a:outerShdw>
          </a:effectLst>
        </p:spPr>
      </p:pic>
      <p:sp>
        <p:nvSpPr>
          <p:cNvPr id="4" name="TextBox 3"/>
          <p:cNvSpPr txBox="1"/>
          <p:nvPr/>
        </p:nvSpPr>
        <p:spPr>
          <a:xfrm>
            <a:off x="807521" y="4908884"/>
            <a:ext cx="5095976" cy="523220"/>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Lễ hội Hoa ban (Điện Biên)</a:t>
            </a:r>
          </a:p>
        </p:txBody>
      </p:sp>
      <p:sp>
        <p:nvSpPr>
          <p:cNvPr id="5" name="TextBox 4"/>
          <p:cNvSpPr txBox="1"/>
          <p:nvPr/>
        </p:nvSpPr>
        <p:spPr>
          <a:xfrm>
            <a:off x="6411528" y="4908884"/>
            <a:ext cx="5095976" cy="954107"/>
          </a:xfrm>
          <a:prstGeom prst="rect">
            <a:avLst/>
          </a:prstGeom>
          <a:noFill/>
        </p:spPr>
        <p:txBody>
          <a:bodyPr wrap="square" rtlCol="0">
            <a:spAutoFit/>
          </a:bodyPr>
          <a:lstStyle/>
          <a:p>
            <a:pPr algn="ctr"/>
            <a:r>
              <a:rPr lang="nl-NL" sz="2800">
                <a:latin typeface="Cambria" panose="02040503050406030204" pitchFamily="18" charset="0"/>
                <a:ea typeface="Cambria" panose="02040503050406030204" pitchFamily="18" charset="0"/>
              </a:rPr>
              <a:t>Lễ hội hát giao duyên của người Dao đỏ</a:t>
            </a:r>
            <a:endParaRPr lang="en-US" sz="40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51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40984" y="972809"/>
            <a:ext cx="10766520" cy="4890182"/>
            <a:chOff x="740984" y="972809"/>
            <a:chExt cx="10766520" cy="4890182"/>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984" y="972810"/>
              <a:ext cx="5291327" cy="3640133"/>
            </a:xfrm>
            <a:prstGeom prst="rect">
              <a:avLst/>
            </a:prstGeom>
            <a:noFill/>
            <a:ln>
              <a:noFill/>
            </a:ln>
          </p:spPr>
        </p:pic>
        <p:pic>
          <p:nvPicPr>
            <p:cNvPr id="3" name="Picture 2"/>
            <p:cNvPicPr/>
            <p:nvPr/>
          </p:nvPicPr>
          <p:blipFill>
            <a:blip r:embed="rId3"/>
            <a:stretch>
              <a:fillRect/>
            </a:stretch>
          </p:blipFill>
          <p:spPr>
            <a:xfrm>
              <a:off x="6688606" y="972809"/>
              <a:ext cx="4748218" cy="3640133"/>
            </a:xfrm>
            <a:prstGeom prst="rect">
              <a:avLst/>
            </a:prstGeom>
          </p:spPr>
        </p:pic>
        <p:sp>
          <p:nvSpPr>
            <p:cNvPr id="4" name="TextBox 3"/>
            <p:cNvSpPr txBox="1"/>
            <p:nvPr/>
          </p:nvSpPr>
          <p:spPr>
            <a:xfrm>
              <a:off x="807521" y="4908884"/>
              <a:ext cx="5095976"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Lễ hội xuống đồng ngày xuân Tây Bắc</a:t>
              </a:r>
              <a:endParaRPr lang="en-US" sz="4000" b="1">
                <a:latin typeface="Cambria" panose="02040503050406030204" pitchFamily="18" charset="0"/>
                <a:ea typeface="Cambria" panose="02040503050406030204" pitchFamily="18" charset="0"/>
              </a:endParaRPr>
            </a:p>
          </p:txBody>
        </p:sp>
        <p:sp>
          <p:nvSpPr>
            <p:cNvPr id="5" name="TextBox 4"/>
            <p:cNvSpPr txBox="1"/>
            <p:nvPr/>
          </p:nvSpPr>
          <p:spPr>
            <a:xfrm>
              <a:off x="6411528" y="4908884"/>
              <a:ext cx="5095976" cy="523220"/>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Lễ hội hái mận Mộc Châu</a:t>
              </a:r>
              <a:endParaRPr lang="en-US" sz="5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9568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9715" y="451403"/>
            <a:ext cx="10567852" cy="1077146"/>
            <a:chOff x="891092" y="916590"/>
            <a:chExt cx="10531413" cy="2060527"/>
          </a:xfrm>
        </p:grpSpPr>
        <p:sp>
          <p:nvSpPr>
            <p:cNvPr id="4" name="Rounded Rectangle 3"/>
            <p:cNvSpPr/>
            <p:nvPr/>
          </p:nvSpPr>
          <p:spPr>
            <a:xfrm>
              <a:off x="891092" y="916590"/>
              <a:ext cx="10531413" cy="2060527"/>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8098" y="1285853"/>
              <a:ext cx="10257401" cy="1354151"/>
            </a:xfrm>
            <a:prstGeom prst="rect">
              <a:avLst/>
            </a:prstGeom>
          </p:spPr>
          <p:txBody>
            <a:bodyPr wrap="square">
              <a:spAutoFit/>
            </a:bodyPr>
            <a:lstStyle/>
            <a:p>
              <a:pPr algn="just">
                <a:spcBef>
                  <a:spcPts val="600"/>
                </a:spcBef>
                <a:spcAft>
                  <a:spcPts val="600"/>
                </a:spcAft>
              </a:pPr>
              <a:r>
                <a:rPr lang="en-US" sz="4000" b="1">
                  <a:solidFill>
                    <a:srgbClr val="70AD47"/>
                  </a:solidFill>
                  <a:latin typeface="Times New Roman" pitchFamily="18" charset="0"/>
                  <a:cs typeface="Times New Roman" pitchFamily="18" charset="0"/>
                </a:rPr>
                <a:t> </a:t>
              </a:r>
              <a:r>
                <a:rPr lang="en-US" sz="4000" b="1">
                  <a:latin typeface="Cambria" panose="02040503050406030204" pitchFamily="18" charset="0"/>
                  <a:ea typeface="Cambria" panose="02040503050406030204" pitchFamily="18" charset="0"/>
                </a:rPr>
                <a:t>Hãy mô tả một lễ hội mà em ấn tượng nhất.</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386" y="1721582"/>
            <a:ext cx="4974767" cy="5072312"/>
          </a:xfrm>
          <a:prstGeom prst="rect">
            <a:avLst/>
          </a:prstGeom>
        </p:spPr>
      </p:pic>
    </p:spTree>
    <p:extLst>
      <p:ext uri="{BB962C8B-B14F-4D97-AF65-F5344CB8AC3E}">
        <p14:creationId xmlns:p14="http://schemas.microsoft.com/office/powerpoint/2010/main" val="2620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31874" y="2769401"/>
            <a:ext cx="5533970" cy="4293393"/>
          </a:xfrm>
          <a:prstGeom prst="rect">
            <a:avLst/>
          </a:prstGeom>
        </p:spPr>
      </p:pic>
      <p:pic>
        <p:nvPicPr>
          <p:cNvPr id="3" name="Picture 2"/>
          <p:cNvPicPr>
            <a:picLocks noChangeAspect="1"/>
          </p:cNvPicPr>
          <p:nvPr/>
        </p:nvPicPr>
        <p:blipFill>
          <a:blip r:embed="rId6"/>
          <a:stretch>
            <a:fillRect/>
          </a:stretch>
        </p:blipFill>
        <p:spPr>
          <a:xfrm>
            <a:off x="638903" y="150910"/>
            <a:ext cx="7047587" cy="4230991"/>
          </a:xfrm>
          <a:prstGeom prst="rect">
            <a:avLst/>
          </a:prstGeom>
        </p:spPr>
      </p:pic>
    </p:spTree>
    <p:extLst>
      <p:ext uri="{BB962C8B-B14F-4D97-AF65-F5344CB8AC3E}">
        <p14:creationId xmlns:p14="http://schemas.microsoft.com/office/powerpoint/2010/main" val="38947900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4560" y="541425"/>
            <a:ext cx="10367512" cy="867946"/>
            <a:chOff x="891092" y="916590"/>
            <a:chExt cx="10531413" cy="1660338"/>
          </a:xfrm>
        </p:grpSpPr>
        <p:sp>
          <p:nvSpPr>
            <p:cNvPr id="6" name="Rounded Rectangle 5"/>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1354151"/>
            </a:xfrm>
            <a:prstGeom prst="rect">
              <a:avLst/>
            </a:prstGeom>
          </p:spPr>
          <p:txBody>
            <a:bodyPr wrap="square">
              <a:spAutoFit/>
            </a:bodyPr>
            <a:lstStyle/>
            <a:p>
              <a:pPr algn="ctr" defTabSz="609585">
                <a:spcBef>
                  <a:spcPct val="500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4,5, em hãy:</a:t>
              </a:r>
              <a:endParaRPr lang="en-US" sz="4000" b="1" i="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8" name="Group 7"/>
          <p:cNvGrpSpPr/>
          <p:nvPr/>
        </p:nvGrpSpPr>
        <p:grpSpPr>
          <a:xfrm>
            <a:off x="670601" y="1880476"/>
            <a:ext cx="10795975" cy="3654429"/>
            <a:chOff x="749449" y="875643"/>
            <a:chExt cx="10691167" cy="1491235"/>
          </a:xfrm>
        </p:grpSpPr>
        <p:sp>
          <p:nvSpPr>
            <p:cNvPr id="9" name="Rounded Rectangle 8"/>
            <p:cNvSpPr/>
            <p:nvPr/>
          </p:nvSpPr>
          <p:spPr>
            <a:xfrm>
              <a:off x="749449" y="875643"/>
              <a:ext cx="10691167" cy="1491235"/>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4651" y="968133"/>
              <a:ext cx="10257401" cy="1356394"/>
            </a:xfrm>
            <a:prstGeom prst="rect">
              <a:avLst/>
            </a:prstGeom>
          </p:spPr>
          <p:txBody>
            <a:bodyPr wrap="square">
              <a:spAutoFit/>
            </a:bodyPr>
            <a:lstStyle/>
            <a:p>
              <a:pPr marL="285750" indent="-285750" algn="just">
                <a:spcBef>
                  <a:spcPts val="600"/>
                </a:spcBef>
                <a:spcAft>
                  <a:spcPts val="600"/>
                </a:spcAft>
                <a:buFontTx/>
                <a:buChar char="-"/>
              </a:pPr>
              <a:r>
                <a:rPr lang="en-US" sz="4000" b="1">
                  <a:latin typeface="Cambria" panose="02040503050406030204" pitchFamily="18" charset="0"/>
                  <a:ea typeface="Cambria" panose="02040503050406030204" pitchFamily="18" charset="0"/>
                </a:rPr>
                <a:t>Giới thiệu nét cơ bản về hát Then, múa xòe của các dân tộc ở vùng Trung du và miền núi Bắc Bộ.</a:t>
              </a:r>
            </a:p>
            <a:p>
              <a:pPr marL="285750" indent="-285750" algn="just">
                <a:spcBef>
                  <a:spcPts val="600"/>
                </a:spcBef>
                <a:spcAft>
                  <a:spcPts val="600"/>
                </a:spcAft>
                <a:buFontTx/>
                <a:buChar char="-"/>
              </a:pPr>
              <a:r>
                <a:rPr lang="en-US" sz="4000" b="1">
                  <a:latin typeface="Cambria" panose="02040503050406030204" pitchFamily="18" charset="0"/>
                  <a:ea typeface="Cambria" panose="02040503050406030204" pitchFamily="18" charset="0"/>
                </a:rPr>
                <a:t>Cho biết các loại hình nghệ thuật đó phản ánh điều gì?</a:t>
              </a:r>
            </a:p>
          </p:txBody>
        </p:sp>
      </p:grpSp>
    </p:spTree>
    <p:extLst>
      <p:ext uri="{BB962C8B-B14F-4D97-AF65-F5344CB8AC3E}">
        <p14:creationId xmlns:p14="http://schemas.microsoft.com/office/powerpoint/2010/main" val="73579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448" y="1569691"/>
            <a:ext cx="7876715" cy="4865030"/>
          </a:xfrm>
          <a:prstGeom prst="rect">
            <a:avLst/>
          </a:prstGeom>
        </p:spPr>
      </p:pic>
      <p:grpSp>
        <p:nvGrpSpPr>
          <p:cNvPr id="3" name="Group 2"/>
          <p:cNvGrpSpPr/>
          <p:nvPr/>
        </p:nvGrpSpPr>
        <p:grpSpPr>
          <a:xfrm>
            <a:off x="1008208" y="393262"/>
            <a:ext cx="10367512" cy="1323439"/>
            <a:chOff x="891092" y="789807"/>
            <a:chExt cx="10531413" cy="2531674"/>
          </a:xfrm>
        </p:grpSpPr>
        <p:sp>
          <p:nvSpPr>
            <p:cNvPr id="4" name="Rounded Rectangle 3"/>
            <p:cNvSpPr/>
            <p:nvPr/>
          </p:nvSpPr>
          <p:spPr>
            <a:xfrm>
              <a:off x="891092" y="916590"/>
              <a:ext cx="10531413" cy="230604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789807"/>
              <a:ext cx="10211571" cy="2531674"/>
            </a:xfrm>
            <a:prstGeom prst="rect">
              <a:avLst/>
            </a:prstGeom>
          </p:spPr>
          <p:txBody>
            <a:bodyPr wrap="square">
              <a:spAutoFit/>
            </a:bodyPr>
            <a:lstStyle/>
            <a:p>
              <a:pPr algn="ctr" defTabSz="609585">
                <a:spcBef>
                  <a:spcPts val="6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4,5 và trả lời câu hỏi.</a:t>
              </a:r>
              <a:endParaRPr lang="en-US" sz="4000" b="1" i="1">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22420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5577" y="459561"/>
            <a:ext cx="11214772" cy="1754326"/>
          </a:xfrm>
          <a:prstGeom prst="rect">
            <a:avLst/>
          </a:prstGeom>
        </p:spPr>
        <p:txBody>
          <a:bodyPr wrap="square">
            <a:spAutoFit/>
          </a:bodyPr>
          <a:lstStyle/>
          <a:p>
            <a:pPr algn="just" defTabSz="609585">
              <a:spcBef>
                <a:spcPts val="6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a:t>
            </a:r>
            <a:r>
              <a:rPr lang="en-US" sz="3600" b="1" i="1">
                <a:solidFill>
                  <a:srgbClr val="002060"/>
                </a:solidFill>
                <a:latin typeface="Cambria" panose="02040503050406030204" pitchFamily="18" charset="0"/>
                <a:ea typeface="Cambria" panose="02040503050406030204" pitchFamily="18" charset="0"/>
                <a:cs typeface="Times New Roman" pitchFamily="18" charset="0"/>
              </a:rPr>
              <a:t>Hát Then </a:t>
            </a:r>
            <a:r>
              <a:rPr lang="en-US" sz="3600" b="1">
                <a:solidFill>
                  <a:srgbClr val="002060"/>
                </a:solidFill>
                <a:latin typeface="Cambria" panose="02040503050406030204" pitchFamily="18" charset="0"/>
                <a:ea typeface="Cambria" panose="02040503050406030204" pitchFamily="18" charset="0"/>
                <a:cs typeface="Times New Roman" pitchFamily="18" charset="0"/>
              </a:rPr>
              <a:t>là một loại hình diễn xướng âm nhạc dân gian của các dân tộc Tày, Nùng, Thái, thường được tổ chức vào những dịp lễ quan trọng.</a:t>
            </a:r>
          </a:p>
        </p:txBody>
      </p:sp>
      <p:sp>
        <p:nvSpPr>
          <p:cNvPr id="4" name="TextBox 3"/>
          <p:cNvSpPr txBox="1"/>
          <p:nvPr/>
        </p:nvSpPr>
        <p:spPr>
          <a:xfrm>
            <a:off x="6158549" y="2401902"/>
            <a:ext cx="5591800" cy="2862322"/>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Thông qua các làn điệu khác nhau của Then, người dân mong muốn những điều may mắn và cuộc sống tốt lành.</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94" y="2401902"/>
            <a:ext cx="5697469" cy="3418481"/>
          </a:xfrm>
          <a:prstGeom prst="rect">
            <a:avLst/>
          </a:prstGeom>
        </p:spPr>
      </p:pic>
    </p:spTree>
    <p:extLst>
      <p:ext uri="{BB962C8B-B14F-4D97-AF65-F5344CB8AC3E}">
        <p14:creationId xmlns:p14="http://schemas.microsoft.com/office/powerpoint/2010/main" val="214722461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7151D8BA-4073-1A47-BD9B-1DBC89A088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4343" y="5003074"/>
            <a:ext cx="3647391" cy="2094210"/>
          </a:xfrm>
          <a:prstGeom prst="rect">
            <a:avLst/>
          </a:prstGeom>
        </p:spPr>
      </p:pic>
      <p:pic>
        <p:nvPicPr>
          <p:cNvPr id="38" name="图片 37">
            <a:extLst>
              <a:ext uri="{FF2B5EF4-FFF2-40B4-BE49-F238E27FC236}">
                <a16:creationId xmlns:a16="http://schemas.microsoft.com/office/drawing/2014/main" id="{7A3731BC-074E-6344-97B9-A90B843B4F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1925"/>
            <a:ext cx="1808161" cy="1808161"/>
          </a:xfrm>
          <a:prstGeom prst="rect">
            <a:avLst/>
          </a:prstGeom>
        </p:spPr>
      </p:pic>
      <p:pic>
        <p:nvPicPr>
          <p:cNvPr id="39" name="图片 38">
            <a:extLst>
              <a:ext uri="{FF2B5EF4-FFF2-40B4-BE49-F238E27FC236}">
                <a16:creationId xmlns:a16="http://schemas.microsoft.com/office/drawing/2014/main" id="{30105C85-E19C-CE41-9141-B7E012274E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5984" y="1626236"/>
            <a:ext cx="556451" cy="556451"/>
          </a:xfrm>
          <a:prstGeom prst="rect">
            <a:avLst/>
          </a:prstGeom>
        </p:spPr>
      </p:pic>
      <p:pic>
        <p:nvPicPr>
          <p:cNvPr id="40" name="图片 39">
            <a:extLst>
              <a:ext uri="{FF2B5EF4-FFF2-40B4-BE49-F238E27FC236}">
                <a16:creationId xmlns:a16="http://schemas.microsoft.com/office/drawing/2014/main" id="{C9AE972C-DD2B-A644-9C25-9A11AB21F0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69505" y="471218"/>
            <a:ext cx="407044" cy="407044"/>
          </a:xfrm>
          <a:prstGeom prst="rect">
            <a:avLst/>
          </a:prstGeom>
        </p:spPr>
      </p:pic>
      <p:pic>
        <p:nvPicPr>
          <p:cNvPr id="6" name="Picture 5">
            <a:extLst>
              <a:ext uri="{FF2B5EF4-FFF2-40B4-BE49-F238E27FC236}">
                <a16:creationId xmlns:a16="http://schemas.microsoft.com/office/drawing/2014/main" id="{DC9AA456-D2BE-5B1E-601E-8F730080D2AD}"/>
              </a:ext>
            </a:extLst>
          </p:cNvPr>
          <p:cNvPicPr>
            <a:picLocks noChangeAspect="1"/>
          </p:cNvPicPr>
          <p:nvPr/>
        </p:nvPicPr>
        <p:blipFill>
          <a:blip r:embed="rId7"/>
          <a:stretch>
            <a:fillRect/>
          </a:stretch>
        </p:blipFill>
        <p:spPr>
          <a:xfrm>
            <a:off x="2857625" y="987687"/>
            <a:ext cx="5256319" cy="1277098"/>
          </a:xfrm>
          <a:prstGeom prst="rect">
            <a:avLst/>
          </a:prstGeom>
        </p:spPr>
      </p:pic>
      <p:sp>
        <p:nvSpPr>
          <p:cNvPr id="2" name="TextBox 1"/>
          <p:cNvSpPr txBox="1"/>
          <p:nvPr/>
        </p:nvSpPr>
        <p:spPr>
          <a:xfrm>
            <a:off x="1096207" y="1960012"/>
            <a:ext cx="9773298" cy="3170099"/>
          </a:xfrm>
          <a:prstGeom prst="rect">
            <a:avLst/>
          </a:prstGeom>
          <a:noFill/>
        </p:spPr>
        <p:txBody>
          <a:bodyPr wrap="square" rtlCol="0">
            <a:spAutoFit/>
          </a:bodyPr>
          <a:lstStyle/>
          <a:p>
            <a:pPr marL="342900" indent="-342900" algn="just">
              <a:buFontTx/>
              <a:buChar char="-"/>
            </a:pPr>
            <a:r>
              <a:rPr lang="en-US" sz="4000" dirty="0" err="1">
                <a:solidFill>
                  <a:srgbClr val="002060"/>
                </a:solidFill>
                <a:latin typeface="Cambria" panose="02040503050406030204" pitchFamily="18" charset="0"/>
                <a:ea typeface="Cambria" panose="02040503050406030204" pitchFamily="18" charset="0"/>
              </a:rPr>
              <a:t>Mô</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được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số</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nét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hóa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dân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tộc</a:t>
            </a:r>
            <a:r>
              <a:rPr lang="en-US" sz="4000" dirty="0">
                <a:solidFill>
                  <a:srgbClr val="002060"/>
                </a:solidFill>
                <a:latin typeface="Cambria" panose="02040503050406030204" pitchFamily="18" charset="0"/>
                <a:ea typeface="Cambria" panose="02040503050406030204" pitchFamily="18" charset="0"/>
              </a:rPr>
              <a:t> ở </a:t>
            </a:r>
            <a:r>
              <a:rPr lang="en-US" sz="4000" dirty="0" err="1">
                <a:solidFill>
                  <a:srgbClr val="002060"/>
                </a:solidFill>
                <a:latin typeface="Cambria" panose="02040503050406030204" pitchFamily="18" charset="0"/>
                <a:ea typeface="Cambria" panose="02040503050406030204" pitchFamily="18" charset="0"/>
              </a:rPr>
              <a:t>vùng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Trung</a:t>
            </a:r>
            <a:r>
              <a:rPr lang="en-US" sz="4000" dirty="0">
                <a:solidFill>
                  <a:srgbClr val="002060"/>
                </a:solidFill>
                <a:latin typeface="Cambria" panose="02040503050406030204" pitchFamily="18" charset="0"/>
                <a:ea typeface="Cambria" panose="02040503050406030204" pitchFamily="18" charset="0"/>
              </a:rPr>
              <a:t> du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miền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núi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Bắc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Bộ</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lễ</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hội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Gầu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tào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lễ</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hội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Lồng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tồng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Then, </a:t>
            </a:r>
            <a:r>
              <a:rPr lang="en-US" sz="4000" dirty="0" err="1">
                <a:solidFill>
                  <a:srgbClr val="002060"/>
                </a:solidFill>
                <a:latin typeface="Cambria" panose="02040503050406030204" pitchFamily="18" charset="0"/>
                <a:ea typeface="Cambria" panose="02040503050406030204" pitchFamily="18" charset="0"/>
              </a:rPr>
              <a:t>múa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Xòe</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phiên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vùng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cao</a:t>
            </a:r>
            <a:r>
              <a:rPr lang="en-US" sz="4000" dirty="0">
                <a:solidFill>
                  <a:srgbClr val="002060"/>
                </a:solidFill>
                <a:latin typeface="Cambria" panose="02040503050406030204" pitchFamily="18" charset="0"/>
                <a:ea typeface="Cambria" panose="02040503050406030204" pitchFamily="18" charset="0"/>
              </a:rPr>
              <a:t>,…)</a:t>
            </a:r>
          </a:p>
          <a:p>
            <a:pPr marL="342900" indent="-342900" algn="just">
              <a:buFontTx/>
              <a:buChar char="-"/>
            </a:pPr>
            <a:r>
              <a:rPr lang="en-US" sz="4000" dirty="0" err="1">
                <a:solidFill>
                  <a:srgbClr val="002060"/>
                </a:solidFill>
                <a:latin typeface="Cambria" panose="02040503050406030204" pitchFamily="18" charset="0"/>
                <a:ea typeface="Cambria" panose="02040503050406030204" pitchFamily="18" charset="0"/>
              </a:rPr>
              <a:t>Trân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trọng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giá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trị</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truyền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thống</a:t>
            </a:r>
            <a:endParaRPr lang="en-US"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65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85397" y="631561"/>
            <a:ext cx="6934622" cy="2753857"/>
            <a:chOff x="904692" y="946455"/>
            <a:chExt cx="10531413" cy="2834801"/>
          </a:xfrm>
        </p:grpSpPr>
        <p:sp>
          <p:nvSpPr>
            <p:cNvPr id="4" name="Rounded Rectangle 3"/>
            <p:cNvSpPr/>
            <p:nvPr/>
          </p:nvSpPr>
          <p:spPr>
            <a:xfrm>
              <a:off x="904692" y="946455"/>
              <a:ext cx="10531413" cy="2834801"/>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1050887"/>
              <a:ext cx="10257401" cy="2629631"/>
            </a:xfrm>
            <a:prstGeom prst="rect">
              <a:avLst/>
            </a:prstGeom>
          </p:spPr>
          <p:txBody>
            <a:bodyPr wrap="square">
              <a:spAutoFit/>
            </a:bodyPr>
            <a:lstStyle/>
            <a:p>
              <a:pPr algn="ctr"/>
              <a:r>
                <a:rPr lang="en-US" sz="4000" b="1">
                  <a:solidFill>
                    <a:srgbClr val="70AD47"/>
                  </a:solidFill>
                  <a:latin typeface="Cambria" panose="02040503050406030204" pitchFamily="18" charset="0"/>
                  <a:ea typeface="Cambria" panose="02040503050406030204" pitchFamily="18" charset="0"/>
                  <a:cs typeface="Times New Roman" pitchFamily="18" charset="0"/>
                </a:rPr>
                <a:t>   </a:t>
              </a:r>
              <a:r>
                <a:rPr lang="nl-NL" sz="4000" b="1">
                  <a:latin typeface="Cambria" panose="02040503050406030204" pitchFamily="18" charset="0"/>
                  <a:ea typeface="Cambria" panose="02040503050406030204" pitchFamily="18" charset="0"/>
                </a:rPr>
                <a:t>Giới thiệu nét cơ bản về hát Then của các dân tộc ở vùng Trung du và miền núi Bắc Bộ.</a:t>
              </a:r>
              <a:endParaRPr lang="en-US" sz="4000" b="1">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735" y="3770677"/>
            <a:ext cx="4645121" cy="2787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2751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1112" y="541447"/>
            <a:ext cx="10969486" cy="3416320"/>
          </a:xfrm>
          <a:prstGeom prst="rect">
            <a:avLst/>
          </a:prstGeom>
        </p:spPr>
        <p:txBody>
          <a:bodyPr wrap="square">
            <a:spAutoFit/>
          </a:bodyPr>
          <a:lstStyle/>
          <a:p>
            <a:pPr algn="just"/>
            <a:r>
              <a:rPr lang="en-US" sz="3600" b="1">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nl-NL" sz="3600" b="1" i="1">
                <a:solidFill>
                  <a:schemeClr val="accent6">
                    <a:lumMod val="50000"/>
                  </a:schemeClr>
                </a:solidFill>
                <a:latin typeface="Cambria" panose="02040503050406030204" pitchFamily="18" charset="0"/>
                <a:ea typeface="Cambria" panose="02040503050406030204" pitchFamily="18" charset="0"/>
              </a:rPr>
              <a:t>+ Hát Then là loại hình nghệ thuật dân gian của các dân tộc Tày, Nùng, Thái, được UNESCO ghi danh là Di sản văn hóa phi vật thể đại diện của nhân loại. </a:t>
            </a:r>
            <a:endParaRPr lang="en-US" sz="3600" b="1">
              <a:solidFill>
                <a:schemeClr val="accent6">
                  <a:lumMod val="50000"/>
                </a:schemeClr>
              </a:solidFill>
              <a:latin typeface="Cambria" panose="02040503050406030204" pitchFamily="18" charset="0"/>
              <a:ea typeface="Cambria" panose="02040503050406030204" pitchFamily="18" charset="0"/>
            </a:endParaRPr>
          </a:p>
          <a:p>
            <a:pPr algn="just"/>
            <a:r>
              <a:rPr lang="nl-NL" sz="3600" b="1" i="1">
                <a:solidFill>
                  <a:schemeClr val="accent6">
                    <a:lumMod val="50000"/>
                  </a:schemeClr>
                </a:solidFill>
                <a:latin typeface="Cambria" panose="02040503050406030204" pitchFamily="18" charset="0"/>
                <a:ea typeface="Cambria" panose="02040503050406030204" pitchFamily="18" charset="0"/>
              </a:rPr>
              <a:t>+ Hát Then được tổ chức vào những dịp lễ quan trọng, thể hiện mong muốn của người dân về cuộc sống may mắn, tốt lành. </a:t>
            </a:r>
            <a:endParaRPr lang="en-US" sz="3600" b="1">
              <a:solidFill>
                <a:schemeClr val="accent6">
                  <a:lumMod val="50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1050" y="3698443"/>
            <a:ext cx="4754137" cy="285248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504" y="4071272"/>
            <a:ext cx="3716576" cy="2479653"/>
          </a:xfrm>
          <a:prstGeom prst="rect">
            <a:avLst/>
          </a:prstGeom>
        </p:spPr>
      </p:pic>
    </p:spTree>
    <p:extLst>
      <p:ext uri="{BB962C8B-B14F-4D97-AF65-F5344CB8AC3E}">
        <p14:creationId xmlns:p14="http://schemas.microsoft.com/office/powerpoint/2010/main" val="351527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3" name="Group 2"/>
          <p:cNvGrpSpPr/>
          <p:nvPr/>
        </p:nvGrpSpPr>
        <p:grpSpPr>
          <a:xfrm>
            <a:off x="4258101" y="1005192"/>
            <a:ext cx="7356143" cy="3880708"/>
            <a:chOff x="904692" y="946455"/>
            <a:chExt cx="10531413" cy="2159031"/>
          </a:xfrm>
        </p:grpSpPr>
        <p:sp>
          <p:nvSpPr>
            <p:cNvPr id="4" name="Rounded Rectangle 3"/>
            <p:cNvSpPr/>
            <p:nvPr/>
          </p:nvSpPr>
          <p:spPr>
            <a:xfrm>
              <a:off x="904692" y="946455"/>
              <a:ext cx="10531413" cy="2159031"/>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97775" y="1088852"/>
              <a:ext cx="9925711" cy="1900669"/>
            </a:xfrm>
            <a:prstGeom prst="rect">
              <a:avLst/>
            </a:prstGeom>
          </p:spPr>
          <p:txBody>
            <a:bodyPr wrap="square">
              <a:spAutoFit/>
            </a:bodyPr>
            <a:lstStyle/>
            <a:p>
              <a:pPr algn="just"/>
              <a:r>
                <a:rPr lang="nl-NL" sz="3600" b="1" i="1">
                  <a:solidFill>
                    <a:schemeClr val="accent6">
                      <a:lumMod val="50000"/>
                    </a:schemeClr>
                  </a:solidFill>
                  <a:latin typeface="Cambria" panose="02040503050406030204" pitchFamily="18" charset="0"/>
                  <a:ea typeface="Cambria" panose="02040503050406030204" pitchFamily="18" charset="0"/>
                </a:rPr>
                <a:t>+ Xòe Thái là loại hình nghệ thuật của dân tộc nào?</a:t>
              </a:r>
              <a:endParaRPr lang="en-US" sz="3600" b="1">
                <a:solidFill>
                  <a:schemeClr val="accent6">
                    <a:lumMod val="50000"/>
                  </a:schemeClr>
                </a:solidFill>
                <a:latin typeface="Cambria" panose="02040503050406030204" pitchFamily="18" charset="0"/>
                <a:ea typeface="Cambria" panose="02040503050406030204" pitchFamily="18" charset="0"/>
              </a:endParaRPr>
            </a:p>
            <a:p>
              <a:pPr algn="just"/>
              <a:r>
                <a:rPr lang="nl-NL" sz="3600" b="1" i="1">
                  <a:solidFill>
                    <a:schemeClr val="accent6">
                      <a:lumMod val="50000"/>
                    </a:schemeClr>
                  </a:solidFill>
                  <a:latin typeface="Cambria" panose="02040503050406030204" pitchFamily="18" charset="0"/>
                  <a:ea typeface="Cambria" panose="02040503050406030204" pitchFamily="18" charset="0"/>
                </a:rPr>
                <a:t>+ Xòe Thái được biểu diễn vào những dịp nào?</a:t>
              </a:r>
              <a:endParaRPr lang="en-US" sz="3600" b="1">
                <a:solidFill>
                  <a:schemeClr val="accent6">
                    <a:lumMod val="50000"/>
                  </a:schemeClr>
                </a:solidFill>
                <a:latin typeface="Cambria" panose="02040503050406030204" pitchFamily="18" charset="0"/>
                <a:ea typeface="Cambria" panose="02040503050406030204" pitchFamily="18" charset="0"/>
              </a:endParaRPr>
            </a:p>
            <a:p>
              <a:pPr algn="just"/>
              <a:r>
                <a:rPr lang="nl-NL" sz="3600" b="1" i="1">
                  <a:solidFill>
                    <a:schemeClr val="accent6">
                      <a:lumMod val="50000"/>
                    </a:schemeClr>
                  </a:solidFill>
                  <a:latin typeface="Cambria" panose="02040503050406030204" pitchFamily="18" charset="0"/>
                  <a:ea typeface="Cambria" panose="02040503050406030204" pitchFamily="18" charset="0"/>
                </a:rPr>
                <a:t>+ Người Thái mong muốn điều gì qua những điệu xòe?</a:t>
              </a:r>
              <a:endParaRPr lang="en-US" sz="36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909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5577" y="385401"/>
            <a:ext cx="11214772" cy="2062103"/>
          </a:xfrm>
          <a:prstGeom prst="rect">
            <a:avLst/>
          </a:prstGeom>
        </p:spPr>
        <p:txBody>
          <a:bodyPr wrap="square">
            <a:spAutoFit/>
          </a:bodyPr>
          <a:lstStyle/>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a:t>
            </a:r>
            <a:r>
              <a:rPr lang="en-US" sz="3200" b="1" i="1">
                <a:solidFill>
                  <a:srgbClr val="002060"/>
                </a:solidFill>
                <a:latin typeface="Cambria" panose="02040503050406030204" pitchFamily="18" charset="0"/>
                <a:ea typeface="Cambria" panose="02040503050406030204" pitchFamily="18" charset="0"/>
                <a:cs typeface="Times New Roman" pitchFamily="18" charset="0"/>
              </a:rPr>
              <a:t>Xòe</a:t>
            </a:r>
            <a:r>
              <a:rPr lang="en-US" sz="3200" b="1">
                <a:solidFill>
                  <a:srgbClr val="002060"/>
                </a:solidFill>
                <a:latin typeface="Cambria" panose="02040503050406030204" pitchFamily="18" charset="0"/>
                <a:ea typeface="Cambria" panose="02040503050406030204" pitchFamily="18" charset="0"/>
                <a:cs typeface="Times New Roman" pitchFamily="18" charset="0"/>
              </a:rPr>
              <a:t> là loại hình múa truyền thống đặc sắc của người Thái, được biểu diễn trong các dịp lễ, tết, ngày vui của gia đình, dòng họ, bản mường,… </a:t>
            </a:r>
            <a:r>
              <a:rPr lang="en-US" sz="3200" b="1">
                <a:solidFill>
                  <a:srgbClr val="0070C0"/>
                </a:solidFill>
                <a:latin typeface="Cambria" panose="02040503050406030204" pitchFamily="18" charset="0"/>
                <a:ea typeface="Cambria" panose="02040503050406030204" pitchFamily="18" charset="0"/>
                <a:cs typeface="Times New Roman" pitchFamily="18" charset="0"/>
              </a:rPr>
              <a:t>Những điệu xòe chứa đựng ước mơ, khát vọng và là niềm tự hào của người Thái.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629" y="2447504"/>
            <a:ext cx="7634452" cy="3875440"/>
          </a:xfrm>
          <a:prstGeom prst="rect">
            <a:avLst/>
          </a:prstGeom>
        </p:spPr>
      </p:pic>
    </p:spTree>
    <p:extLst>
      <p:ext uri="{BB962C8B-B14F-4D97-AF65-F5344CB8AC3E}">
        <p14:creationId xmlns:p14="http://schemas.microsoft.com/office/powerpoint/2010/main" val="208877684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31874" y="2769401"/>
            <a:ext cx="5533970" cy="429339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915" y="0"/>
            <a:ext cx="10343985" cy="5576785"/>
          </a:xfrm>
          <a:prstGeom prst="rect">
            <a:avLst/>
          </a:prstGeom>
        </p:spPr>
      </p:pic>
      <p:pic>
        <p:nvPicPr>
          <p:cNvPr id="6" name="Picture 5"/>
          <p:cNvPicPr>
            <a:picLocks noChangeAspect="1"/>
          </p:cNvPicPr>
          <p:nvPr/>
        </p:nvPicPr>
        <p:blipFill>
          <a:blip r:embed="rId7"/>
          <a:stretch>
            <a:fillRect/>
          </a:stretch>
        </p:blipFill>
        <p:spPr>
          <a:xfrm>
            <a:off x="1351150" y="1865029"/>
            <a:ext cx="6197404" cy="2393283"/>
          </a:xfrm>
          <a:prstGeom prst="rect">
            <a:avLst/>
          </a:prstGeom>
        </p:spPr>
      </p:pic>
    </p:spTree>
    <p:extLst>
      <p:ext uri="{BB962C8B-B14F-4D97-AF65-F5344CB8AC3E}">
        <p14:creationId xmlns:p14="http://schemas.microsoft.com/office/powerpoint/2010/main" val="1363600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74" y="-354889"/>
            <a:ext cx="9732956" cy="6628808"/>
          </a:xfrm>
          <a:prstGeom prst="rect">
            <a:avLst/>
          </a:prstGeom>
        </p:spPr>
      </p:pic>
      <p:pic>
        <p:nvPicPr>
          <p:cNvPr id="4" name="Picture 3">
            <a:extLst>
              <a:ext uri="{FF2B5EF4-FFF2-40B4-BE49-F238E27FC236}">
                <a16:creationId xmlns:a16="http://schemas.microsoft.com/office/drawing/2014/main" id="{0911222D-685D-449E-C1D5-8215B6856909}"/>
              </a:ext>
            </a:extLst>
          </p:cNvPr>
          <p:cNvPicPr>
            <a:picLocks noChangeAspect="1"/>
          </p:cNvPicPr>
          <p:nvPr/>
        </p:nvPicPr>
        <p:blipFill>
          <a:blip r:embed="rId5"/>
          <a:stretch>
            <a:fillRect/>
          </a:stretch>
        </p:blipFill>
        <p:spPr>
          <a:xfrm>
            <a:off x="1786182" y="1975163"/>
            <a:ext cx="6187769" cy="2151584"/>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7798526" y="3519354"/>
            <a:ext cx="4567318" cy="3543440"/>
          </a:xfrm>
          <a:prstGeom prst="rect">
            <a:avLst/>
          </a:prstGeom>
        </p:spPr>
      </p:pic>
    </p:spTree>
    <p:extLst>
      <p:ext uri="{BB962C8B-B14F-4D97-AF65-F5344CB8AC3E}">
        <p14:creationId xmlns:p14="http://schemas.microsoft.com/office/powerpoint/2010/main" val="13755344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833" y="1819127"/>
            <a:ext cx="7711681" cy="4899988"/>
          </a:xfrm>
          <a:prstGeom prst="rect">
            <a:avLst/>
          </a:prstGeom>
        </p:spPr>
      </p:pic>
      <p:grpSp>
        <p:nvGrpSpPr>
          <p:cNvPr id="3" name="Group 2"/>
          <p:cNvGrpSpPr/>
          <p:nvPr/>
        </p:nvGrpSpPr>
        <p:grpSpPr>
          <a:xfrm>
            <a:off x="1029606" y="434132"/>
            <a:ext cx="10609400" cy="1384995"/>
            <a:chOff x="891092" y="914058"/>
            <a:chExt cx="10531413" cy="1717425"/>
          </a:xfrm>
        </p:grpSpPr>
        <p:sp>
          <p:nvSpPr>
            <p:cNvPr id="4" name="Rounded Rectangle 3"/>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14058"/>
              <a:ext cx="10282343" cy="1717425"/>
            </a:xfrm>
            <a:prstGeom prst="rect">
              <a:avLst/>
            </a:prstGeom>
          </p:spPr>
          <p:txBody>
            <a:bodyPr wrap="square">
              <a:spAutoFit/>
            </a:bodyPr>
            <a:lstStyle/>
            <a:p>
              <a:pPr algn="ctr"/>
              <a:r>
                <a:rPr lang="nl-NL" sz="2800" b="1">
                  <a:latin typeface="Cambria" panose="02040503050406030204" pitchFamily="18" charset="0"/>
                  <a:ea typeface="Cambria" panose="02040503050406030204" pitchFamily="18" charset="0"/>
                </a:rPr>
                <a:t>Hình dưới đây giúp em hiểu biết điều gì về về văn hóa của dân tộc Mông ở Mai Châu, tỉnh Hòa Bình. Hãy nêu hiểu biết của em về một số nét văn hóa ở Trung du và miền núi Bắc Bộ.</a:t>
              </a:r>
              <a:endParaRPr lang="en-US" sz="28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3350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1771" y="3752135"/>
            <a:ext cx="3325612" cy="2113087"/>
          </a:xfrm>
          <a:prstGeom prst="rect">
            <a:avLst/>
          </a:prstGeom>
          <a:ln>
            <a:noFill/>
          </a:ln>
          <a:effectLst>
            <a:outerShdw blurRad="190500" algn="tl" rotWithShape="0">
              <a:srgbClr val="000000">
                <a:alpha val="70000"/>
              </a:srgbClr>
            </a:outerShdw>
          </a:effectLst>
        </p:spPr>
      </p:pic>
      <p:sp>
        <p:nvSpPr>
          <p:cNvPr id="3" name="TextBox 2"/>
          <p:cNvSpPr txBox="1"/>
          <p:nvPr/>
        </p:nvSpPr>
        <p:spPr>
          <a:xfrm>
            <a:off x="535577" y="522514"/>
            <a:ext cx="11181806" cy="3108543"/>
          </a:xfrm>
          <a:prstGeom prst="rect">
            <a:avLst/>
          </a:prstGeom>
          <a:noFill/>
        </p:spPr>
        <p:txBody>
          <a:bodyPr wrap="square" rtlCol="0">
            <a:spAutoFit/>
          </a:bodyPr>
          <a:lstStyle/>
          <a:p>
            <a:pPr algn="just"/>
            <a:r>
              <a:rPr lang="nl-NL" sz="2800" i="1">
                <a:latin typeface="Cambria" panose="02040503050406030204" pitchFamily="18" charset="0"/>
                <a:ea typeface="Cambria" panose="02040503050406030204" pitchFamily="18" charset="0"/>
              </a:rPr>
              <a:t>+</a:t>
            </a:r>
            <a:r>
              <a:rPr lang="nl-NL" sz="2800">
                <a:latin typeface="Cambria" panose="02040503050406030204" pitchFamily="18" charset="0"/>
                <a:ea typeface="Cambria" panose="02040503050406030204" pitchFamily="18" charset="0"/>
              </a:rPr>
              <a:t> </a:t>
            </a:r>
            <a:r>
              <a:rPr lang="nl-NL" sz="2800" i="1">
                <a:latin typeface="Cambria" panose="02040503050406030204" pitchFamily="18" charset="0"/>
                <a:ea typeface="Cambria" panose="02040503050406030204" pitchFamily="18" charset="0"/>
              </a:rPr>
              <a:t>Gầu Tào là một lễ hội tiêu biểu nhất của người Mông với mục đích là cúng tạ trời đất, thần linh phù hộ đã ban cho gia đình sự sức khỏe, thịnh vượng, cầu phúc, cầu lộc ban cho những người dân trong bản Mông một năm mới mùa màng bội thu, gia súc, gia cầm đầy chuồng. Lễ hội hứa hẹn một năm mới mùa màng bội thu, một cuộc sống của bà con các dân tộc thiểu số trên Cao nguyên đá Đồng Văn nói chung và dân tộc Mông nói riêng có một cuộc sống ngày càng ấm no, hạnh phúc.</a:t>
            </a:r>
            <a:endParaRPr lang="en-US" sz="2800">
              <a:latin typeface="Cambria" panose="02040503050406030204" pitchFamily="18" charset="0"/>
              <a:ea typeface="Cambria" panose="02040503050406030204" pitchFamily="18" charset="0"/>
            </a:endParaRPr>
          </a:p>
        </p:txBody>
      </p:sp>
      <p:sp>
        <p:nvSpPr>
          <p:cNvPr id="4" name="TextBox 3"/>
          <p:cNvSpPr txBox="1"/>
          <p:nvPr/>
        </p:nvSpPr>
        <p:spPr>
          <a:xfrm>
            <a:off x="535577" y="3553096"/>
            <a:ext cx="7471954" cy="3108543"/>
          </a:xfrm>
          <a:prstGeom prst="rect">
            <a:avLst/>
          </a:prstGeom>
          <a:noFill/>
        </p:spPr>
        <p:txBody>
          <a:bodyPr wrap="square" rtlCol="0">
            <a:spAutoFit/>
          </a:bodyPr>
          <a:lstStyle/>
          <a:p>
            <a:pPr algn="just"/>
            <a:r>
              <a:rPr lang="nl-NL" sz="2800" i="1">
                <a:latin typeface="Cambria" panose="02040503050406030204" pitchFamily="18" charset="0"/>
                <a:ea typeface="Cambria" panose="02040503050406030204" pitchFamily="18" charset="0"/>
              </a:rPr>
              <a:t>+ Một số nét văn hóa ở Trung du và miền núi Bắc Bộ:</a:t>
            </a:r>
            <a:r>
              <a:rPr lang="nl-NL" sz="2800">
                <a:latin typeface="Cambria" panose="02040503050406030204" pitchFamily="18" charset="0"/>
                <a:ea typeface="Cambria" panose="02040503050406030204" pitchFamily="18" charset="0"/>
              </a:rPr>
              <a:t> </a:t>
            </a:r>
            <a:r>
              <a:rPr lang="nl-NL" sz="2800" i="1">
                <a:latin typeface="Cambria" panose="02040503050406030204" pitchFamily="18" charset="0"/>
                <a:ea typeface="Cambria" panose="02040503050406030204" pitchFamily="18" charset="0"/>
              </a:rPr>
              <a:t>lễ hội hoa ban Điện Biên, hội xuân hát giao duyên của người Dao đỏ, lễ hội Lồng Tồng (xuống đồng) của người Tày -Nùng hay các chợ phiên miền núi nổi tiếng như Bắc Hà, Tả Phìn, Mèo Vạc, Đồng Đăng…</a:t>
            </a:r>
            <a:endParaRPr lang="en-US" sz="2800">
              <a:latin typeface="Cambria" panose="02040503050406030204" pitchFamily="18" charset="0"/>
              <a:ea typeface="Cambria" panose="02040503050406030204" pitchFamily="18" charset="0"/>
            </a:endParaRPr>
          </a:p>
          <a:p>
            <a:endParaRPr lang="en-US" sz="28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385854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74" y="-354889"/>
            <a:ext cx="9732956" cy="6628808"/>
          </a:xfrm>
          <a:prstGeom prst="rect">
            <a:avLst/>
          </a:prstGeom>
        </p:spPr>
      </p:pic>
      <p:pic>
        <p:nvPicPr>
          <p:cNvPr id="6" name="Picture 5">
            <a:extLst>
              <a:ext uri="{FF2B5EF4-FFF2-40B4-BE49-F238E27FC236}">
                <a16:creationId xmlns:a16="http://schemas.microsoft.com/office/drawing/2014/main" id="{8EBB01FD-D3AB-E154-057D-FB5650C65B88}"/>
              </a:ext>
            </a:extLst>
          </p:cNvPr>
          <p:cNvPicPr>
            <a:picLocks noChangeAspect="1"/>
          </p:cNvPicPr>
          <p:nvPr/>
        </p:nvPicPr>
        <p:blipFill>
          <a:blip r:embed="rId5"/>
          <a:stretch>
            <a:fillRect/>
          </a:stretch>
        </p:blipFill>
        <p:spPr>
          <a:xfrm>
            <a:off x="1784581" y="2057902"/>
            <a:ext cx="6185651" cy="2101174"/>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7798526" y="3519354"/>
            <a:ext cx="4567318" cy="3543440"/>
          </a:xfrm>
          <a:prstGeom prst="rect">
            <a:avLst/>
          </a:prstGeom>
        </p:spPr>
      </p:pic>
    </p:spTree>
    <p:extLst>
      <p:ext uri="{BB962C8B-B14F-4D97-AF65-F5344CB8AC3E}">
        <p14:creationId xmlns:p14="http://schemas.microsoft.com/office/powerpoint/2010/main" val="33006609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31874" y="2769401"/>
            <a:ext cx="5533970" cy="4293393"/>
          </a:xfrm>
          <a:prstGeom prst="rect">
            <a:avLst/>
          </a:prstGeom>
        </p:spPr>
      </p:pic>
      <p:pic>
        <p:nvPicPr>
          <p:cNvPr id="10" name="Picture 9"/>
          <p:cNvPicPr>
            <a:picLocks noChangeAspect="1"/>
          </p:cNvPicPr>
          <p:nvPr/>
        </p:nvPicPr>
        <p:blipFill>
          <a:blip r:embed="rId6"/>
          <a:stretch>
            <a:fillRect/>
          </a:stretch>
        </p:blipFill>
        <p:spPr>
          <a:xfrm>
            <a:off x="708572" y="176680"/>
            <a:ext cx="7047587" cy="4401693"/>
          </a:xfrm>
          <a:prstGeom prst="rect">
            <a:avLst/>
          </a:prstGeom>
        </p:spPr>
      </p:pic>
    </p:spTree>
    <p:extLst>
      <p:ext uri="{BB962C8B-B14F-4D97-AF65-F5344CB8AC3E}">
        <p14:creationId xmlns:p14="http://schemas.microsoft.com/office/powerpoint/2010/main" val="5797424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4560" y="541425"/>
            <a:ext cx="10367512" cy="1339051"/>
            <a:chOff x="891092" y="916590"/>
            <a:chExt cx="10531413" cy="2561539"/>
          </a:xfrm>
        </p:grpSpPr>
        <p:sp>
          <p:nvSpPr>
            <p:cNvPr id="6" name="Rounded Rectangle 5"/>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2531674"/>
            </a:xfrm>
            <a:prstGeom prst="rect">
              <a:avLst/>
            </a:prstGeom>
          </p:spPr>
          <p:txBody>
            <a:bodyPr wrap="square">
              <a:spAutoFit/>
            </a:bodyPr>
            <a:lstStyle/>
            <a:p>
              <a:pPr algn="ctr" defTabSz="609585">
                <a:spcBef>
                  <a:spcPct val="500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2,3, em hãy:</a:t>
              </a:r>
              <a:endParaRPr lang="en-US" sz="4000" b="1" i="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8" name="Group 7"/>
          <p:cNvGrpSpPr/>
          <p:nvPr/>
        </p:nvGrpSpPr>
        <p:grpSpPr>
          <a:xfrm>
            <a:off x="670601" y="1880476"/>
            <a:ext cx="10795975" cy="2495582"/>
            <a:chOff x="749449" y="875643"/>
            <a:chExt cx="10691167" cy="1491235"/>
          </a:xfrm>
        </p:grpSpPr>
        <p:sp>
          <p:nvSpPr>
            <p:cNvPr id="9" name="Rounded Rectangle 8"/>
            <p:cNvSpPr/>
            <p:nvPr/>
          </p:nvSpPr>
          <p:spPr>
            <a:xfrm>
              <a:off x="749449" y="875643"/>
              <a:ext cx="10691167" cy="1491235"/>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4651" y="968133"/>
              <a:ext cx="10257401" cy="1157700"/>
            </a:xfrm>
            <a:prstGeom prst="rect">
              <a:avLst/>
            </a:prstGeom>
          </p:spPr>
          <p:txBody>
            <a:bodyPr wrap="square">
              <a:spAutoFit/>
            </a:bodyPr>
            <a:lstStyle/>
            <a:p>
              <a:pPr marL="285750" indent="-285750" algn="just">
                <a:spcBef>
                  <a:spcPts val="600"/>
                </a:spcBef>
                <a:spcAft>
                  <a:spcPts val="600"/>
                </a:spcAft>
                <a:buFontTx/>
                <a:buChar char="-"/>
              </a:pPr>
              <a:r>
                <a:rPr lang="nl-NL" sz="4000" b="1">
                  <a:latin typeface="Cambria" panose="02040503050406030204" pitchFamily="18" charset="0"/>
                  <a:ea typeface="Cambria" panose="02040503050406030204" pitchFamily="18" charset="0"/>
                </a:rPr>
                <a:t>Kể tên một số lễ hội tiêu biểu ở vùng Trung du và miền núi Bắc Bộ.</a:t>
              </a:r>
              <a:endParaRPr lang="en-US" sz="4000" b="1">
                <a:latin typeface="Cambria" panose="02040503050406030204" pitchFamily="18" charset="0"/>
                <a:ea typeface="Cambria" panose="02040503050406030204" pitchFamily="18" charset="0"/>
              </a:endParaRPr>
            </a:p>
            <a:p>
              <a:pPr marL="285750" indent="-285750" algn="just">
                <a:spcBef>
                  <a:spcPts val="600"/>
                </a:spcBef>
                <a:spcAft>
                  <a:spcPts val="600"/>
                </a:spcAft>
                <a:buFontTx/>
                <a:buChar char="-"/>
              </a:pPr>
              <a:r>
                <a:rPr lang="en-US" sz="4000" b="1">
                  <a:latin typeface="Cambria" panose="02040503050406030204" pitchFamily="18" charset="0"/>
                  <a:ea typeface="Cambria" panose="02040503050406030204" pitchFamily="18" charset="0"/>
                </a:rPr>
                <a:t>Mô tả một lễ hội mà em ấn tượng nhất.</a:t>
              </a:r>
            </a:p>
          </p:txBody>
        </p:sp>
      </p:grpSp>
    </p:spTree>
    <p:extLst>
      <p:ext uri="{BB962C8B-B14F-4D97-AF65-F5344CB8AC3E}">
        <p14:creationId xmlns:p14="http://schemas.microsoft.com/office/powerpoint/2010/main" val="24388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501196" y="3060738"/>
            <a:ext cx="4086795" cy="2695951"/>
          </a:xfrm>
          <a:prstGeom prst="rect">
            <a:avLst/>
          </a:prstGeom>
          <a:ln>
            <a:noFill/>
          </a:ln>
          <a:effectLst>
            <a:outerShdw blurRad="190500" algn="tl" rotWithShape="0">
              <a:srgbClr val="000000">
                <a:alpha val="70000"/>
              </a:srgbClr>
            </a:outerShdw>
          </a:effectLst>
        </p:spPr>
      </p:pic>
      <p:sp>
        <p:nvSpPr>
          <p:cNvPr id="3" name="Rectangle 2"/>
          <p:cNvSpPr/>
          <p:nvPr/>
        </p:nvSpPr>
        <p:spPr>
          <a:xfrm>
            <a:off x="535577" y="350377"/>
            <a:ext cx="11214772" cy="3693319"/>
          </a:xfrm>
          <a:prstGeom prst="rect">
            <a:avLst/>
          </a:prstGeom>
        </p:spPr>
        <p:txBody>
          <a:bodyPr wrap="square">
            <a:spAutoFit/>
          </a:bodyPr>
          <a:lstStyle/>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Vùng Trung du và miền núi Bắc Bộ nổi tiếng với lễ hội Gầu Tào, lễ hội Lồng Tồng,… các lễ hội được tổ chức nhằm cầu cho mọi người có một năm khỏe mạnh, nhiều may mắn, mùa màng bội thu,…</a:t>
            </a:r>
          </a:p>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Lễ hội Gầu Tào là lễ hội truyền thống của người Mông, được tổ chức vào đầu năm, tại nơi </a:t>
            </a:r>
          </a:p>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bằng phẳng, rộng rãi.</a:t>
            </a:r>
          </a:p>
        </p:txBody>
      </p:sp>
      <p:sp>
        <p:nvSpPr>
          <p:cNvPr id="6" name="TextBox 5"/>
          <p:cNvSpPr txBox="1"/>
          <p:nvPr/>
        </p:nvSpPr>
        <p:spPr>
          <a:xfrm>
            <a:off x="496389" y="4043696"/>
            <a:ext cx="6753497" cy="206210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Sau phần nghi lễ được tiến hành trang trọng là những hoạt động vui chơi như: múa khèn, đi thăng bằng, đẩy gậy,…</a:t>
            </a:r>
          </a:p>
        </p:txBody>
      </p:sp>
    </p:spTree>
    <p:extLst>
      <p:ext uri="{BB962C8B-B14F-4D97-AF65-F5344CB8AC3E}">
        <p14:creationId xmlns:p14="http://schemas.microsoft.com/office/powerpoint/2010/main" val="194729094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1029</Words>
  <Application>Microsoft Office PowerPoint</Application>
  <PresentationFormat>Widescreen</PresentationFormat>
  <Paragraphs>42</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Cambria</vt:lpstr>
      <vt:lpstr>SVN-Genica Pro</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Le Anh</cp:lastModifiedBy>
  <cp:revision>33</cp:revision>
  <dcterms:created xsi:type="dcterms:W3CDTF">2023-09-09T16:12:43Z</dcterms:created>
  <dcterms:modified xsi:type="dcterms:W3CDTF">2025-12-29T01:57:54Z</dcterms:modified>
</cp:coreProperties>
</file>