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7169" r:id="rId2"/>
    <p:sldId id="7209" r:id="rId3"/>
    <p:sldId id="7179" r:id="rId4"/>
    <p:sldId id="7182" r:id="rId5"/>
    <p:sldId id="7192" r:id="rId6"/>
    <p:sldId id="7210" r:id="rId7"/>
    <p:sldId id="7211" r:id="rId8"/>
    <p:sldId id="7193" r:id="rId9"/>
    <p:sldId id="7194" r:id="rId10"/>
    <p:sldId id="7195" r:id="rId11"/>
    <p:sldId id="7180" r:id="rId12"/>
    <p:sldId id="7135" r:id="rId13"/>
    <p:sldId id="7196" r:id="rId14"/>
    <p:sldId id="7197" r:id="rId15"/>
    <p:sldId id="7198" r:id="rId16"/>
    <p:sldId id="7199" r:id="rId17"/>
    <p:sldId id="7200" r:id="rId18"/>
    <p:sldId id="71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797"/>
    <a:srgbClr val="FEFEFE"/>
    <a:srgbClr val="0065AD"/>
    <a:srgbClr val="E7F9FF"/>
    <a:srgbClr val="F6FDE3"/>
    <a:srgbClr val="FF6F48"/>
    <a:srgbClr val="EB579A"/>
    <a:srgbClr val="5B9648"/>
    <a:srgbClr val="B5D7AB"/>
    <a:srgbClr val="F5A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B2AA-ABA1-496A-BBFA-DEC8947D94C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C81-C65C-4915-A231-CA2348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8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Giải thích vì sao chọn đáp án đó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Ngoài cách xếp như trên, hãy nêu cách xếp HHCN khác từ các hình lập phương nhỏ đã cho và nêu chiều dài, chiều rộng, chiều cao của HHCN đó.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>
              <a:fillRect/>
            </a:stretch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>
              <a:fillRect/>
            </a:stretch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>
            <a:fillRect/>
          </a:stretch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>
              <a:fillRect/>
            </a:stretch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>
              <a:fillRect/>
            </a:stretch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>
              <a:fillRect/>
            </a:stretch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>
              <a:fillRect/>
            </a:stretch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>
              <a:fillRect/>
            </a:stretch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>
            <a:fillRect/>
          </a:stretch>
        </p:blipFill>
        <p:spPr>
          <a:xfrm>
            <a:off x="0" y="23134"/>
            <a:ext cx="12192000" cy="2557220"/>
          </a:xfrm>
          <a:prstGeom prst="rect">
            <a:avLst/>
          </a:prstGeom>
        </p:spPr>
      </p:pic>
      <p:pic>
        <p:nvPicPr>
          <p:cNvPr id="14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>
            <a:fillRect/>
          </a:stretch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>
            <a:fillRect/>
          </a:stretch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>
            <a:fillRect/>
          </a:stretch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>
            <a:fillRect/>
          </a:stretch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>
            <a:fillRect/>
          </a:stretch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>
            <a:fillRect/>
          </a:stretch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>
            <a:fillRect/>
          </a:stretch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4187" y="1553569"/>
            <a:ext cx="5797798" cy="9205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54" y="2628055"/>
            <a:ext cx="8266892" cy="4432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00777"/>
            <a:ext cx="1126671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 </a:t>
            </a:r>
            <a:r>
              <a:rPr lang="en-US" sz="32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hình lập phương như nhau. Ta tách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thành hai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6 hình lập phương và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2 hình lập phương như thế.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2676" y="2112690"/>
            <a:ext cx="8372475" cy="24860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960120" y="4598670"/>
            <a:ext cx="109924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Ta nói: Thể tích hình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P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bằng tổng thể tích các hình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N</a:t>
            </a:r>
          </a:p>
        </p:txBody>
      </p:sp>
      <p:sp>
        <p:nvSpPr>
          <p:cNvPr id="3" name="Rectangles 2"/>
          <p:cNvSpPr/>
          <p:nvPr/>
        </p:nvSpPr>
        <p:spPr>
          <a:xfrm>
            <a:off x="4939030" y="2854325"/>
            <a:ext cx="1148715" cy="701675"/>
          </a:xfrm>
          <a:prstGeom prst="rect">
            <a:avLst/>
          </a:prstGeom>
          <a:solidFill>
            <a:srgbClr val="FEFEFE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3" grpId="0" bldLvl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>
            <a:fillRect/>
          </a:stretch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>
            <a:fillRect/>
          </a:stretch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>
            <a:fillRect/>
          </a:stretch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>
            <a:fillRect/>
          </a:stretch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6" name="Picture 5" descr="A yellow and blue letters&#10;&#10;Description automatically generate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28" y="1119187"/>
            <a:ext cx="9753600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/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6" name="Picture 5" descr="A picture containing shape&#10;&#10;Description automatically generated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>
              <a:fillRect/>
            </a:stretch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hình vẽ rồi trả lời câu hỏi.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Hình nào có thể tích lớn hơn?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/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>
              <a:fillRect/>
            </a:stretch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49086" y="772886"/>
            <a:ext cx="1090748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16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18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Hình hộp chữ nhật B có thể tích lớn hơn hình hộp chữ nhật A (</a:t>
            </a:r>
            <a:r>
              <a:rPr lang="en-US" alt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&gt; 16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>
            <a:fillRect/>
          </a:stretch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>
            <a:fillRect/>
          </a:stretch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>
            <a:fillRect/>
          </a:stretch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>
            <a:fillRect/>
          </a:stretch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" y="1872055"/>
            <a:ext cx="12192000" cy="2939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/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>
              <a:fillRect/>
            </a:stretch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/>
          <p:cNvSpPr/>
          <p:nvPr/>
        </p:nvSpPr>
        <p:spPr>
          <a:xfrm>
            <a:off x="511629" y="696686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0086" y="631371"/>
            <a:ext cx="842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2115" y="1415143"/>
            <a:ext cx="10504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lớn hơn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bằng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bé hơn thể tích hình 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096" y="3505200"/>
            <a:ext cx="4266614" cy="252888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045029" y="1458686"/>
            <a:ext cx="598714" cy="576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/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>
              <a:fillRect/>
            </a:stretch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/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7429" y="195942"/>
            <a:ext cx="1025434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có một hình lập phương lớn gồm 8 hình lập phương nhỏ cạnh 1 cm.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486" y="1349830"/>
            <a:ext cx="10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Rô-bốt tháo rời các hình lập phương nhỏ và xếp thành hai hình A và B. So sánh thể tích của hình lập phương ban đầu với tổng thể tích các hình A và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755" y="2986768"/>
            <a:ext cx="7135904" cy="2412546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478973" y="5557792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hình lập phương ban đầu bằng tổng thể tích hình A và hình B.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/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>
              <a:fillRect/>
            </a:stretch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/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tháo rời các hình lập phương nhỏ và xếp thành một hình hộp chữ nhật như dưới đây.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912" y="1381123"/>
            <a:ext cx="8102374" cy="19909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4658" y="3385456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cho biết chiều dài, chiều rộng, chiều cao của hình hộp chữ nhật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478610" y="5048341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có chiều dài 8 cm; chiều rộng 1 cm và chiều cao 1 cm.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>
            <a:fillRect/>
          </a:stretch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>
              <a:fillRect/>
            </a:stretch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>
              <a:fillRect/>
            </a:stretch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>
              <a:fillRect/>
            </a:stretch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>
              <a:fillRect/>
            </a:stretch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>
              <a:fillRect/>
            </a:stretch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>
            <a:fillRect/>
          </a:stretch>
        </p:blipFill>
        <p:spPr>
          <a:xfrm>
            <a:off x="0" y="0"/>
            <a:ext cx="12192000" cy="2557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059" y="1879289"/>
            <a:ext cx="9339881" cy="39749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814" y="994443"/>
            <a:ext cx="2377646" cy="1390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98015" y="2538095"/>
            <a:ext cx="8651875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latin typeface="Times New Roman" panose="02020603050405020304"/>
                <a:ea typeface="Calibri" panose="020F0502020204030204"/>
              </a:rPr>
              <a:t>- Nhận biết được các kích thước của hình hộp chữ nhật, hình lập phương.</a:t>
            </a:r>
          </a:p>
          <a:p>
            <a:pPr marL="180340" indent="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latin typeface="Times New Roman" panose="02020603050405020304"/>
                <a:ea typeface="Calibri" panose="020F0502020204030204"/>
              </a:rPr>
              <a:t>- Nhận biết được “thể tích” thông qua một số biểu tượng cụ thể.</a:t>
            </a:r>
          </a:p>
        </p:txBody>
      </p:sp>
      <p:sp>
        <p:nvSpPr>
          <p:cNvPr id="3" name="Rectangles 2"/>
          <p:cNvSpPr/>
          <p:nvPr/>
        </p:nvSpPr>
        <p:spPr>
          <a:xfrm>
            <a:off x="2650173" y="1043305"/>
            <a:ext cx="71462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Yêu cầu cần đạt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>
            <a:fillRect/>
          </a:stretch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>
            <a:fillRect/>
          </a:stretch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>
            <a:fillRect/>
          </a:stretch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>
            <a:fillRect/>
          </a:stretch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0208" y="660420"/>
            <a:ext cx="8087509" cy="5025070"/>
            <a:chOff x="1920208" y="660420"/>
            <a:chExt cx="8087509" cy="5025070"/>
          </a:xfrm>
        </p:grpSpPr>
        <p:pic>
          <p:nvPicPr>
            <p:cNvPr id="9" name="图片 4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>
              <a:fillRect/>
            </a:stretch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6" y="195943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543" y="772887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32" y="1362755"/>
            <a:ext cx="7181850" cy="4067175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620487" y="5627914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kích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315" y="391887"/>
            <a:ext cx="72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609601" y="4288971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sáu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vuông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82" y="543605"/>
            <a:ext cx="3241779" cy="3364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0285" y="4401820"/>
            <a:ext cx="10449560" cy="14154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Thể tích của một vật là khoảng không gian mà vật ấy chiếm.</a:t>
            </a:r>
          </a:p>
        </p:txBody>
      </p:sp>
      <p:pic>
        <p:nvPicPr>
          <p:cNvPr id="3" name="Picture Placeholder 1" descr="hinhhop2"/>
          <p:cNvPicPr>
            <a:picLocks noGrp="1" noChangeAspect="1"/>
          </p:cNvPicPr>
          <p:nvPr/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8162290" y="848995"/>
            <a:ext cx="3053715" cy="192786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</p:pic>
      <p:pic>
        <p:nvPicPr>
          <p:cNvPr id="6" name="Picture Placeholder 5" descr="pngtree-red-gift-box-cuboid-gift-box-gift-box-gift-box-png-image_398535"/>
          <p:cNvPicPr>
            <a:picLocks noGrp="1" noChangeAspect="1"/>
          </p:cNvPicPr>
          <p:nvPr/>
        </p:nvPicPr>
        <p:blipFill>
          <a:blip r:embed="rId3">
            <a:lum bright="6000"/>
          </a:blip>
          <a:stretch>
            <a:fillRect/>
          </a:stretch>
        </p:blipFill>
        <p:spPr>
          <a:xfrm>
            <a:off x="3324860" y="457835"/>
            <a:ext cx="2214245" cy="1847215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</p:pic>
      <p:pic>
        <p:nvPicPr>
          <p:cNvPr id="8" name="Picture Placeholder 7" descr="bai-toan-3768-1551057063-6906-1551496131"/>
          <p:cNvPicPr>
            <a:picLocks noGrp="1" noChangeAspect="1"/>
          </p:cNvPicPr>
          <p:nvPr/>
        </p:nvPicPr>
        <p:blipFill>
          <a:blip r:embed="rId4"/>
          <a:srcRect l="25301" t="10184" r="24000" b="5072"/>
          <a:stretch>
            <a:fillRect/>
          </a:stretch>
        </p:blipFill>
        <p:spPr>
          <a:xfrm>
            <a:off x="1118870" y="2018030"/>
            <a:ext cx="1870075" cy="1570355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</p:pic>
      <p:pic>
        <p:nvPicPr>
          <p:cNvPr id="4" name="Picture Placeholder 2" descr="bánh"/>
          <p:cNvPicPr>
            <a:picLocks noGrp="1" noChangeAspect="1"/>
          </p:cNvPicPr>
          <p:nvPr/>
        </p:nvPicPr>
        <p:blipFill>
          <a:blip r:embed="rId5"/>
          <a:srcRect t="14165" r="3985" b="3903"/>
          <a:stretch>
            <a:fillRect/>
          </a:stretch>
        </p:blipFill>
        <p:spPr>
          <a:xfrm>
            <a:off x="5320665" y="2018030"/>
            <a:ext cx="2456815" cy="209677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315" y="391887"/>
            <a:ext cx="10951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nằm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02895" y="5200650"/>
            <a:ext cx="11731625" cy="1132205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Ta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/>
              </a:rPr>
              <a:t>nói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/>
              </a:rPr>
              <a:t>bé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/>
              </a:rPr>
              <a:t>hơn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/>
              </a:rPr>
              <a:t>nhật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30090" y="2405380"/>
            <a:ext cx="3968115" cy="2497455"/>
            <a:chOff x="6887" y="2986"/>
            <a:chExt cx="6249" cy="3933"/>
          </a:xfrm>
        </p:grpSpPr>
        <p:sp>
          <p:nvSpPr>
            <p:cNvPr id="6" name="Cube 5"/>
            <p:cNvSpPr/>
            <p:nvPr/>
          </p:nvSpPr>
          <p:spPr>
            <a:xfrm>
              <a:off x="6896" y="2991"/>
              <a:ext cx="6240" cy="3929"/>
            </a:xfrm>
            <a:prstGeom prst="cub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40000"/>
                      <a:lumOff val="60000"/>
                    </a:schemeClr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848" y="2986"/>
              <a:ext cx="0" cy="288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832" y="5905"/>
              <a:ext cx="5298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887" y="5871"/>
              <a:ext cx="961" cy="1047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ube 12"/>
          <p:cNvSpPr/>
          <p:nvPr/>
        </p:nvSpPr>
        <p:spPr>
          <a:xfrm>
            <a:off x="2715260" y="3937635"/>
            <a:ext cx="964565" cy="964565"/>
          </a:xfrm>
          <a:prstGeom prst="cub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30090" y="3032760"/>
            <a:ext cx="33489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55e-05 -7.83796e-06 L -2.05055e-05 -0.212141 C -2.05055e-05 -0.306554 0.0774789 -0.423582 0.140553 -0.423582 L 0.281388 -0.423582 " pathEditMode="relative" rAng="0" ptsTypes="AAAA">
                                      <p:cBhvr>
                                        <p:cTn id="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312 -0.430556 L 0.281562 -0.0425926 " pathEditMode="relative" rAng="0" ptsTypes="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ldLvl="0" animBg="1"/>
      <p:bldP spid="13" grpId="1" animBg="1"/>
      <p:bldP spid="13" grpId="2" bldLvl="0" animBg="1"/>
      <p:bldP spid="13" grpId="3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44287"/>
            <a:ext cx="109510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4 hình lập phương như nhau và hình B cũng gồm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hình lập phương như thế.</a:t>
            </a:r>
          </a:p>
          <a:p>
            <a:pPr lvl="0"/>
            <a:endParaRPr lang="vi-VN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76" y="1619793"/>
            <a:ext cx="7223353" cy="2916471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101090" y="4680585"/>
            <a:ext cx="95408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Ta nói: Thể tích hình 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A</a:t>
            </a:r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bằng thể tích hình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B</a:t>
            </a:r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Custom</PresentationFormat>
  <Paragraphs>43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MNT;MangnonTeam</cp:keywords>
  <cp:lastModifiedBy>MinhThangPC.VN</cp:lastModifiedBy>
  <cp:revision>56</cp:revision>
  <dcterms:created xsi:type="dcterms:W3CDTF">2022-08-16T23:23:00Z</dcterms:created>
  <dcterms:modified xsi:type="dcterms:W3CDTF">2025-02-20T08:51:05Z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C42577D47867433C90A90BC402A28614_12</vt:lpwstr>
  </property>
  <property fmtid="{D5CDD505-2E9C-101B-9397-08002B2CF9AE}" pid="3" name="KSOProductBuildVer">
    <vt:lpwstr>1033-12.2.0.19805</vt:lpwstr>
  </property>
</Properties>
</file>