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</p:sldMasterIdLst>
  <p:notesMasterIdLst>
    <p:notesMasterId r:id="rId12"/>
  </p:notesMasterIdLst>
  <p:sldIdLst>
    <p:sldId id="745" r:id="rId7"/>
    <p:sldId id="770" r:id="rId8"/>
    <p:sldId id="11088482" r:id="rId9"/>
    <p:sldId id="11088476" r:id="rId10"/>
    <p:sldId id="1108848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 varScale="1">
        <p:scale>
          <a:sx n="59" d="100"/>
          <a:sy n="59" d="100"/>
        </p:scale>
        <p:origin x="96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40BAB-16AD-483E-B323-A3E9EACA579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2C5579-4226-4234-956F-01DECBF2204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4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6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www.1ppt.com/jiaoan/  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470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940" indent="0">
              <a:buNone/>
              <a:defRPr sz="1605">
                <a:solidFill>
                  <a:schemeClr val="tx1">
                    <a:tint val="75000"/>
                  </a:schemeClr>
                </a:solidFill>
              </a:defRPr>
            </a:lvl3pPr>
            <a:lvl4pPr marL="1374775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4pPr>
            <a:lvl5pPr marL="1833245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6pPr>
            <a:lvl7pPr marL="2750185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7pPr>
            <a:lvl8pPr marL="3208655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8pPr>
            <a:lvl9pPr marL="3666490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4216400" y="-279400"/>
            <a:ext cx="15640826" cy="10112441"/>
            <a:chOff x="-4189157" y="-216676"/>
            <a:chExt cx="16000031" cy="11026288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>
              <a:fillRect/>
            </a:stretch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extBox 3"/>
            <p:cNvSpPr txBox="1"/>
            <p:nvPr userDrawn="1"/>
          </p:nvSpPr>
          <p:spPr>
            <a:xfrm>
              <a:off x="1592454" y="9286118"/>
              <a:ext cx="10218420" cy="771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  <a:endParaRPr kumimoji="0" lang="en-US" sz="133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1335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/>
                </a:rPr>
                <a:t>MĂNG NON- TÀI LIỆU TIỂU HỌC | Facebook</a:t>
              </a:r>
              <a:endPara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1335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1335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1335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1335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133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" name="Hình ảnh 32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7" y="2789461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4216400" y="-279400"/>
            <a:ext cx="15640826" cy="10112441"/>
            <a:chOff x="-4189157" y="-216676"/>
            <a:chExt cx="16000031" cy="11026288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>
              <a:fillRect/>
            </a:stretch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extBox 3"/>
            <p:cNvSpPr txBox="1"/>
            <p:nvPr userDrawn="1"/>
          </p:nvSpPr>
          <p:spPr>
            <a:xfrm>
              <a:off x="1592454" y="9286118"/>
              <a:ext cx="10218420" cy="771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  <a:endParaRPr kumimoji="0" lang="en-US" sz="133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1335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/>
                </a:rPr>
                <a:t>MĂNG NON- TÀI LIỆU TIỂU HỌC | Facebook</a:t>
              </a:r>
              <a:endPara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1335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1335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1335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1335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133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" name="Hình ảnh 32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7" y="2789461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4216400" y="-279400"/>
            <a:ext cx="15640826" cy="10112441"/>
            <a:chOff x="-4189157" y="-216676"/>
            <a:chExt cx="16000031" cy="11026288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>
              <a:fillRect/>
            </a:stretch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10" name="TextBox 3"/>
            <p:cNvSpPr txBox="1"/>
            <p:nvPr userDrawn="1"/>
          </p:nvSpPr>
          <p:spPr>
            <a:xfrm>
              <a:off x="1592454" y="9286118"/>
              <a:ext cx="10218420" cy="771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  <a:endParaRPr kumimoji="0" lang="en-US" sz="133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1335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/>
                </a:rPr>
                <a:t>MĂNG NON- TÀI LIỆU TIỂU HỌC | Facebook</a:t>
              </a:r>
              <a:endPara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1335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1335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1335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1335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133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7" y="2789461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5"/>
            </a:lvl1pPr>
            <a:lvl2pPr>
              <a:defRPr sz="2405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5"/>
            </a:lvl1pPr>
            <a:lvl2pPr>
              <a:defRPr sz="2405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4216400" y="-279400"/>
            <a:ext cx="15640826" cy="10112441"/>
            <a:chOff x="-4189157" y="-216676"/>
            <a:chExt cx="16000031" cy="11026288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>
              <a:fillRect/>
            </a:stretch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10" name="TextBox 3"/>
            <p:cNvSpPr txBox="1"/>
            <p:nvPr userDrawn="1"/>
          </p:nvSpPr>
          <p:spPr>
            <a:xfrm>
              <a:off x="1592454" y="9286118"/>
              <a:ext cx="10218420" cy="771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  <a:endParaRPr kumimoji="0" lang="en-US" sz="133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1335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/>
                </a:rPr>
                <a:t>MĂNG NON- TÀI LIỆU TIỂU HỌC | Facebook</a:t>
              </a:r>
              <a:endPara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1335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1335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1335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1335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133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7" y="2789461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4216400" y="-279400"/>
            <a:ext cx="15640826" cy="10112441"/>
            <a:chOff x="-4189157" y="-216676"/>
            <a:chExt cx="16000031" cy="11026288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>
              <a:fillRect/>
            </a:stretch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extBox 3"/>
            <p:cNvSpPr txBox="1"/>
            <p:nvPr userDrawn="1"/>
          </p:nvSpPr>
          <p:spPr>
            <a:xfrm>
              <a:off x="1592454" y="9286118"/>
              <a:ext cx="10218420" cy="771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  <a:endParaRPr kumimoji="0" lang="en-US" sz="133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33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1335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/>
                </a:rPr>
                <a:t>MĂNG NON- TÀI LIỆU TIỂU HỌC | Facebook</a:t>
              </a:r>
              <a:endPara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33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1335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1335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1335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1335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1335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133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" name="Hình ảnh 32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7" y="2789461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rot="5400000">
            <a:off x="2661637" y="-2672363"/>
            <a:ext cx="6868727" cy="12192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rot="5400000">
            <a:off x="2661637" y="-2672363"/>
            <a:ext cx="6868727" cy="121920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 rot="5400000">
            <a:off x="4864397" y="-483462"/>
            <a:ext cx="2477069" cy="122058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 rot="5400000">
            <a:off x="5096409" y="-251449"/>
            <a:ext cx="2013046" cy="12205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5" b="1"/>
            </a:lvl1pPr>
            <a:lvl2pPr marL="458470" indent="0">
              <a:buNone/>
              <a:defRPr sz="2005" b="1"/>
            </a:lvl2pPr>
            <a:lvl3pPr marL="916940" indent="0">
              <a:buNone/>
              <a:defRPr sz="1805" b="1"/>
            </a:lvl3pPr>
            <a:lvl4pPr marL="1374775" indent="0">
              <a:buNone/>
              <a:defRPr sz="1605" b="1"/>
            </a:lvl4pPr>
            <a:lvl5pPr marL="1833245" indent="0">
              <a:buNone/>
              <a:defRPr sz="1605" b="1"/>
            </a:lvl5pPr>
            <a:lvl6pPr marL="2291715" indent="0">
              <a:buNone/>
              <a:defRPr sz="1605" b="1"/>
            </a:lvl6pPr>
            <a:lvl7pPr marL="2750185" indent="0">
              <a:buNone/>
              <a:defRPr sz="1605" b="1"/>
            </a:lvl7pPr>
            <a:lvl8pPr marL="3208655" indent="0">
              <a:buNone/>
              <a:defRPr sz="1605" b="1"/>
            </a:lvl8pPr>
            <a:lvl9pPr marL="3666490" indent="0">
              <a:buNone/>
              <a:defRPr sz="160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5"/>
            </a:lvl1pPr>
            <a:lvl2pPr>
              <a:defRPr sz="2005"/>
            </a:lvl2pPr>
            <a:lvl3pPr>
              <a:defRPr sz="1805"/>
            </a:lvl3pPr>
            <a:lvl4pPr>
              <a:defRPr sz="1605"/>
            </a:lvl4pPr>
            <a:lvl5pPr>
              <a:defRPr sz="1605"/>
            </a:lvl5pPr>
            <a:lvl6pPr>
              <a:defRPr sz="1605"/>
            </a:lvl6pPr>
            <a:lvl7pPr>
              <a:defRPr sz="1605"/>
            </a:lvl7pPr>
            <a:lvl8pPr>
              <a:defRPr sz="1605"/>
            </a:lvl8pPr>
            <a:lvl9pPr>
              <a:defRPr sz="160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5" b="1"/>
            </a:lvl1pPr>
            <a:lvl2pPr marL="458470" indent="0">
              <a:buNone/>
              <a:defRPr sz="2005" b="1"/>
            </a:lvl2pPr>
            <a:lvl3pPr marL="916940" indent="0">
              <a:buNone/>
              <a:defRPr sz="1805" b="1"/>
            </a:lvl3pPr>
            <a:lvl4pPr marL="1374775" indent="0">
              <a:buNone/>
              <a:defRPr sz="1605" b="1"/>
            </a:lvl4pPr>
            <a:lvl5pPr marL="1833245" indent="0">
              <a:buNone/>
              <a:defRPr sz="1605" b="1"/>
            </a:lvl5pPr>
            <a:lvl6pPr marL="2291715" indent="0">
              <a:buNone/>
              <a:defRPr sz="1605" b="1"/>
            </a:lvl6pPr>
            <a:lvl7pPr marL="2750185" indent="0">
              <a:buNone/>
              <a:defRPr sz="1605" b="1"/>
            </a:lvl7pPr>
            <a:lvl8pPr marL="3208655" indent="0">
              <a:buNone/>
              <a:defRPr sz="1605" b="1"/>
            </a:lvl8pPr>
            <a:lvl9pPr marL="3666490" indent="0">
              <a:buNone/>
              <a:defRPr sz="160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5"/>
            </a:lvl1pPr>
            <a:lvl2pPr>
              <a:defRPr sz="2005"/>
            </a:lvl2pPr>
            <a:lvl3pPr>
              <a:defRPr sz="1805"/>
            </a:lvl3pPr>
            <a:lvl4pPr>
              <a:defRPr sz="1605"/>
            </a:lvl4pPr>
            <a:lvl5pPr>
              <a:defRPr sz="1605"/>
            </a:lvl5pPr>
            <a:lvl6pPr>
              <a:defRPr sz="1605"/>
            </a:lvl6pPr>
            <a:lvl7pPr>
              <a:defRPr sz="1605"/>
            </a:lvl7pPr>
            <a:lvl8pPr>
              <a:defRPr sz="1605"/>
            </a:lvl8pPr>
            <a:lvl9pPr>
              <a:defRPr sz="160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10"/>
            </a:lvl1pPr>
            <a:lvl2pPr>
              <a:defRPr sz="2805"/>
            </a:lvl2pPr>
            <a:lvl3pPr>
              <a:defRPr sz="2405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5"/>
            </a:lvl1pPr>
            <a:lvl2pPr marL="458470" indent="0">
              <a:buNone/>
              <a:defRPr sz="1205"/>
            </a:lvl2pPr>
            <a:lvl3pPr marL="916940" indent="0">
              <a:buNone/>
              <a:defRPr sz="1005"/>
            </a:lvl3pPr>
            <a:lvl4pPr marL="1374775" indent="0">
              <a:buNone/>
              <a:defRPr sz="900"/>
            </a:lvl4pPr>
            <a:lvl5pPr marL="1833245" indent="0">
              <a:buNone/>
              <a:defRPr sz="900"/>
            </a:lvl5pPr>
            <a:lvl6pPr marL="2291715" indent="0">
              <a:buNone/>
              <a:defRPr sz="900"/>
            </a:lvl6pPr>
            <a:lvl7pPr marL="2750185" indent="0">
              <a:buNone/>
              <a:defRPr sz="900"/>
            </a:lvl7pPr>
            <a:lvl8pPr marL="3208655" indent="0">
              <a:buNone/>
              <a:defRPr sz="900"/>
            </a:lvl8pPr>
            <a:lvl9pPr marL="366649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10"/>
            </a:lvl1pPr>
            <a:lvl2pPr marL="458470" indent="0">
              <a:buNone/>
              <a:defRPr sz="2805"/>
            </a:lvl2pPr>
            <a:lvl3pPr marL="916940" indent="0">
              <a:buNone/>
              <a:defRPr sz="2405"/>
            </a:lvl3pPr>
            <a:lvl4pPr marL="1374775" indent="0">
              <a:buNone/>
              <a:defRPr sz="2005"/>
            </a:lvl4pPr>
            <a:lvl5pPr marL="1833245" indent="0">
              <a:buNone/>
              <a:defRPr sz="2005"/>
            </a:lvl5pPr>
            <a:lvl6pPr marL="2291715" indent="0">
              <a:buNone/>
              <a:defRPr sz="2005"/>
            </a:lvl6pPr>
            <a:lvl7pPr marL="2750185" indent="0">
              <a:buNone/>
              <a:defRPr sz="2005"/>
            </a:lvl7pPr>
            <a:lvl8pPr marL="3208655" indent="0">
              <a:buNone/>
              <a:defRPr sz="2005"/>
            </a:lvl8pPr>
            <a:lvl9pPr marL="3666490" indent="0">
              <a:buNone/>
              <a:defRPr sz="20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5"/>
            </a:lvl1pPr>
            <a:lvl2pPr marL="458470" indent="0">
              <a:buNone/>
              <a:defRPr sz="1205"/>
            </a:lvl2pPr>
            <a:lvl3pPr marL="916940" indent="0">
              <a:buNone/>
              <a:defRPr sz="1005"/>
            </a:lvl3pPr>
            <a:lvl4pPr marL="1374775" indent="0">
              <a:buNone/>
              <a:defRPr sz="900"/>
            </a:lvl4pPr>
            <a:lvl5pPr marL="1833245" indent="0">
              <a:buNone/>
              <a:defRPr sz="900"/>
            </a:lvl5pPr>
            <a:lvl6pPr marL="2291715" indent="0">
              <a:buNone/>
              <a:defRPr sz="900"/>
            </a:lvl6pPr>
            <a:lvl7pPr marL="2750185" indent="0">
              <a:buNone/>
              <a:defRPr sz="900"/>
            </a:lvl7pPr>
            <a:lvl8pPr marL="3208655" indent="0">
              <a:buNone/>
              <a:defRPr sz="900"/>
            </a:lvl8pPr>
            <a:lvl9pPr marL="366649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789" y="10910335"/>
            <a:ext cx="1228724" cy="12287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xStyles>
    <p:titleStyle>
      <a:lvl1pPr algn="ctr" defTabSz="916940" rtl="0" eaLnBrk="1" latinLnBrk="0" hangingPunct="1">
        <a:spcBef>
          <a:spcPct val="0"/>
        </a:spcBef>
        <a:buNone/>
        <a:defRPr sz="44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535" indent="-343535" algn="l" defTabSz="9169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10" kern="1200">
          <a:solidFill>
            <a:schemeClr val="tx1"/>
          </a:solidFill>
          <a:latin typeface="+mn-lt"/>
          <a:ea typeface="+mn-ea"/>
          <a:cs typeface="+mn-cs"/>
        </a:defRPr>
      </a:lvl1pPr>
      <a:lvl2pPr marL="744855" indent="-286385" algn="l" defTabSz="9169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5" kern="1200">
          <a:solidFill>
            <a:schemeClr val="tx1"/>
          </a:solidFill>
          <a:latin typeface="+mn-lt"/>
          <a:ea typeface="+mn-ea"/>
          <a:cs typeface="+mn-cs"/>
        </a:defRPr>
      </a:lvl2pPr>
      <a:lvl3pPr marL="1146175" indent="-229235" algn="l" defTabSz="9169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5" kern="1200">
          <a:solidFill>
            <a:schemeClr val="tx1"/>
          </a:solidFill>
          <a:latin typeface="+mn-lt"/>
          <a:ea typeface="+mn-ea"/>
          <a:cs typeface="+mn-cs"/>
        </a:defRPr>
      </a:lvl3pPr>
      <a:lvl4pPr marL="1604010" indent="-229235" algn="l" defTabSz="9169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480" indent="-229235" algn="l" defTabSz="91694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950" indent="-229235" algn="l" defTabSz="9169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420" indent="-229235" algn="l" defTabSz="9169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890" indent="-229235" algn="l" defTabSz="9169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725" indent="-229235" algn="l" defTabSz="9169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94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470" algn="l" defTabSz="91694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940" algn="l" defTabSz="91694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4775" algn="l" defTabSz="91694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245" algn="l" defTabSz="91694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94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185" algn="l" defTabSz="91694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655" algn="l" defTabSz="91694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490" algn="l" defTabSz="91694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32760-E0EF-4042-A232-5E2389B008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CA75A-4185-4D33-ADDB-DE567E28B23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1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0.xml"/><Relationship Id="rId4" Type="http://schemas.openxmlformats.org/officeDocument/2006/relationships/image" Target="../media/image23.sv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9.xml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microsoft.com/office/2007/relationships/hdphoto" Target="../media/image28.wdp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>
            <a:fillRect/>
          </a:stretch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3" name="图片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5"/>
          <a:stretch>
            <a:fillRect/>
          </a:stretch>
        </p:blipFill>
        <p:spPr>
          <a:xfrm>
            <a:off x="883599" y="273050"/>
            <a:ext cx="10424802" cy="6311900"/>
          </a:xfrm>
          <a:prstGeom prst="rect">
            <a:avLst/>
          </a:prstGeom>
        </p:spPr>
      </p:pic>
      <p:pic>
        <p:nvPicPr>
          <p:cNvPr id="4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>
            <a:fillRect/>
          </a:stretch>
        </p:blipFill>
        <p:spPr>
          <a:xfrm>
            <a:off x="5842000" y="3432997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434">
            <a:off x="9684175" y="267537"/>
            <a:ext cx="2084414" cy="2084414"/>
          </a:xfrm>
          <a:prstGeom prst="rect">
            <a:avLst/>
          </a:prstGeom>
        </p:spPr>
      </p:pic>
      <p:pic>
        <p:nvPicPr>
          <p:cNvPr id="8" name="图片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92" y="5895930"/>
            <a:ext cx="2324100" cy="96134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45371" y="220403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 descr="A cartoon of a child sleeping in a bed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667" y="3638549"/>
            <a:ext cx="4683460" cy="4162425"/>
          </a:xfrm>
          <a:prstGeom prst="rect">
            <a:avLst/>
          </a:prstGeom>
        </p:spPr>
      </p:pic>
      <p:pic>
        <p:nvPicPr>
          <p:cNvPr id="17" name="Picture 16" descr="A cartoon of a person covering her face with her hands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1" y="3507967"/>
            <a:ext cx="3283014" cy="31564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0165" y="2432793"/>
            <a:ext cx="7254869" cy="21215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9559" y="1280694"/>
            <a:ext cx="2981202" cy="10729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2480" y="4342914"/>
            <a:ext cx="2310584" cy="1176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/>
          <p:cNvSpPr/>
          <p:nvPr userDrawn="1"/>
        </p:nvSpPr>
        <p:spPr>
          <a:xfrm>
            <a:off x="44704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293914" y="173600"/>
            <a:ext cx="11821885" cy="15354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914400">
              <a:defRPr/>
            </a:pPr>
            <a:r>
              <a:rPr lang="vi-VN" sz="28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 sát tình huống ở hình 13 và cho biết:</a:t>
            </a:r>
            <a:endParaRPr lang="vi-VN" sz="2800" b="1" kern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just" defTabSz="914400">
              <a:defRPr/>
            </a:pPr>
            <a:r>
              <a:rPr lang="vi-VN" sz="2800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Bạn gái đang gặp tình huống gì? Tình huống đó có thể dẫn đến nguy cơ gì?</a:t>
            </a:r>
            <a:endParaRPr lang="vi-VN" sz="2800" kern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defTabSz="914400">
              <a:defRPr/>
            </a:pPr>
            <a:r>
              <a:rPr lang="vi-VN" sz="2800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Bạn gái đã làm như thế nào để giữ an toàn cho bản thân?</a:t>
            </a:r>
            <a:endParaRPr kumimoji="0" lang="vi-VN" sz="2800" i="0" u="none" strike="noStrike" kern="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33800" y="1946822"/>
            <a:ext cx="5402716" cy="43600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67338" y="-241408"/>
            <a:ext cx="14148010" cy="710448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867338" y="0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366739" y="474757"/>
            <a:ext cx="3915852" cy="1913873"/>
          </a:xfrm>
          <a:custGeom>
            <a:avLst/>
            <a:gdLst/>
            <a:ahLst/>
            <a:cxnLst/>
            <a:rect l="l" t="t" r="r" b="b"/>
            <a:pathLst>
              <a:path w="5873778" h="2870809">
                <a:moveTo>
                  <a:pt x="0" y="0"/>
                </a:moveTo>
                <a:lnTo>
                  <a:pt x="5873778" y="0"/>
                </a:lnTo>
                <a:lnTo>
                  <a:pt x="5873778" y="2870809"/>
                </a:lnTo>
                <a:lnTo>
                  <a:pt x="0" y="2870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7737" y="474757"/>
            <a:ext cx="11476526" cy="6149472"/>
            <a:chOff x="0" y="0"/>
            <a:chExt cx="4533936" cy="24294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33936" cy="2429421"/>
            </a:xfrm>
            <a:custGeom>
              <a:avLst/>
              <a:gdLst/>
              <a:ahLst/>
              <a:cxnLst/>
              <a:rect l="l" t="t" r="r" b="b"/>
              <a:pathLst>
                <a:path w="4533936" h="2429421">
                  <a:moveTo>
                    <a:pt x="22936" y="0"/>
                  </a:moveTo>
                  <a:lnTo>
                    <a:pt x="4511000" y="0"/>
                  </a:lnTo>
                  <a:cubicBezTo>
                    <a:pt x="4523667" y="0"/>
                    <a:pt x="4533936" y="10269"/>
                    <a:pt x="4533936" y="22936"/>
                  </a:cubicBezTo>
                  <a:lnTo>
                    <a:pt x="4533936" y="2406485"/>
                  </a:lnTo>
                  <a:cubicBezTo>
                    <a:pt x="4533936" y="2419152"/>
                    <a:pt x="4523667" y="2429421"/>
                    <a:pt x="4511000" y="2429421"/>
                  </a:cubicBezTo>
                  <a:lnTo>
                    <a:pt x="22936" y="2429421"/>
                  </a:lnTo>
                  <a:cubicBezTo>
                    <a:pt x="10269" y="2429421"/>
                    <a:pt x="0" y="2419152"/>
                    <a:pt x="0" y="2406485"/>
                  </a:cubicBezTo>
                  <a:lnTo>
                    <a:pt x="0" y="22936"/>
                  </a:lnTo>
                  <a:cubicBezTo>
                    <a:pt x="0" y="10269"/>
                    <a:pt x="10269" y="0"/>
                    <a:pt x="22936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33936" cy="24675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894863" y="609601"/>
            <a:ext cx="7665766" cy="5747657"/>
            <a:chOff x="0" y="-53352"/>
            <a:chExt cx="1250098" cy="4609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50098" cy="356146"/>
            </a:xfrm>
            <a:custGeom>
              <a:avLst/>
              <a:gdLst/>
              <a:ahLst/>
              <a:cxnLst/>
              <a:rect l="l" t="t" r="r" b="b"/>
              <a:pathLst>
                <a:path w="1250098" h="356146">
                  <a:moveTo>
                    <a:pt x="22500" y="0"/>
                  </a:moveTo>
                  <a:lnTo>
                    <a:pt x="1227598" y="0"/>
                  </a:lnTo>
                  <a:cubicBezTo>
                    <a:pt x="1233565" y="0"/>
                    <a:pt x="1239288" y="2371"/>
                    <a:pt x="1243508" y="6590"/>
                  </a:cubicBezTo>
                  <a:cubicBezTo>
                    <a:pt x="1247727" y="10810"/>
                    <a:pt x="1250098" y="16533"/>
                    <a:pt x="1250098" y="22500"/>
                  </a:cubicBezTo>
                  <a:lnTo>
                    <a:pt x="1250098" y="333646"/>
                  </a:lnTo>
                  <a:cubicBezTo>
                    <a:pt x="1250098" y="346072"/>
                    <a:pt x="1240024" y="356146"/>
                    <a:pt x="1227598" y="356146"/>
                  </a:cubicBezTo>
                  <a:lnTo>
                    <a:pt x="22500" y="356146"/>
                  </a:lnTo>
                  <a:cubicBezTo>
                    <a:pt x="10074" y="356146"/>
                    <a:pt x="0" y="346072"/>
                    <a:pt x="0" y="333646"/>
                  </a:cubicBezTo>
                  <a:lnTo>
                    <a:pt x="0" y="22500"/>
                  </a:lnTo>
                  <a:cubicBezTo>
                    <a:pt x="0" y="10074"/>
                    <a:pt x="10074" y="0"/>
                    <a:pt x="22500" y="0"/>
                  </a:cubicBezTo>
                  <a:close/>
                </a:path>
              </a:pathLst>
            </a:custGeom>
            <a:solidFill>
              <a:srgbClr val="FFB36B"/>
            </a:solidFill>
            <a:ln w="28575" cap="rnd">
              <a:solidFill>
                <a:srgbClr val="0D367D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3352"/>
              <a:ext cx="1250098" cy="46092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spcAft>
                  <a:spcPts val="800"/>
                </a:spcAft>
                <a:defRPr/>
              </a:pP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đỡ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 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hia sẻ lo lắng với người tin cậy. </a:t>
              </a:r>
              <a:endPara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Kể lại tình huống và trả lời câu hỏi để cung cấp thêm thông tin, làm rõ tình huống. </a:t>
              </a:r>
              <a:endPara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3. Lắng nghe và trao đổi với người tin cậy về những việc cần làm để giữ an toàn cho bản thân.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defRPr/>
              </a:pP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4.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thúc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lo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lắng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bất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cứ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Graphic 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2131" y="1523160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/>
          <p:cNvSpPr/>
          <p:nvPr userDrawn="1"/>
        </p:nvSpPr>
        <p:spPr>
          <a:xfrm>
            <a:off x="44704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805543" y="173599"/>
            <a:ext cx="10983686" cy="17858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400">
              <a:defRPr/>
            </a:pPr>
            <a:r>
              <a:rPr lang="vi-VN" sz="32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Quan sát các tình huống ở hình 14, 15 và thảo luận:</a:t>
            </a:r>
            <a:endParaRPr lang="vi-VN" sz="3200" b="1" kern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just" defTabSz="914400">
              <a:defRPr/>
            </a:pPr>
            <a:r>
              <a:rPr lang="vi-VN" sz="3200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Các bạn có thể gặp phải nguy cơ nào?</a:t>
            </a:r>
            <a:endParaRPr lang="vi-VN" sz="3200" kern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just" defTabSz="914400">
              <a:defRPr/>
            </a:pPr>
            <a:r>
              <a:rPr lang="vi-VN" sz="3200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Nếu em là bạn trong tình huống đó, em sẽ làm gì?</a:t>
            </a:r>
            <a:endParaRPr kumimoji="0" lang="vi-VN" sz="3200" i="0" u="none" strike="noStrike" kern="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1846" y="2149247"/>
            <a:ext cx="4889509" cy="3859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127" y="2503715"/>
            <a:ext cx="6104596" cy="33317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18937" y="453506"/>
            <a:ext cx="74577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1860">
              <a:defRPr/>
            </a:pP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48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 các tình huống trên, thực hành đóng vai đưa ra yêu cầu giúp đỡ khi gặp tình huống không an toàn.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cntxdq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768</Words>
  <Application>WPS Slides</Application>
  <PresentationFormat>Widescreen</PresentationFormat>
  <Paragraphs>18</Paragraphs>
  <Slides>5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5</vt:i4>
      </vt:variant>
    </vt:vector>
  </HeadingPairs>
  <TitlesOfParts>
    <vt:vector size="24" baseType="lpstr">
      <vt:lpstr>Arial</vt:lpstr>
      <vt:lpstr>SimSun</vt:lpstr>
      <vt:lpstr>Wingdings</vt:lpstr>
      <vt:lpstr>Calibri</vt:lpstr>
      <vt:lpstr>SVN-Newton</vt:lpstr>
      <vt:lpstr>Segoe Print</vt:lpstr>
      <vt:lpstr>Times New Roman</vt:lpstr>
      <vt:lpstr>Cambria</vt:lpstr>
      <vt:lpstr>字魂64号-萌趣软糖体</vt:lpstr>
      <vt:lpstr>Calibri</vt:lpstr>
      <vt:lpstr>等线</vt:lpstr>
      <vt:lpstr>等线</vt:lpstr>
      <vt:lpstr>Microsoft YaHei</vt:lpstr>
      <vt:lpstr>Arial Unicode MS</vt:lpstr>
      <vt:lpstr>1_Office Theme</vt:lpstr>
      <vt:lpstr>3_Office Theme</vt:lpstr>
      <vt:lpstr>第一PPT，www.1ppt.com</vt:lpstr>
      <vt:lpstr>5_Office Theme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Thanh Tâm Nguyễn Thị</cp:lastModifiedBy>
  <cp:revision>101</cp:revision>
  <dcterms:created xsi:type="dcterms:W3CDTF">2023-11-08T01:02:00Z</dcterms:created>
  <dcterms:modified xsi:type="dcterms:W3CDTF">2025-04-26T05:32:31Z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302DC362C97042D88B57FF6CF04D45FE_12</vt:lpwstr>
  </property>
  <property fmtid="{D5CDD505-2E9C-101B-9397-08002B2CF9AE}" pid="3" name="KSOProductBuildVer">
    <vt:lpwstr>1033-12.2.0.20795</vt:lpwstr>
  </property>
</Properties>
</file>