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59" r:id="rId3"/>
    <p:sldId id="281" r:id="rId4"/>
    <p:sldId id="256" r:id="rId5"/>
    <p:sldId id="261" r:id="rId6"/>
    <p:sldId id="293" r:id="rId7"/>
    <p:sldId id="294" r:id="rId8"/>
    <p:sldId id="295" r:id="rId9"/>
    <p:sldId id="296" r:id="rId10"/>
    <p:sldId id="297" r:id="rId11"/>
    <p:sldId id="298" r:id="rId12"/>
    <p:sldId id="280" r:id="rId13"/>
    <p:sldId id="299" r:id="rId14"/>
    <p:sldId id="284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7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25/05/2025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013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25/05/2025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001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1031631" y="1978269"/>
            <a:ext cx="10128738" cy="4114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082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486508" y="325820"/>
            <a:ext cx="11218985" cy="630620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445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25/05/2025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644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25/05/2025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331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25/05/2025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277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25/05/2025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55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25/05/2025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133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25/05/2025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726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05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9AEB8F-D155-46F8-9D61-67341E852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81175" cy="1739018"/>
          </a:xfrm>
          <a:prstGeom prst="rect">
            <a:avLst/>
          </a:prstGeom>
        </p:spPr>
      </p:pic>
      <p:sp>
        <p:nvSpPr>
          <p:cNvPr id="8" name="Hộp Văn bản 11">
            <a:extLst>
              <a:ext uri="{FF2B5EF4-FFF2-40B4-BE49-F238E27FC236}">
                <a16:creationId xmlns:a16="http://schemas.microsoft.com/office/drawing/2014/main" id="{B3F5098E-9C6C-462A-8DD2-29F2FF5FC95F}"/>
              </a:ext>
            </a:extLst>
          </p:cNvPr>
          <p:cNvSpPr txBox="1"/>
          <p:nvPr/>
        </p:nvSpPr>
        <p:spPr>
          <a:xfrm>
            <a:off x="2464029" y="609599"/>
            <a:ext cx="7263942" cy="769441"/>
          </a:xfrm>
          <a:custGeom>
            <a:avLst/>
            <a:gdLst>
              <a:gd name="connsiteX0" fmla="*/ 0 w 7691120"/>
              <a:gd name="connsiteY0" fmla="*/ 323172 h 1938992"/>
              <a:gd name="connsiteX1" fmla="*/ 346944 w 7691120"/>
              <a:gd name="connsiteY1" fmla="*/ 0 h 1938992"/>
              <a:gd name="connsiteX2" fmla="*/ 7344175 w 7691120"/>
              <a:gd name="connsiteY2" fmla="*/ 0 h 1938992"/>
              <a:gd name="connsiteX3" fmla="*/ 7691120 w 7691120"/>
              <a:gd name="connsiteY3" fmla="*/ 323172 h 1938992"/>
              <a:gd name="connsiteX4" fmla="*/ 7691120 w 7691120"/>
              <a:gd name="connsiteY4" fmla="*/ 1615820 h 1938992"/>
              <a:gd name="connsiteX5" fmla="*/ 7344175 w 7691120"/>
              <a:gd name="connsiteY5" fmla="*/ 1938992 h 1938992"/>
              <a:gd name="connsiteX6" fmla="*/ 346944 w 7691120"/>
              <a:gd name="connsiteY6" fmla="*/ 1938992 h 1938992"/>
              <a:gd name="connsiteX7" fmla="*/ 0 w 7691120"/>
              <a:gd name="connsiteY7" fmla="*/ 1615820 h 1938992"/>
              <a:gd name="connsiteX8" fmla="*/ 0 w 7691120"/>
              <a:gd name="connsiteY8" fmla="*/ 323172 h 1938992"/>
              <a:gd name="connsiteX0" fmla="*/ 0 w 7691120"/>
              <a:gd name="connsiteY0" fmla="*/ 323172 h 1938992"/>
              <a:gd name="connsiteX1" fmla="*/ 346944 w 7691120"/>
              <a:gd name="connsiteY1" fmla="*/ 0 h 1938992"/>
              <a:gd name="connsiteX2" fmla="*/ 7344175 w 7691120"/>
              <a:gd name="connsiteY2" fmla="*/ 0 h 1938992"/>
              <a:gd name="connsiteX3" fmla="*/ 7691120 w 7691120"/>
              <a:gd name="connsiteY3" fmla="*/ 323172 h 1938992"/>
              <a:gd name="connsiteX4" fmla="*/ 7691120 w 7691120"/>
              <a:gd name="connsiteY4" fmla="*/ 1615820 h 1938992"/>
              <a:gd name="connsiteX5" fmla="*/ 7344175 w 7691120"/>
              <a:gd name="connsiteY5" fmla="*/ 1938992 h 1938992"/>
              <a:gd name="connsiteX6" fmla="*/ 346944 w 7691120"/>
              <a:gd name="connsiteY6" fmla="*/ 1938992 h 1938992"/>
              <a:gd name="connsiteX7" fmla="*/ 0 w 7691120"/>
              <a:gd name="connsiteY7" fmla="*/ 1615820 h 1938992"/>
              <a:gd name="connsiteX8" fmla="*/ 0 w 7691120"/>
              <a:gd name="connsiteY8" fmla="*/ 323172 h 1938992"/>
              <a:gd name="connsiteX0" fmla="*/ 0 w 7691120"/>
              <a:gd name="connsiteY0" fmla="*/ 323172 h 1938992"/>
              <a:gd name="connsiteX1" fmla="*/ 346944 w 7691120"/>
              <a:gd name="connsiteY1" fmla="*/ 0 h 1938992"/>
              <a:gd name="connsiteX2" fmla="*/ 7344175 w 7691120"/>
              <a:gd name="connsiteY2" fmla="*/ 0 h 1938992"/>
              <a:gd name="connsiteX3" fmla="*/ 7691120 w 7691120"/>
              <a:gd name="connsiteY3" fmla="*/ 323172 h 1938992"/>
              <a:gd name="connsiteX4" fmla="*/ 7691120 w 7691120"/>
              <a:gd name="connsiteY4" fmla="*/ 1615820 h 1938992"/>
              <a:gd name="connsiteX5" fmla="*/ 7344175 w 7691120"/>
              <a:gd name="connsiteY5" fmla="*/ 1938992 h 1938992"/>
              <a:gd name="connsiteX6" fmla="*/ 346944 w 7691120"/>
              <a:gd name="connsiteY6" fmla="*/ 1938992 h 1938992"/>
              <a:gd name="connsiteX7" fmla="*/ 0 w 7691120"/>
              <a:gd name="connsiteY7" fmla="*/ 1615820 h 1938992"/>
              <a:gd name="connsiteX8" fmla="*/ 0 w 7691120"/>
              <a:gd name="connsiteY8" fmla="*/ 323172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91120" h="1938992" fill="none" extrusionOk="0">
                <a:moveTo>
                  <a:pt x="0" y="323172"/>
                </a:moveTo>
                <a:cubicBezTo>
                  <a:pt x="-1774" y="202230"/>
                  <a:pt x="178001" y="-44873"/>
                  <a:pt x="346944" y="0"/>
                </a:cubicBezTo>
                <a:cubicBezTo>
                  <a:pt x="2741766" y="119023"/>
                  <a:pt x="3888245" y="-426939"/>
                  <a:pt x="7344175" y="0"/>
                </a:cubicBezTo>
                <a:cubicBezTo>
                  <a:pt x="7613526" y="28399"/>
                  <a:pt x="7658541" y="186452"/>
                  <a:pt x="7691120" y="323172"/>
                </a:cubicBezTo>
                <a:cubicBezTo>
                  <a:pt x="7687759" y="547921"/>
                  <a:pt x="7731902" y="1068894"/>
                  <a:pt x="7691120" y="1615820"/>
                </a:cubicBezTo>
                <a:cubicBezTo>
                  <a:pt x="7756709" y="1829130"/>
                  <a:pt x="7594682" y="1990996"/>
                  <a:pt x="7344175" y="1938992"/>
                </a:cubicBezTo>
                <a:cubicBezTo>
                  <a:pt x="4523422" y="1920560"/>
                  <a:pt x="1347560" y="1729649"/>
                  <a:pt x="346944" y="1938992"/>
                </a:cubicBezTo>
                <a:cubicBezTo>
                  <a:pt x="126554" y="1995946"/>
                  <a:pt x="-49681" y="1874890"/>
                  <a:pt x="0" y="1615820"/>
                </a:cubicBezTo>
                <a:cubicBezTo>
                  <a:pt x="68256" y="1464932"/>
                  <a:pt x="152646" y="460095"/>
                  <a:pt x="0" y="323172"/>
                </a:cubicBezTo>
                <a:close/>
              </a:path>
              <a:path w="7691120" h="1938992" stroke="0" extrusionOk="0">
                <a:moveTo>
                  <a:pt x="0" y="323172"/>
                </a:moveTo>
                <a:cubicBezTo>
                  <a:pt x="5531" y="165558"/>
                  <a:pt x="206079" y="-2826"/>
                  <a:pt x="346944" y="0"/>
                </a:cubicBezTo>
                <a:cubicBezTo>
                  <a:pt x="1904044" y="-149534"/>
                  <a:pt x="5936626" y="-287049"/>
                  <a:pt x="7344175" y="0"/>
                </a:cubicBezTo>
                <a:cubicBezTo>
                  <a:pt x="7479645" y="46529"/>
                  <a:pt x="7695316" y="121020"/>
                  <a:pt x="7691120" y="323172"/>
                </a:cubicBezTo>
                <a:cubicBezTo>
                  <a:pt x="7722582" y="910865"/>
                  <a:pt x="7768441" y="983634"/>
                  <a:pt x="7691120" y="1615820"/>
                </a:cubicBezTo>
                <a:cubicBezTo>
                  <a:pt x="7689888" y="1784083"/>
                  <a:pt x="7515731" y="1969386"/>
                  <a:pt x="7344175" y="1938992"/>
                </a:cubicBezTo>
                <a:cubicBezTo>
                  <a:pt x="5028970" y="2173572"/>
                  <a:pt x="3800404" y="2431539"/>
                  <a:pt x="346944" y="1938992"/>
                </a:cubicBezTo>
                <a:cubicBezTo>
                  <a:pt x="186583" y="1912829"/>
                  <a:pt x="-23309" y="1755491"/>
                  <a:pt x="0" y="1615820"/>
                </a:cubicBezTo>
                <a:cubicBezTo>
                  <a:pt x="-47092" y="1296396"/>
                  <a:pt x="105674" y="857506"/>
                  <a:pt x="0" y="323172"/>
                </a:cubicBezTo>
                <a:close/>
              </a:path>
              <a:path w="7691120" h="1938992" fill="none" stroke="0" extrusionOk="0">
                <a:moveTo>
                  <a:pt x="0" y="323172"/>
                </a:moveTo>
                <a:cubicBezTo>
                  <a:pt x="768" y="172920"/>
                  <a:pt x="163236" y="-16542"/>
                  <a:pt x="346944" y="0"/>
                </a:cubicBezTo>
                <a:cubicBezTo>
                  <a:pt x="2602459" y="-33439"/>
                  <a:pt x="3788417" y="-316183"/>
                  <a:pt x="7344175" y="0"/>
                </a:cubicBezTo>
                <a:cubicBezTo>
                  <a:pt x="7534020" y="-5656"/>
                  <a:pt x="7713121" y="132430"/>
                  <a:pt x="7691120" y="323172"/>
                </a:cubicBezTo>
                <a:cubicBezTo>
                  <a:pt x="7647447" y="670749"/>
                  <a:pt x="7623643" y="1158584"/>
                  <a:pt x="7691120" y="1615820"/>
                </a:cubicBezTo>
                <a:cubicBezTo>
                  <a:pt x="7686412" y="1796587"/>
                  <a:pt x="7527012" y="1974751"/>
                  <a:pt x="7344175" y="1938992"/>
                </a:cubicBezTo>
                <a:cubicBezTo>
                  <a:pt x="6618380" y="1871106"/>
                  <a:pt x="2465779" y="2099911"/>
                  <a:pt x="346944" y="1938992"/>
                </a:cubicBezTo>
                <a:cubicBezTo>
                  <a:pt x="161530" y="1899029"/>
                  <a:pt x="-5848" y="1829066"/>
                  <a:pt x="0" y="1615820"/>
                </a:cubicBezTo>
                <a:cubicBezTo>
                  <a:pt x="56671" y="1429010"/>
                  <a:pt x="148428" y="494943"/>
                  <a:pt x="0" y="323172"/>
                </a:cubicBezTo>
                <a:close/>
              </a:path>
              <a:path w="7691120" h="1938992" fill="none" stroke="0" extrusionOk="0">
                <a:moveTo>
                  <a:pt x="0" y="323172"/>
                </a:moveTo>
                <a:cubicBezTo>
                  <a:pt x="-14349" y="195017"/>
                  <a:pt x="195201" y="-28390"/>
                  <a:pt x="346944" y="0"/>
                </a:cubicBezTo>
                <a:cubicBezTo>
                  <a:pt x="2650073" y="22811"/>
                  <a:pt x="3842214" y="-340549"/>
                  <a:pt x="7344175" y="0"/>
                </a:cubicBezTo>
                <a:cubicBezTo>
                  <a:pt x="7572008" y="16816"/>
                  <a:pt x="7672979" y="166034"/>
                  <a:pt x="7691120" y="323172"/>
                </a:cubicBezTo>
                <a:cubicBezTo>
                  <a:pt x="7686205" y="559389"/>
                  <a:pt x="7631618" y="1116711"/>
                  <a:pt x="7691120" y="1615820"/>
                </a:cubicBezTo>
                <a:cubicBezTo>
                  <a:pt x="7715711" y="1843160"/>
                  <a:pt x="7538197" y="1970929"/>
                  <a:pt x="7344175" y="1938992"/>
                </a:cubicBezTo>
                <a:cubicBezTo>
                  <a:pt x="4463321" y="1935792"/>
                  <a:pt x="1309473" y="1937762"/>
                  <a:pt x="346944" y="1938992"/>
                </a:cubicBezTo>
                <a:cubicBezTo>
                  <a:pt x="150610" y="1929880"/>
                  <a:pt x="-25012" y="1876484"/>
                  <a:pt x="0" y="1615820"/>
                </a:cubicBezTo>
                <a:cubicBezTo>
                  <a:pt x="80964" y="1432089"/>
                  <a:pt x="143400" y="458643"/>
                  <a:pt x="0" y="323172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:ask="http://schemas.microsoft.com/office/drawing/2018/sketchyshapes" xmlns="" sd="2173784308">
                  <a:custGeom>
                    <a:avLst/>
                    <a:gdLst>
                      <a:gd name="connsiteX0" fmla="*/ 0 w 7691120"/>
                      <a:gd name="connsiteY0" fmla="*/ 323172 h 1938992"/>
                      <a:gd name="connsiteX1" fmla="*/ 346944 w 7691120"/>
                      <a:gd name="connsiteY1" fmla="*/ 0 h 1938992"/>
                      <a:gd name="connsiteX2" fmla="*/ 7344175 w 7691120"/>
                      <a:gd name="connsiteY2" fmla="*/ 0 h 1938992"/>
                      <a:gd name="connsiteX3" fmla="*/ 7691120 w 7691120"/>
                      <a:gd name="connsiteY3" fmla="*/ 323172 h 1938992"/>
                      <a:gd name="connsiteX4" fmla="*/ 7691120 w 7691120"/>
                      <a:gd name="connsiteY4" fmla="*/ 1615820 h 1938992"/>
                      <a:gd name="connsiteX5" fmla="*/ 7344175 w 7691120"/>
                      <a:gd name="connsiteY5" fmla="*/ 1938992 h 1938992"/>
                      <a:gd name="connsiteX6" fmla="*/ 346944 w 7691120"/>
                      <a:gd name="connsiteY6" fmla="*/ 1938992 h 1938992"/>
                      <a:gd name="connsiteX7" fmla="*/ 0 w 7691120"/>
                      <a:gd name="connsiteY7" fmla="*/ 1615820 h 1938992"/>
                      <a:gd name="connsiteX8" fmla="*/ 0 w 7691120"/>
                      <a:gd name="connsiteY8" fmla="*/ 323172 h 1938992"/>
                      <a:gd name="connsiteX0" fmla="*/ 0 w 7691120"/>
                      <a:gd name="connsiteY0" fmla="*/ 323172 h 1938992"/>
                      <a:gd name="connsiteX1" fmla="*/ 346944 w 7691120"/>
                      <a:gd name="connsiteY1" fmla="*/ 0 h 1938992"/>
                      <a:gd name="connsiteX2" fmla="*/ 7344175 w 7691120"/>
                      <a:gd name="connsiteY2" fmla="*/ 0 h 1938992"/>
                      <a:gd name="connsiteX3" fmla="*/ 7691120 w 7691120"/>
                      <a:gd name="connsiteY3" fmla="*/ 323172 h 1938992"/>
                      <a:gd name="connsiteX4" fmla="*/ 7691120 w 7691120"/>
                      <a:gd name="connsiteY4" fmla="*/ 1615820 h 1938992"/>
                      <a:gd name="connsiteX5" fmla="*/ 7344175 w 7691120"/>
                      <a:gd name="connsiteY5" fmla="*/ 1938992 h 1938992"/>
                      <a:gd name="connsiteX6" fmla="*/ 346944 w 7691120"/>
                      <a:gd name="connsiteY6" fmla="*/ 1938992 h 1938992"/>
                      <a:gd name="connsiteX7" fmla="*/ 0 w 7691120"/>
                      <a:gd name="connsiteY7" fmla="*/ 1615820 h 1938992"/>
                      <a:gd name="connsiteX8" fmla="*/ 0 w 7691120"/>
                      <a:gd name="connsiteY8" fmla="*/ 323172 h 1938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691120" h="1938992" fill="none" extrusionOk="0">
                        <a:moveTo>
                          <a:pt x="0" y="323172"/>
                        </a:moveTo>
                        <a:cubicBezTo>
                          <a:pt x="-852" y="172043"/>
                          <a:pt x="175190" y="-39202"/>
                          <a:pt x="346944" y="0"/>
                        </a:cubicBezTo>
                        <a:cubicBezTo>
                          <a:pt x="2753068" y="60484"/>
                          <a:pt x="3869899" y="-210303"/>
                          <a:pt x="7344175" y="0"/>
                        </a:cubicBezTo>
                        <a:cubicBezTo>
                          <a:pt x="7586366" y="18167"/>
                          <a:pt x="7670368" y="171104"/>
                          <a:pt x="7691120" y="323172"/>
                        </a:cubicBezTo>
                        <a:cubicBezTo>
                          <a:pt x="7638529" y="594722"/>
                          <a:pt x="7695039" y="1152514"/>
                          <a:pt x="7691120" y="1615820"/>
                        </a:cubicBezTo>
                        <a:cubicBezTo>
                          <a:pt x="7718603" y="1808623"/>
                          <a:pt x="7571842" y="1970434"/>
                          <a:pt x="7344175" y="1938992"/>
                        </a:cubicBezTo>
                        <a:cubicBezTo>
                          <a:pt x="4504036" y="1949753"/>
                          <a:pt x="1381390" y="1799248"/>
                          <a:pt x="346944" y="1938992"/>
                        </a:cubicBezTo>
                        <a:cubicBezTo>
                          <a:pt x="142433" y="1964307"/>
                          <a:pt x="-39661" y="1858189"/>
                          <a:pt x="0" y="1615820"/>
                        </a:cubicBezTo>
                        <a:cubicBezTo>
                          <a:pt x="54328" y="1454986"/>
                          <a:pt x="126295" y="471766"/>
                          <a:pt x="0" y="323172"/>
                        </a:cubicBezTo>
                        <a:close/>
                      </a:path>
                      <a:path w="7691120" h="1938992" stroke="0" extrusionOk="0">
                        <a:moveTo>
                          <a:pt x="0" y="323172"/>
                        </a:moveTo>
                        <a:cubicBezTo>
                          <a:pt x="1571" y="158007"/>
                          <a:pt x="183243" y="4361"/>
                          <a:pt x="346944" y="0"/>
                        </a:cubicBezTo>
                        <a:cubicBezTo>
                          <a:pt x="1700207" y="-109255"/>
                          <a:pt x="5654244" y="-184379"/>
                          <a:pt x="7344175" y="0"/>
                        </a:cubicBezTo>
                        <a:cubicBezTo>
                          <a:pt x="7490660" y="24690"/>
                          <a:pt x="7698680" y="126265"/>
                          <a:pt x="7691120" y="323172"/>
                        </a:cubicBezTo>
                        <a:cubicBezTo>
                          <a:pt x="7716800" y="924747"/>
                          <a:pt x="7776849" y="983199"/>
                          <a:pt x="7691120" y="1615820"/>
                        </a:cubicBezTo>
                        <a:cubicBezTo>
                          <a:pt x="7689685" y="1791335"/>
                          <a:pt x="7522280" y="1952359"/>
                          <a:pt x="7344175" y="1938992"/>
                        </a:cubicBezTo>
                        <a:cubicBezTo>
                          <a:pt x="5084233" y="2081072"/>
                          <a:pt x="3668890" y="2264486"/>
                          <a:pt x="346944" y="1938992"/>
                        </a:cubicBezTo>
                        <a:cubicBezTo>
                          <a:pt x="179898" y="1917220"/>
                          <a:pt x="-15152" y="1768789"/>
                          <a:pt x="0" y="1615820"/>
                        </a:cubicBezTo>
                        <a:cubicBezTo>
                          <a:pt x="-44246" y="1288504"/>
                          <a:pt x="87930" y="867192"/>
                          <a:pt x="0" y="323172"/>
                        </a:cubicBezTo>
                        <a:close/>
                      </a:path>
                      <a:path w="7691120" h="1938992" fill="none" stroke="0" extrusionOk="0">
                        <a:moveTo>
                          <a:pt x="0" y="323172"/>
                        </a:moveTo>
                        <a:cubicBezTo>
                          <a:pt x="-4539" y="159324"/>
                          <a:pt x="172631" y="-5767"/>
                          <a:pt x="346944" y="0"/>
                        </a:cubicBezTo>
                        <a:cubicBezTo>
                          <a:pt x="2578776" y="-36458"/>
                          <a:pt x="3817418" y="-157214"/>
                          <a:pt x="7344175" y="0"/>
                        </a:cubicBezTo>
                        <a:cubicBezTo>
                          <a:pt x="7538389" y="9061"/>
                          <a:pt x="7696308" y="130388"/>
                          <a:pt x="7691120" y="323172"/>
                        </a:cubicBezTo>
                        <a:cubicBezTo>
                          <a:pt x="7649171" y="595621"/>
                          <a:pt x="7624412" y="1178387"/>
                          <a:pt x="7691120" y="1615820"/>
                        </a:cubicBezTo>
                        <a:cubicBezTo>
                          <a:pt x="7701879" y="1824660"/>
                          <a:pt x="7548493" y="1952853"/>
                          <a:pt x="7344175" y="1938992"/>
                        </a:cubicBezTo>
                        <a:cubicBezTo>
                          <a:pt x="4465182" y="1965118"/>
                          <a:pt x="1296968" y="1994669"/>
                          <a:pt x="346944" y="1938992"/>
                        </a:cubicBezTo>
                        <a:cubicBezTo>
                          <a:pt x="162173" y="1903529"/>
                          <a:pt x="-3965" y="1843731"/>
                          <a:pt x="0" y="1615820"/>
                        </a:cubicBezTo>
                        <a:cubicBezTo>
                          <a:pt x="53658" y="1450592"/>
                          <a:pt x="133567" y="463004"/>
                          <a:pt x="0" y="32317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dirty="0">
                <a:solidFill>
                  <a:prstClr val="black"/>
                </a:solidFill>
              </a:rPr>
              <a:t>TRƯỜNG TIỂU HỌC ĐOÀN KẾT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FA18F9-41DD-4BF3-B5E0-7CB3B48FAB1F}"/>
              </a:ext>
            </a:extLst>
          </p:cNvPr>
          <p:cNvSpPr txBox="1"/>
          <p:nvPr/>
        </p:nvSpPr>
        <p:spPr>
          <a:xfrm>
            <a:off x="4814534" y="2006505"/>
            <a:ext cx="2562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TOÁN 5</a:t>
            </a:r>
            <a:endParaRPr lang="vi-VN" sz="4800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D7B74D-FF98-4A3F-93E7-0283BCC12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386" y="2916749"/>
            <a:ext cx="7589585" cy="1591365"/>
          </a:xfrm>
          <a:prstGeom prst="rect">
            <a:avLst/>
          </a:prstGeom>
        </p:spPr>
      </p:pic>
      <p:sp>
        <p:nvSpPr>
          <p:cNvPr id="11" name="Hộp Văn bản 11">
            <a:extLst>
              <a:ext uri="{FF2B5EF4-FFF2-40B4-BE49-F238E27FC236}">
                <a16:creationId xmlns:a16="http://schemas.microsoft.com/office/drawing/2014/main" id="{1E7F6C95-3EDB-4E98-B276-3B80A2F90A0B}"/>
              </a:ext>
            </a:extLst>
          </p:cNvPr>
          <p:cNvSpPr txBox="1"/>
          <p:nvPr/>
        </p:nvSpPr>
        <p:spPr>
          <a:xfrm>
            <a:off x="3390900" y="4917689"/>
            <a:ext cx="5259609" cy="584775"/>
          </a:xfrm>
          <a:custGeom>
            <a:avLst/>
            <a:gdLst>
              <a:gd name="connsiteX0" fmla="*/ 0 w 7691120"/>
              <a:gd name="connsiteY0" fmla="*/ 323172 h 1938992"/>
              <a:gd name="connsiteX1" fmla="*/ 346944 w 7691120"/>
              <a:gd name="connsiteY1" fmla="*/ 0 h 1938992"/>
              <a:gd name="connsiteX2" fmla="*/ 7344175 w 7691120"/>
              <a:gd name="connsiteY2" fmla="*/ 0 h 1938992"/>
              <a:gd name="connsiteX3" fmla="*/ 7691120 w 7691120"/>
              <a:gd name="connsiteY3" fmla="*/ 323172 h 1938992"/>
              <a:gd name="connsiteX4" fmla="*/ 7691120 w 7691120"/>
              <a:gd name="connsiteY4" fmla="*/ 1615820 h 1938992"/>
              <a:gd name="connsiteX5" fmla="*/ 7344175 w 7691120"/>
              <a:gd name="connsiteY5" fmla="*/ 1938992 h 1938992"/>
              <a:gd name="connsiteX6" fmla="*/ 346944 w 7691120"/>
              <a:gd name="connsiteY6" fmla="*/ 1938992 h 1938992"/>
              <a:gd name="connsiteX7" fmla="*/ 0 w 7691120"/>
              <a:gd name="connsiteY7" fmla="*/ 1615820 h 1938992"/>
              <a:gd name="connsiteX8" fmla="*/ 0 w 7691120"/>
              <a:gd name="connsiteY8" fmla="*/ 323172 h 1938992"/>
              <a:gd name="connsiteX0" fmla="*/ 0 w 7691120"/>
              <a:gd name="connsiteY0" fmla="*/ 323172 h 1938992"/>
              <a:gd name="connsiteX1" fmla="*/ 346944 w 7691120"/>
              <a:gd name="connsiteY1" fmla="*/ 0 h 1938992"/>
              <a:gd name="connsiteX2" fmla="*/ 7344175 w 7691120"/>
              <a:gd name="connsiteY2" fmla="*/ 0 h 1938992"/>
              <a:gd name="connsiteX3" fmla="*/ 7691120 w 7691120"/>
              <a:gd name="connsiteY3" fmla="*/ 323172 h 1938992"/>
              <a:gd name="connsiteX4" fmla="*/ 7691120 w 7691120"/>
              <a:gd name="connsiteY4" fmla="*/ 1615820 h 1938992"/>
              <a:gd name="connsiteX5" fmla="*/ 7344175 w 7691120"/>
              <a:gd name="connsiteY5" fmla="*/ 1938992 h 1938992"/>
              <a:gd name="connsiteX6" fmla="*/ 346944 w 7691120"/>
              <a:gd name="connsiteY6" fmla="*/ 1938992 h 1938992"/>
              <a:gd name="connsiteX7" fmla="*/ 0 w 7691120"/>
              <a:gd name="connsiteY7" fmla="*/ 1615820 h 1938992"/>
              <a:gd name="connsiteX8" fmla="*/ 0 w 7691120"/>
              <a:gd name="connsiteY8" fmla="*/ 323172 h 1938992"/>
              <a:gd name="connsiteX0" fmla="*/ 0 w 7691120"/>
              <a:gd name="connsiteY0" fmla="*/ 323172 h 1938992"/>
              <a:gd name="connsiteX1" fmla="*/ 346944 w 7691120"/>
              <a:gd name="connsiteY1" fmla="*/ 0 h 1938992"/>
              <a:gd name="connsiteX2" fmla="*/ 7344175 w 7691120"/>
              <a:gd name="connsiteY2" fmla="*/ 0 h 1938992"/>
              <a:gd name="connsiteX3" fmla="*/ 7691120 w 7691120"/>
              <a:gd name="connsiteY3" fmla="*/ 323172 h 1938992"/>
              <a:gd name="connsiteX4" fmla="*/ 7691120 w 7691120"/>
              <a:gd name="connsiteY4" fmla="*/ 1615820 h 1938992"/>
              <a:gd name="connsiteX5" fmla="*/ 7344175 w 7691120"/>
              <a:gd name="connsiteY5" fmla="*/ 1938992 h 1938992"/>
              <a:gd name="connsiteX6" fmla="*/ 346944 w 7691120"/>
              <a:gd name="connsiteY6" fmla="*/ 1938992 h 1938992"/>
              <a:gd name="connsiteX7" fmla="*/ 0 w 7691120"/>
              <a:gd name="connsiteY7" fmla="*/ 1615820 h 1938992"/>
              <a:gd name="connsiteX8" fmla="*/ 0 w 7691120"/>
              <a:gd name="connsiteY8" fmla="*/ 323172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91120" h="1938992" fill="none" extrusionOk="0">
                <a:moveTo>
                  <a:pt x="0" y="323172"/>
                </a:moveTo>
                <a:cubicBezTo>
                  <a:pt x="-1774" y="202230"/>
                  <a:pt x="178001" y="-44873"/>
                  <a:pt x="346944" y="0"/>
                </a:cubicBezTo>
                <a:cubicBezTo>
                  <a:pt x="2741766" y="119023"/>
                  <a:pt x="3888245" y="-426939"/>
                  <a:pt x="7344175" y="0"/>
                </a:cubicBezTo>
                <a:cubicBezTo>
                  <a:pt x="7613526" y="28399"/>
                  <a:pt x="7658541" y="186452"/>
                  <a:pt x="7691120" y="323172"/>
                </a:cubicBezTo>
                <a:cubicBezTo>
                  <a:pt x="7687759" y="547921"/>
                  <a:pt x="7731902" y="1068894"/>
                  <a:pt x="7691120" y="1615820"/>
                </a:cubicBezTo>
                <a:cubicBezTo>
                  <a:pt x="7756709" y="1829130"/>
                  <a:pt x="7594682" y="1990996"/>
                  <a:pt x="7344175" y="1938992"/>
                </a:cubicBezTo>
                <a:cubicBezTo>
                  <a:pt x="4523422" y="1920560"/>
                  <a:pt x="1347560" y="1729649"/>
                  <a:pt x="346944" y="1938992"/>
                </a:cubicBezTo>
                <a:cubicBezTo>
                  <a:pt x="126554" y="1995946"/>
                  <a:pt x="-49681" y="1874890"/>
                  <a:pt x="0" y="1615820"/>
                </a:cubicBezTo>
                <a:cubicBezTo>
                  <a:pt x="68256" y="1464932"/>
                  <a:pt x="152646" y="460095"/>
                  <a:pt x="0" y="323172"/>
                </a:cubicBezTo>
                <a:close/>
              </a:path>
              <a:path w="7691120" h="1938992" stroke="0" extrusionOk="0">
                <a:moveTo>
                  <a:pt x="0" y="323172"/>
                </a:moveTo>
                <a:cubicBezTo>
                  <a:pt x="5531" y="165558"/>
                  <a:pt x="206079" y="-2826"/>
                  <a:pt x="346944" y="0"/>
                </a:cubicBezTo>
                <a:cubicBezTo>
                  <a:pt x="1904044" y="-149534"/>
                  <a:pt x="5936626" y="-287049"/>
                  <a:pt x="7344175" y="0"/>
                </a:cubicBezTo>
                <a:cubicBezTo>
                  <a:pt x="7479645" y="46529"/>
                  <a:pt x="7695316" y="121020"/>
                  <a:pt x="7691120" y="323172"/>
                </a:cubicBezTo>
                <a:cubicBezTo>
                  <a:pt x="7722582" y="910865"/>
                  <a:pt x="7768441" y="983634"/>
                  <a:pt x="7691120" y="1615820"/>
                </a:cubicBezTo>
                <a:cubicBezTo>
                  <a:pt x="7689888" y="1784083"/>
                  <a:pt x="7515731" y="1969386"/>
                  <a:pt x="7344175" y="1938992"/>
                </a:cubicBezTo>
                <a:cubicBezTo>
                  <a:pt x="5028970" y="2173572"/>
                  <a:pt x="3800404" y="2431539"/>
                  <a:pt x="346944" y="1938992"/>
                </a:cubicBezTo>
                <a:cubicBezTo>
                  <a:pt x="186583" y="1912829"/>
                  <a:pt x="-23309" y="1755491"/>
                  <a:pt x="0" y="1615820"/>
                </a:cubicBezTo>
                <a:cubicBezTo>
                  <a:pt x="-47092" y="1296396"/>
                  <a:pt x="105674" y="857506"/>
                  <a:pt x="0" y="323172"/>
                </a:cubicBezTo>
                <a:close/>
              </a:path>
              <a:path w="7691120" h="1938992" fill="none" stroke="0" extrusionOk="0">
                <a:moveTo>
                  <a:pt x="0" y="323172"/>
                </a:moveTo>
                <a:cubicBezTo>
                  <a:pt x="768" y="172920"/>
                  <a:pt x="163236" y="-16542"/>
                  <a:pt x="346944" y="0"/>
                </a:cubicBezTo>
                <a:cubicBezTo>
                  <a:pt x="2602459" y="-33439"/>
                  <a:pt x="3788417" y="-316183"/>
                  <a:pt x="7344175" y="0"/>
                </a:cubicBezTo>
                <a:cubicBezTo>
                  <a:pt x="7534020" y="-5656"/>
                  <a:pt x="7713121" y="132430"/>
                  <a:pt x="7691120" y="323172"/>
                </a:cubicBezTo>
                <a:cubicBezTo>
                  <a:pt x="7647447" y="670749"/>
                  <a:pt x="7623643" y="1158584"/>
                  <a:pt x="7691120" y="1615820"/>
                </a:cubicBezTo>
                <a:cubicBezTo>
                  <a:pt x="7686412" y="1796587"/>
                  <a:pt x="7527012" y="1974751"/>
                  <a:pt x="7344175" y="1938992"/>
                </a:cubicBezTo>
                <a:cubicBezTo>
                  <a:pt x="6618380" y="1871106"/>
                  <a:pt x="2465779" y="2099911"/>
                  <a:pt x="346944" y="1938992"/>
                </a:cubicBezTo>
                <a:cubicBezTo>
                  <a:pt x="161530" y="1899029"/>
                  <a:pt x="-5848" y="1829066"/>
                  <a:pt x="0" y="1615820"/>
                </a:cubicBezTo>
                <a:cubicBezTo>
                  <a:pt x="56671" y="1429010"/>
                  <a:pt x="148428" y="494943"/>
                  <a:pt x="0" y="323172"/>
                </a:cubicBezTo>
                <a:close/>
              </a:path>
              <a:path w="7691120" h="1938992" fill="none" stroke="0" extrusionOk="0">
                <a:moveTo>
                  <a:pt x="0" y="323172"/>
                </a:moveTo>
                <a:cubicBezTo>
                  <a:pt x="-14349" y="195017"/>
                  <a:pt x="195201" y="-28390"/>
                  <a:pt x="346944" y="0"/>
                </a:cubicBezTo>
                <a:cubicBezTo>
                  <a:pt x="2650073" y="22811"/>
                  <a:pt x="3842214" y="-340549"/>
                  <a:pt x="7344175" y="0"/>
                </a:cubicBezTo>
                <a:cubicBezTo>
                  <a:pt x="7572008" y="16816"/>
                  <a:pt x="7672979" y="166034"/>
                  <a:pt x="7691120" y="323172"/>
                </a:cubicBezTo>
                <a:cubicBezTo>
                  <a:pt x="7686205" y="559389"/>
                  <a:pt x="7631618" y="1116711"/>
                  <a:pt x="7691120" y="1615820"/>
                </a:cubicBezTo>
                <a:cubicBezTo>
                  <a:pt x="7715711" y="1843160"/>
                  <a:pt x="7538197" y="1970929"/>
                  <a:pt x="7344175" y="1938992"/>
                </a:cubicBezTo>
                <a:cubicBezTo>
                  <a:pt x="4463321" y="1935792"/>
                  <a:pt x="1309473" y="1937762"/>
                  <a:pt x="346944" y="1938992"/>
                </a:cubicBezTo>
                <a:cubicBezTo>
                  <a:pt x="150610" y="1929880"/>
                  <a:pt x="-25012" y="1876484"/>
                  <a:pt x="0" y="1615820"/>
                </a:cubicBezTo>
                <a:cubicBezTo>
                  <a:pt x="80964" y="1432089"/>
                  <a:pt x="143400" y="458643"/>
                  <a:pt x="0" y="323172"/>
                </a:cubicBezTo>
                <a:close/>
              </a:path>
            </a:pathLst>
          </a:custGeom>
          <a:ln w="28575">
            <a:noFill/>
            <a:extLst>
              <a:ext uri="{C807C97D-BFC1-408E-A445-0C87EB9F89A2}">
                <ask:lineSketchStyleProps xmlns:ask="http://schemas.microsoft.com/office/drawing/2018/sketchyshapes" xmlns="" sd="2173784308">
                  <a:custGeom>
                    <a:avLst/>
                    <a:gdLst>
                      <a:gd name="connsiteX0" fmla="*/ 0 w 7691120"/>
                      <a:gd name="connsiteY0" fmla="*/ 323172 h 1938992"/>
                      <a:gd name="connsiteX1" fmla="*/ 346944 w 7691120"/>
                      <a:gd name="connsiteY1" fmla="*/ 0 h 1938992"/>
                      <a:gd name="connsiteX2" fmla="*/ 7344175 w 7691120"/>
                      <a:gd name="connsiteY2" fmla="*/ 0 h 1938992"/>
                      <a:gd name="connsiteX3" fmla="*/ 7691120 w 7691120"/>
                      <a:gd name="connsiteY3" fmla="*/ 323172 h 1938992"/>
                      <a:gd name="connsiteX4" fmla="*/ 7691120 w 7691120"/>
                      <a:gd name="connsiteY4" fmla="*/ 1615820 h 1938992"/>
                      <a:gd name="connsiteX5" fmla="*/ 7344175 w 7691120"/>
                      <a:gd name="connsiteY5" fmla="*/ 1938992 h 1938992"/>
                      <a:gd name="connsiteX6" fmla="*/ 346944 w 7691120"/>
                      <a:gd name="connsiteY6" fmla="*/ 1938992 h 1938992"/>
                      <a:gd name="connsiteX7" fmla="*/ 0 w 7691120"/>
                      <a:gd name="connsiteY7" fmla="*/ 1615820 h 1938992"/>
                      <a:gd name="connsiteX8" fmla="*/ 0 w 7691120"/>
                      <a:gd name="connsiteY8" fmla="*/ 323172 h 1938992"/>
                      <a:gd name="connsiteX0" fmla="*/ 0 w 7691120"/>
                      <a:gd name="connsiteY0" fmla="*/ 323172 h 1938992"/>
                      <a:gd name="connsiteX1" fmla="*/ 346944 w 7691120"/>
                      <a:gd name="connsiteY1" fmla="*/ 0 h 1938992"/>
                      <a:gd name="connsiteX2" fmla="*/ 7344175 w 7691120"/>
                      <a:gd name="connsiteY2" fmla="*/ 0 h 1938992"/>
                      <a:gd name="connsiteX3" fmla="*/ 7691120 w 7691120"/>
                      <a:gd name="connsiteY3" fmla="*/ 323172 h 1938992"/>
                      <a:gd name="connsiteX4" fmla="*/ 7691120 w 7691120"/>
                      <a:gd name="connsiteY4" fmla="*/ 1615820 h 1938992"/>
                      <a:gd name="connsiteX5" fmla="*/ 7344175 w 7691120"/>
                      <a:gd name="connsiteY5" fmla="*/ 1938992 h 1938992"/>
                      <a:gd name="connsiteX6" fmla="*/ 346944 w 7691120"/>
                      <a:gd name="connsiteY6" fmla="*/ 1938992 h 1938992"/>
                      <a:gd name="connsiteX7" fmla="*/ 0 w 7691120"/>
                      <a:gd name="connsiteY7" fmla="*/ 1615820 h 1938992"/>
                      <a:gd name="connsiteX8" fmla="*/ 0 w 7691120"/>
                      <a:gd name="connsiteY8" fmla="*/ 323172 h 1938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691120" h="1938992" fill="none" extrusionOk="0">
                        <a:moveTo>
                          <a:pt x="0" y="323172"/>
                        </a:moveTo>
                        <a:cubicBezTo>
                          <a:pt x="-852" y="172043"/>
                          <a:pt x="175190" y="-39202"/>
                          <a:pt x="346944" y="0"/>
                        </a:cubicBezTo>
                        <a:cubicBezTo>
                          <a:pt x="2753068" y="60484"/>
                          <a:pt x="3869899" y="-210303"/>
                          <a:pt x="7344175" y="0"/>
                        </a:cubicBezTo>
                        <a:cubicBezTo>
                          <a:pt x="7586366" y="18167"/>
                          <a:pt x="7670368" y="171104"/>
                          <a:pt x="7691120" y="323172"/>
                        </a:cubicBezTo>
                        <a:cubicBezTo>
                          <a:pt x="7638529" y="594722"/>
                          <a:pt x="7695039" y="1152514"/>
                          <a:pt x="7691120" y="1615820"/>
                        </a:cubicBezTo>
                        <a:cubicBezTo>
                          <a:pt x="7718603" y="1808623"/>
                          <a:pt x="7571842" y="1970434"/>
                          <a:pt x="7344175" y="1938992"/>
                        </a:cubicBezTo>
                        <a:cubicBezTo>
                          <a:pt x="4504036" y="1949753"/>
                          <a:pt x="1381390" y="1799248"/>
                          <a:pt x="346944" y="1938992"/>
                        </a:cubicBezTo>
                        <a:cubicBezTo>
                          <a:pt x="142433" y="1964307"/>
                          <a:pt x="-39661" y="1858189"/>
                          <a:pt x="0" y="1615820"/>
                        </a:cubicBezTo>
                        <a:cubicBezTo>
                          <a:pt x="54328" y="1454986"/>
                          <a:pt x="126295" y="471766"/>
                          <a:pt x="0" y="323172"/>
                        </a:cubicBezTo>
                        <a:close/>
                      </a:path>
                      <a:path w="7691120" h="1938992" stroke="0" extrusionOk="0">
                        <a:moveTo>
                          <a:pt x="0" y="323172"/>
                        </a:moveTo>
                        <a:cubicBezTo>
                          <a:pt x="1571" y="158007"/>
                          <a:pt x="183243" y="4361"/>
                          <a:pt x="346944" y="0"/>
                        </a:cubicBezTo>
                        <a:cubicBezTo>
                          <a:pt x="1700207" y="-109255"/>
                          <a:pt x="5654244" y="-184379"/>
                          <a:pt x="7344175" y="0"/>
                        </a:cubicBezTo>
                        <a:cubicBezTo>
                          <a:pt x="7490660" y="24690"/>
                          <a:pt x="7698680" y="126265"/>
                          <a:pt x="7691120" y="323172"/>
                        </a:cubicBezTo>
                        <a:cubicBezTo>
                          <a:pt x="7716800" y="924747"/>
                          <a:pt x="7776849" y="983199"/>
                          <a:pt x="7691120" y="1615820"/>
                        </a:cubicBezTo>
                        <a:cubicBezTo>
                          <a:pt x="7689685" y="1791335"/>
                          <a:pt x="7522280" y="1952359"/>
                          <a:pt x="7344175" y="1938992"/>
                        </a:cubicBezTo>
                        <a:cubicBezTo>
                          <a:pt x="5084233" y="2081072"/>
                          <a:pt x="3668890" y="2264486"/>
                          <a:pt x="346944" y="1938992"/>
                        </a:cubicBezTo>
                        <a:cubicBezTo>
                          <a:pt x="179898" y="1917220"/>
                          <a:pt x="-15152" y="1768789"/>
                          <a:pt x="0" y="1615820"/>
                        </a:cubicBezTo>
                        <a:cubicBezTo>
                          <a:pt x="-44246" y="1288504"/>
                          <a:pt x="87930" y="867192"/>
                          <a:pt x="0" y="323172"/>
                        </a:cubicBezTo>
                        <a:close/>
                      </a:path>
                      <a:path w="7691120" h="1938992" fill="none" stroke="0" extrusionOk="0">
                        <a:moveTo>
                          <a:pt x="0" y="323172"/>
                        </a:moveTo>
                        <a:cubicBezTo>
                          <a:pt x="-4539" y="159324"/>
                          <a:pt x="172631" y="-5767"/>
                          <a:pt x="346944" y="0"/>
                        </a:cubicBezTo>
                        <a:cubicBezTo>
                          <a:pt x="2578776" y="-36458"/>
                          <a:pt x="3817418" y="-157214"/>
                          <a:pt x="7344175" y="0"/>
                        </a:cubicBezTo>
                        <a:cubicBezTo>
                          <a:pt x="7538389" y="9061"/>
                          <a:pt x="7696308" y="130388"/>
                          <a:pt x="7691120" y="323172"/>
                        </a:cubicBezTo>
                        <a:cubicBezTo>
                          <a:pt x="7649171" y="595621"/>
                          <a:pt x="7624412" y="1178387"/>
                          <a:pt x="7691120" y="1615820"/>
                        </a:cubicBezTo>
                        <a:cubicBezTo>
                          <a:pt x="7701879" y="1824660"/>
                          <a:pt x="7548493" y="1952853"/>
                          <a:pt x="7344175" y="1938992"/>
                        </a:cubicBezTo>
                        <a:cubicBezTo>
                          <a:pt x="4465182" y="1965118"/>
                          <a:pt x="1296968" y="1994669"/>
                          <a:pt x="346944" y="1938992"/>
                        </a:cubicBezTo>
                        <a:cubicBezTo>
                          <a:pt x="162173" y="1903529"/>
                          <a:pt x="-3965" y="1843731"/>
                          <a:pt x="0" y="1615820"/>
                        </a:cubicBezTo>
                        <a:cubicBezTo>
                          <a:pt x="53658" y="1450592"/>
                          <a:pt x="133567" y="463004"/>
                          <a:pt x="0" y="32317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9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A53435-FEF2-309E-4411-701909D87F8E}"/>
              </a:ext>
            </a:extLst>
          </p:cNvPr>
          <p:cNvSpPr txBox="1"/>
          <p:nvPr/>
        </p:nvSpPr>
        <p:spPr>
          <a:xfrm>
            <a:off x="1031358" y="839972"/>
            <a:ext cx="99095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342900" indent="-342900" algn="ctr">
              <a:buAutoNum type="alphaLcParenR"/>
            </a:pP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Diện tích xung quanh của hình lập phương là: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5 x 4 = 100 (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Diện tích xung quanh của hình hộp chữ nhật là: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(8,5 + 4) x 2 x 4 = 100 (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b)Diện tích toàn phần của hình lập phương là: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5 x 6 = 150 (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Diện tích toàn phần của hình hộp chữ nhật là: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 + 8,5 x 4 x 2 = 168 (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Vì 168 &gt; 150 nên diện tích toàn phần của khối gỗ hình hộp chữ nhật lớn hơn và lớn hơn 168 – 150 = 18 (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15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9AD3899C-6131-6E22-43E8-02E4817E018A}"/>
              </a:ext>
            </a:extLst>
          </p:cNvPr>
          <p:cNvSpPr/>
          <p:nvPr/>
        </p:nvSpPr>
        <p:spPr>
          <a:xfrm>
            <a:off x="882502" y="584791"/>
            <a:ext cx="669851" cy="6060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F42F66-3A6E-E5CE-5B9B-A11B40735A21}"/>
              </a:ext>
            </a:extLst>
          </p:cNvPr>
          <p:cNvSpPr txBox="1"/>
          <p:nvPr/>
        </p:nvSpPr>
        <p:spPr>
          <a:xfrm>
            <a:off x="1562985" y="531628"/>
            <a:ext cx="95480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 ta quét vôi xung quanh tường và trần một phòng họp cao 4 m. chiều rộng 6m, chiều dài 8 m. Hỏi diện tích cần quét vôi là bao nhiêu mét vuông, biết tất cả các cửa của phòng họp có tổng diện tích là 6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m².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A17D93-3611-D8A9-C1D2-93F8F0509402}"/>
              </a:ext>
            </a:extLst>
          </p:cNvPr>
          <p:cNvSpPr txBox="1"/>
          <p:nvPr/>
        </p:nvSpPr>
        <p:spPr>
          <a:xfrm>
            <a:off x="1212111" y="2402958"/>
            <a:ext cx="99095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Diện tích xung quanh của phòng họp là: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(8 + 6) x 2 x 4 = 112 (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Diện tích trần phòng học là: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x 6 = 48 (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Diện tích cần quét vôi là: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112 + 48 – 6,5 = 153,5 (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Đáp số: 153,5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30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683" y="2934260"/>
            <a:ext cx="6516634" cy="4344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094" y="709989"/>
            <a:ext cx="9461812" cy="2371550"/>
          </a:xfrm>
          <a:prstGeom prst="rect">
            <a:avLst/>
          </a:prstGeom>
        </p:spPr>
      </p:pic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64E0511-7021-C222-0209-7B97DF80CF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7008" y="173405"/>
            <a:ext cx="1416856" cy="141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3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9AD3899C-6131-6E22-43E8-02E4817E018A}"/>
              </a:ext>
            </a:extLst>
          </p:cNvPr>
          <p:cNvSpPr/>
          <p:nvPr/>
        </p:nvSpPr>
        <p:spPr>
          <a:xfrm>
            <a:off x="882502" y="584791"/>
            <a:ext cx="669851" cy="6060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F42F66-3A6E-E5CE-5B9B-A11B40735A21}"/>
              </a:ext>
            </a:extLst>
          </p:cNvPr>
          <p:cNvSpPr txBox="1"/>
          <p:nvPr/>
        </p:nvSpPr>
        <p:spPr>
          <a:xfrm>
            <a:off x="1562985" y="531628"/>
            <a:ext cx="9548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444FB7-0B5C-C2ED-EF69-C55A174C64E4}"/>
              </a:ext>
            </a:extLst>
          </p:cNvPr>
          <p:cNvSpPr txBox="1"/>
          <p:nvPr/>
        </p:nvSpPr>
        <p:spPr>
          <a:xfrm>
            <a:off x="680482" y="1265275"/>
            <a:ext cx="10792047" cy="295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xếp 27 khối gỗ lập phương nhỏ thành một khối lập phương lớn rồi sơn tất có các mặt của khối lập phương lớn đó như hình vẽ.</a:t>
            </a:r>
          </a:p>
          <a:p>
            <a:pPr lvl="0">
              <a:lnSpc>
                <a:spcPct val="150000"/>
              </a:lnSpc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Số khối lập phương nhỏ được sơn 3 mặt là 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</a:p>
          <a:p>
            <a:pPr lvl="0">
              <a:lnSpc>
                <a:spcPct val="150000"/>
              </a:lnSpc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Số khối lập phương nhỏ được sơn 2 mặt là 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CE9A05C-CE35-70B6-E758-0A77A1FC7432}"/>
              </a:ext>
            </a:extLst>
          </p:cNvPr>
          <p:cNvSpPr/>
          <p:nvPr/>
        </p:nvSpPr>
        <p:spPr>
          <a:xfrm>
            <a:off x="8601738" y="2870791"/>
            <a:ext cx="616689" cy="4997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3CEF830-8641-011D-79B0-9217C1460730}"/>
              </a:ext>
            </a:extLst>
          </p:cNvPr>
          <p:cNvSpPr/>
          <p:nvPr/>
        </p:nvSpPr>
        <p:spPr>
          <a:xfrm>
            <a:off x="8623003" y="3615070"/>
            <a:ext cx="616689" cy="4997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50DEB-7ECA-D84A-6D54-58DD2DFA8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805" y="4190877"/>
            <a:ext cx="3903588" cy="244417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323BB9E-859D-F2B3-5714-15D39410CC68}"/>
              </a:ext>
            </a:extLst>
          </p:cNvPr>
          <p:cNvSpPr/>
          <p:nvPr/>
        </p:nvSpPr>
        <p:spPr>
          <a:xfrm>
            <a:off x="8584017" y="2874336"/>
            <a:ext cx="634411" cy="4997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6C8AE1D-1EBC-8F5D-5235-7DC419B272B6}"/>
              </a:ext>
            </a:extLst>
          </p:cNvPr>
          <p:cNvSpPr/>
          <p:nvPr/>
        </p:nvSpPr>
        <p:spPr>
          <a:xfrm>
            <a:off x="8605282" y="3604437"/>
            <a:ext cx="687574" cy="53517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82559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3" grpId="0"/>
      <p:bldP spid="4" grpId="0" animBg="1"/>
      <p:bldP spid="6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683" y="2934260"/>
            <a:ext cx="6516634" cy="4344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804" y="497552"/>
            <a:ext cx="9498391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1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683" y="2934260"/>
            <a:ext cx="6516634" cy="4344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094" y="651796"/>
            <a:ext cx="9461812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15790" y="1162774"/>
            <a:ext cx="5986791" cy="4511431"/>
            <a:chOff x="4815790" y="1162774"/>
            <a:chExt cx="5986791" cy="451143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15790" y="1162774"/>
              <a:ext cx="5986791" cy="4511431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5399450" y="2141216"/>
              <a:ext cx="5097517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200" b="1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</a:t>
              </a:r>
              <a:r>
                <a:rPr lang="vi-VN" sz="3200" b="1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hắc lại công thức tính diện tích xung quanh, diện tích toàn phần và thể tích của hình lập phương, hình hộp chữ nhật.</a:t>
              </a:r>
              <a:endPara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6" name="Graphic 8">
            <a:extLst>
              <a:ext uri="{FF2B5EF4-FFF2-40B4-BE49-F238E27FC236}">
                <a16:creationId xmlns:a16="http://schemas.microsoft.com/office/drawing/2014/main" id="{1317CB79-41F5-E41D-EA7E-AD2332960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79525" y="1032145"/>
            <a:ext cx="3030479" cy="522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3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0472" y="2916676"/>
            <a:ext cx="6516634" cy="4344423"/>
          </a:xfrm>
          <a:prstGeom prst="rect">
            <a:avLst/>
          </a:prstGeom>
        </p:spPr>
      </p:pic>
      <p:pic>
        <p:nvPicPr>
          <p:cNvPr id="5" name="Picture 4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D694DE0-EF5B-B7F6-07D8-7B8BD07D61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7008" y="173405"/>
            <a:ext cx="1416856" cy="14168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8764023-49E0-434D-5FBC-9AE67476F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7840" y="1507826"/>
            <a:ext cx="9238583" cy="19371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BCA976-817A-B549-B192-B34045793C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6920" y="3177878"/>
            <a:ext cx="2249619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2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683" y="2934260"/>
            <a:ext cx="6516634" cy="4344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094" y="645425"/>
            <a:ext cx="9461812" cy="23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0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9AD3899C-6131-6E22-43E8-02E4817E018A}"/>
              </a:ext>
            </a:extLst>
          </p:cNvPr>
          <p:cNvSpPr/>
          <p:nvPr/>
        </p:nvSpPr>
        <p:spPr>
          <a:xfrm>
            <a:off x="882502" y="584791"/>
            <a:ext cx="669851" cy="6060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F42F66-3A6E-E5CE-5B9B-A11B40735A21}"/>
              </a:ext>
            </a:extLst>
          </p:cNvPr>
          <p:cNvSpPr txBox="1"/>
          <p:nvPr/>
        </p:nvSpPr>
        <p:spPr>
          <a:xfrm>
            <a:off x="1562985" y="531628"/>
            <a:ext cx="9548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Hoàn thành công thức tính diện tính và thể tích hình hộp chữ nhật, hình l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ập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phương.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96482A-0882-B5A2-7F42-1B7FA40DD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888" y="1863420"/>
            <a:ext cx="10074792" cy="442307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74D23CC-1518-B9C1-5AE1-0B15456623CE}"/>
              </a:ext>
            </a:extLst>
          </p:cNvPr>
          <p:cNvSpPr/>
          <p:nvPr/>
        </p:nvSpPr>
        <p:spPr>
          <a:xfrm>
            <a:off x="9005777" y="2115879"/>
            <a:ext cx="510363" cy="43593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h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9E26FAC-2AD3-BA2E-75DE-E4B8DC0A2F22}"/>
              </a:ext>
            </a:extLst>
          </p:cNvPr>
          <p:cNvSpPr/>
          <p:nvPr/>
        </p:nvSpPr>
        <p:spPr>
          <a:xfrm>
            <a:off x="9898912" y="2743200"/>
            <a:ext cx="510363" cy="43593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6602136-8FB2-7CD8-44CB-05F821CDC201}"/>
              </a:ext>
            </a:extLst>
          </p:cNvPr>
          <p:cNvSpPr/>
          <p:nvPr/>
        </p:nvSpPr>
        <p:spPr>
          <a:xfrm>
            <a:off x="8176437" y="4306186"/>
            <a:ext cx="510363" cy="43593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1FD8165-3901-6072-3D8E-3F7DDE1880E2}"/>
              </a:ext>
            </a:extLst>
          </p:cNvPr>
          <p:cNvSpPr/>
          <p:nvPr/>
        </p:nvSpPr>
        <p:spPr>
          <a:xfrm>
            <a:off x="6826102" y="4976038"/>
            <a:ext cx="510363" cy="43593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a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0E8D6D7-2829-E549-8DF5-85D183DA8CA1}"/>
              </a:ext>
            </a:extLst>
          </p:cNvPr>
          <p:cNvSpPr/>
          <p:nvPr/>
        </p:nvSpPr>
        <p:spPr>
          <a:xfrm>
            <a:off x="7634176" y="4954773"/>
            <a:ext cx="510363" cy="43593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a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33EA4BC-310C-E226-F73E-6A11438C9EE2}"/>
              </a:ext>
            </a:extLst>
          </p:cNvPr>
          <p:cNvSpPr/>
          <p:nvPr/>
        </p:nvSpPr>
        <p:spPr>
          <a:xfrm>
            <a:off x="5699051" y="5582094"/>
            <a:ext cx="510363" cy="43593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a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6E5DCB8-689E-B251-40C8-AE76EF8CF951}"/>
              </a:ext>
            </a:extLst>
          </p:cNvPr>
          <p:cNvSpPr/>
          <p:nvPr/>
        </p:nvSpPr>
        <p:spPr>
          <a:xfrm>
            <a:off x="6549655" y="5592727"/>
            <a:ext cx="510363" cy="43593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a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5F07710-C2F4-6AFD-05E0-882DA29F84A2}"/>
              </a:ext>
            </a:extLst>
          </p:cNvPr>
          <p:cNvSpPr/>
          <p:nvPr/>
        </p:nvSpPr>
        <p:spPr>
          <a:xfrm>
            <a:off x="7347097" y="5624625"/>
            <a:ext cx="510363" cy="43593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a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7A8C456-2D4B-D67C-29F8-005DE82F2F0D}"/>
              </a:ext>
            </a:extLst>
          </p:cNvPr>
          <p:cNvSpPr/>
          <p:nvPr/>
        </p:nvSpPr>
        <p:spPr>
          <a:xfrm>
            <a:off x="6889898" y="3434317"/>
            <a:ext cx="510363" cy="43593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2106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9AD3899C-6131-6E22-43E8-02E4817E018A}"/>
              </a:ext>
            </a:extLst>
          </p:cNvPr>
          <p:cNvSpPr/>
          <p:nvPr/>
        </p:nvSpPr>
        <p:spPr>
          <a:xfrm>
            <a:off x="882502" y="584791"/>
            <a:ext cx="669851" cy="6060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F42F66-3A6E-E5CE-5B9B-A11B40735A21}"/>
              </a:ext>
            </a:extLst>
          </p:cNvPr>
          <p:cNvSpPr txBox="1"/>
          <p:nvPr/>
        </p:nvSpPr>
        <p:spPr>
          <a:xfrm>
            <a:off x="1562985" y="531628"/>
            <a:ext cx="95480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Tính diện tích xung quanh và diện tích toàn phần một thùng hàng dạng hình hộp chữ nhật với kích thước như hình bên.</a:t>
            </a:r>
            <a:endParaRPr lang="en-US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Tính diện tích xung quanh và diện tích toàn phần một khói ru-bích hình lập phương có cạnh 8,5 cm.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143997-343C-6107-CA27-3BD0F5BF5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557" y="2870791"/>
            <a:ext cx="3367367" cy="339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9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7BB617-817D-5E25-5D03-916D76829E9A}"/>
              </a:ext>
            </a:extLst>
          </p:cNvPr>
          <p:cNvSpPr txBox="1"/>
          <p:nvPr/>
        </p:nvSpPr>
        <p:spPr>
          <a:xfrm>
            <a:off x="1212112" y="733647"/>
            <a:ext cx="971815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342900" indent="-342900" algn="ctr">
              <a:buAutoNum type="alphaLcParenR"/>
            </a:pP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Diện tích xung quanh của thùng hàng là: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(6 + 3,5) x 2 x 4 = 76 (d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Diện tích một mặt đáy là: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x 3,5 = 21 (d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Diện tích toàn phần là: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76 + 21 x 2 = 118 (d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Diện tích xung quanh của khối ru-bích là: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8,5 x 8,5 x 4 = 289 (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Diện tích toàn phần của khối ru-bích là: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8,5 x 8,5 x 6 = 433,5 (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Đáp số: a) 76 dm2; 118 d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289 cm2; 433,5 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14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9AD3899C-6131-6E22-43E8-02E4817E018A}"/>
              </a:ext>
            </a:extLst>
          </p:cNvPr>
          <p:cNvSpPr/>
          <p:nvPr/>
        </p:nvSpPr>
        <p:spPr>
          <a:xfrm>
            <a:off x="882502" y="584791"/>
            <a:ext cx="669851" cy="6060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F42F66-3A6E-E5CE-5B9B-A11B40735A21}"/>
              </a:ext>
            </a:extLst>
          </p:cNvPr>
          <p:cNvSpPr txBox="1"/>
          <p:nvPr/>
        </p:nvSpPr>
        <p:spPr>
          <a:xfrm>
            <a:off x="1562985" y="531628"/>
            <a:ext cx="9548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 gỗ hình lập phương A và khối gỗ hình hộp chữ nhật B có kích thước như hình dưới đây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C3B684-A2C9-75FF-4FFB-FB0FD9D3B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086" y="1769878"/>
            <a:ext cx="6619875" cy="2552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E9D7B3-6A3B-6592-BCEB-9CCC1E592026}"/>
              </a:ext>
            </a:extLst>
          </p:cNvPr>
          <p:cNvSpPr txBox="1"/>
          <p:nvPr/>
        </p:nvSpPr>
        <p:spPr>
          <a:xfrm>
            <a:off x="1467293" y="4465674"/>
            <a:ext cx="93779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 diện tích xung quanh của mỗi khối gỗ</a:t>
            </a:r>
          </a:p>
          <a:p>
            <a:pPr algn="just"/>
            <a:r>
              <a:rPr lang="en-US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toàn phần của khối gỗ nào lớn hơn và lớn hơn bao nhiêu xăng-ti-mét vuông?</a:t>
            </a:r>
          </a:p>
        </p:txBody>
      </p:sp>
    </p:spTree>
    <p:extLst>
      <p:ext uri="{BB962C8B-B14F-4D97-AF65-F5344CB8AC3E}">
        <p14:creationId xmlns:p14="http://schemas.microsoft.com/office/powerpoint/2010/main" val="386044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597</Words>
  <Application>Microsoft Office PowerPoint</Application>
  <PresentationFormat>Widescreen</PresentationFormat>
  <Paragraphs>64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Administrator</cp:lastModifiedBy>
  <cp:revision>96</cp:revision>
  <dcterms:created xsi:type="dcterms:W3CDTF">2024-10-11T14:48:55Z</dcterms:created>
  <dcterms:modified xsi:type="dcterms:W3CDTF">2025-05-25T13:51:50Z</dcterms:modified>
</cp:coreProperties>
</file>