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5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0"/>
  </p:notesMasterIdLst>
  <p:sldIdLst>
    <p:sldId id="277" r:id="rId4"/>
    <p:sldId id="260" r:id="rId5"/>
    <p:sldId id="256" r:id="rId6"/>
    <p:sldId id="287" r:id="rId7"/>
    <p:sldId id="264" r:id="rId8"/>
    <p:sldId id="270" r:id="rId9"/>
    <p:sldId id="278" r:id="rId11"/>
    <p:sldId id="279" r:id="rId12"/>
    <p:sldId id="275" r:id="rId13"/>
    <p:sldId id="280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5050" autoAdjust="0"/>
  </p:normalViewPr>
  <p:slideViewPr>
    <p:cSldViewPr snapToGrid="0">
      <p:cViewPr varScale="1">
        <p:scale>
          <a:sx n="63" d="100"/>
          <a:sy n="63" d="100"/>
        </p:scale>
        <p:origin x="80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45FF0-7E21-491E-BB6F-41D9F58AB1D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D65C-48BD-4E4E-97FE-182A25975B8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72812" y="0"/>
            <a:ext cx="1019175" cy="523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svg"/><Relationship Id="rId7" Type="http://schemas.openxmlformats.org/officeDocument/2006/relationships/image" Target="../media/image16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38.png"/><Relationship Id="rId12" Type="http://schemas.openxmlformats.org/officeDocument/2006/relationships/image" Target="../media/image21.svg"/><Relationship Id="rId11" Type="http://schemas.openxmlformats.org/officeDocument/2006/relationships/image" Target="../media/image20.png"/><Relationship Id="rId10" Type="http://schemas.openxmlformats.org/officeDocument/2006/relationships/image" Target="../media/image19.svg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svg"/><Relationship Id="rId7" Type="http://schemas.openxmlformats.org/officeDocument/2006/relationships/image" Target="../media/image16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svg"/><Relationship Id="rId11" Type="http://schemas.openxmlformats.org/officeDocument/2006/relationships/image" Target="../media/image20.png"/><Relationship Id="rId10" Type="http://schemas.openxmlformats.org/officeDocument/2006/relationships/image" Target="../media/image19.svg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microsoft.com/office/2007/relationships/hdphoto" Target="../media/image28.wdp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microsoft.com/office/2007/relationships/hdphoto" Target="../media/image25.wdp"/><Relationship Id="rId1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2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>
            <a:fillRect/>
          </a:stretch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9218" name="Picture 2" descr="Vector hand drawn illustration for world book day celebr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4" b="91054" l="9904" r="89936">
                        <a14:foregroundMark x1="15335" y1="84505" x2="28435" y2="88019"/>
                        <a14:foregroundMark x1="45048" y1="88019" x2="30032" y2="87061"/>
                        <a14:foregroundMark x1="18690" y1="88339" x2="13578" y2="85783"/>
                        <a14:foregroundMark x1="13578" y1="85783" x2="12620" y2="85304"/>
                        <a14:foregroundMark x1="31789" y1="87061" x2="41214" y2="91054"/>
                        <a14:foregroundMark x1="31789" y1="89617" x2="37859" y2="90895"/>
                        <a14:foregroundMark x1="46805" y1="89776" x2="76677" y2="88019"/>
                        <a14:foregroundMark x1="83706" y1="84185" x2="76677" y2="87859"/>
                        <a14:foregroundMark x1="83866" y1="85463" x2="87540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3332" r="8334" b="7120"/>
          <a:stretch>
            <a:fillRect/>
          </a:stretch>
        </p:blipFill>
        <p:spPr bwMode="auto">
          <a:xfrm>
            <a:off x="6082351" y="1523999"/>
            <a:ext cx="5191850" cy="4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925" y="1006637"/>
            <a:ext cx="4304149" cy="5047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74283" y="289078"/>
            <a:ext cx="10591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 hãy đo độ dài thật của cạnh một bàn học. Sau đó trên bản đồ tỉ lệ 1 : 50, em hãy vẽ đoạn thẳng AB là hình ảnh thu nhỏ của cạnh bàn học đó.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6030" y="2131377"/>
            <a:ext cx="5676900" cy="3286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9280" y="2357120"/>
            <a:ext cx="6289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1m.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m = 100 cm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100 : 50 = 2 (cm)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>
            <a:fillRect/>
          </a:stretch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>
            <a:fillRect/>
          </a:stretch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>
            <a:fillRect/>
          </a:stretch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" y="11710"/>
            <a:ext cx="3205605" cy="1923363"/>
          </a:xfrm>
          <a:prstGeom prst="rect">
            <a:avLst/>
          </a:prstGeom>
        </p:spPr>
      </p:pic>
      <p:pic>
        <p:nvPicPr>
          <p:cNvPr id="18" name="Graphic 9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98733" y="1909949"/>
            <a:ext cx="6895174" cy="3017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1"/>
          <a:stretch>
            <a:fillRect/>
          </a:stretch>
        </p:blipFill>
        <p:spPr bwMode="auto">
          <a:xfrm>
            <a:off x="9430950" y="3443340"/>
            <a:ext cx="2489440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504"/>
          <a:stretch>
            <a:fillRect/>
          </a:stretch>
        </p:blipFill>
        <p:spPr bwMode="auto">
          <a:xfrm>
            <a:off x="271610" y="3492663"/>
            <a:ext cx="2666577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/>
          <p:cNvSpPr/>
          <p:nvPr/>
        </p:nvSpPr>
        <p:spPr>
          <a:xfrm>
            <a:off x="284480" y="1859280"/>
            <a:ext cx="5069840" cy="1676400"/>
          </a:xfrm>
          <a:prstGeom prst="wedgeRoundRect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Bản đồ tỉnh Lạng Sơn có tỉ lệ là 1: 1 000 cho ta biết điều gì?</a:t>
            </a:r>
            <a:endParaRPr lang="en-US" sz="3200" dirty="0"/>
          </a:p>
        </p:txBody>
      </p:sp>
      <p:sp>
        <p:nvSpPr>
          <p:cNvPr id="3" name="Speech Bubble: Rectangle with Corners Rounded 2"/>
          <p:cNvSpPr/>
          <p:nvPr/>
        </p:nvSpPr>
        <p:spPr>
          <a:xfrm>
            <a:off x="6431280" y="792480"/>
            <a:ext cx="5069840" cy="2540000"/>
          </a:xfrm>
          <a:prstGeom prst="wedgeRoundRectCallout">
            <a:avLst>
              <a:gd name="adj1" fmla="val 26862"/>
              <a:gd name="adj2" fmla="val 68561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Cho ta biết tỉnh Lạng Sơn được vẽ thu nhỏ lại 1 000 lần. Chẳng hạn: độ dài 1 cm trên bản đồ ứng với độ dài thật là 1 000 cm hay 10 m.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>
            <a:fillRect/>
          </a:stretch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>
            <a:fillRect/>
          </a:stretch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>
            <a:fillRect/>
          </a:stretch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3" y="11710"/>
            <a:ext cx="3205605" cy="1923363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1901088" y="24426"/>
            <a:ext cx="2043424" cy="1079011"/>
          </a:xfrm>
          <a:prstGeom prst="cloudCallout">
            <a:avLst>
              <a:gd name="adj1" fmla="val -67440"/>
              <a:gd name="adj2" fmla="val 21286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15715" y="279359"/>
            <a:ext cx="141417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SFU Futura_05" panose="00000800000000000000" pitchFamily="2" charset="0"/>
              </a:rPr>
              <a:t>TOÁN</a:t>
            </a:r>
            <a:endParaRPr lang="en-US" sz="3000" b="1" cap="none" spc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3 SFU Futura_05" panose="00000800000000000000" pitchFamily="2" charset="0"/>
            </a:endParaRPr>
          </a:p>
        </p:txBody>
      </p:sp>
      <p:pic>
        <p:nvPicPr>
          <p:cNvPr id="18" name="Graphic 9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85868" y="340310"/>
            <a:ext cx="4700423" cy="1158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7351" y="1493378"/>
            <a:ext cx="7206097" cy="3261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" y="348018"/>
            <a:ext cx="11972924" cy="6509982"/>
          </a:xfrm>
          <a:custGeom>
            <a:avLst/>
            <a:gdLst>
              <a:gd name="connsiteX0" fmla="*/ 0 w 11027391"/>
              <a:gd name="connsiteY0" fmla="*/ 941714 h 5650173"/>
              <a:gd name="connsiteX1" fmla="*/ 941714 w 11027391"/>
              <a:gd name="connsiteY1" fmla="*/ 0 h 5650173"/>
              <a:gd name="connsiteX2" fmla="*/ 10085677 w 11027391"/>
              <a:gd name="connsiteY2" fmla="*/ 0 h 5650173"/>
              <a:gd name="connsiteX3" fmla="*/ 11027391 w 11027391"/>
              <a:gd name="connsiteY3" fmla="*/ 941714 h 5650173"/>
              <a:gd name="connsiteX4" fmla="*/ 11027391 w 11027391"/>
              <a:gd name="connsiteY4" fmla="*/ 4708459 h 5650173"/>
              <a:gd name="connsiteX5" fmla="*/ 10085677 w 11027391"/>
              <a:gd name="connsiteY5" fmla="*/ 5650173 h 5650173"/>
              <a:gd name="connsiteX6" fmla="*/ 941714 w 11027391"/>
              <a:gd name="connsiteY6" fmla="*/ 5650173 h 5650173"/>
              <a:gd name="connsiteX7" fmla="*/ 0 w 11027391"/>
              <a:gd name="connsiteY7" fmla="*/ 4708459 h 5650173"/>
              <a:gd name="connsiteX8" fmla="*/ 0 w 11027391"/>
              <a:gd name="connsiteY8" fmla="*/ 941714 h 5650173"/>
              <a:gd name="connsiteX0-1" fmla="*/ 0 w 11027391"/>
              <a:gd name="connsiteY0-2" fmla="*/ 1187373 h 5895832"/>
              <a:gd name="connsiteX1-3" fmla="*/ 941714 w 11027391"/>
              <a:gd name="connsiteY1-4" fmla="*/ 245659 h 5895832"/>
              <a:gd name="connsiteX2-5" fmla="*/ 3944203 w 11027391"/>
              <a:gd name="connsiteY2-6" fmla="*/ 0 h 5895832"/>
              <a:gd name="connsiteX3-7" fmla="*/ 10085677 w 11027391"/>
              <a:gd name="connsiteY3-8" fmla="*/ 245659 h 5895832"/>
              <a:gd name="connsiteX4-9" fmla="*/ 11027391 w 11027391"/>
              <a:gd name="connsiteY4-10" fmla="*/ 1187373 h 5895832"/>
              <a:gd name="connsiteX5-11" fmla="*/ 11027391 w 11027391"/>
              <a:gd name="connsiteY5-12" fmla="*/ 4954118 h 5895832"/>
              <a:gd name="connsiteX6-13" fmla="*/ 10085677 w 11027391"/>
              <a:gd name="connsiteY6-14" fmla="*/ 5895832 h 5895832"/>
              <a:gd name="connsiteX7-15" fmla="*/ 941714 w 11027391"/>
              <a:gd name="connsiteY7-16" fmla="*/ 5895832 h 5895832"/>
              <a:gd name="connsiteX8-17" fmla="*/ 0 w 11027391"/>
              <a:gd name="connsiteY8-18" fmla="*/ 4954118 h 5895832"/>
              <a:gd name="connsiteX9" fmla="*/ 0 w 11027391"/>
              <a:gd name="connsiteY9" fmla="*/ 1187373 h 5895832"/>
              <a:gd name="connsiteX0-19" fmla="*/ 0 w 11027391"/>
              <a:gd name="connsiteY0-20" fmla="*/ 1187373 h 6141552"/>
              <a:gd name="connsiteX1-21" fmla="*/ 941714 w 11027391"/>
              <a:gd name="connsiteY1-22" fmla="*/ 245659 h 6141552"/>
              <a:gd name="connsiteX2-23" fmla="*/ 3944203 w 11027391"/>
              <a:gd name="connsiteY2-24" fmla="*/ 0 h 6141552"/>
              <a:gd name="connsiteX3-25" fmla="*/ 10085677 w 11027391"/>
              <a:gd name="connsiteY3-26" fmla="*/ 245659 h 6141552"/>
              <a:gd name="connsiteX4-27" fmla="*/ 11027391 w 11027391"/>
              <a:gd name="connsiteY4-28" fmla="*/ 1187373 h 6141552"/>
              <a:gd name="connsiteX5-29" fmla="*/ 11027391 w 11027391"/>
              <a:gd name="connsiteY5-30" fmla="*/ 4954118 h 6141552"/>
              <a:gd name="connsiteX6-31" fmla="*/ 10085677 w 11027391"/>
              <a:gd name="connsiteY6-32" fmla="*/ 5895832 h 6141552"/>
              <a:gd name="connsiteX7-33" fmla="*/ 5540991 w 11027391"/>
              <a:gd name="connsiteY7-34" fmla="*/ 6141492 h 6141552"/>
              <a:gd name="connsiteX8-35" fmla="*/ 941714 w 11027391"/>
              <a:gd name="connsiteY8-36" fmla="*/ 5895832 h 6141552"/>
              <a:gd name="connsiteX9-37" fmla="*/ 0 w 11027391"/>
              <a:gd name="connsiteY9-38" fmla="*/ 4954118 h 6141552"/>
              <a:gd name="connsiteX10" fmla="*/ 0 w 11027391"/>
              <a:gd name="connsiteY10" fmla="*/ 1187373 h 6141552"/>
              <a:gd name="connsiteX0-39" fmla="*/ 0 w 11286756"/>
              <a:gd name="connsiteY0-40" fmla="*/ 1187373 h 6141552"/>
              <a:gd name="connsiteX1-41" fmla="*/ 941714 w 11286756"/>
              <a:gd name="connsiteY1-42" fmla="*/ 245659 h 6141552"/>
              <a:gd name="connsiteX2-43" fmla="*/ 3944203 w 11286756"/>
              <a:gd name="connsiteY2-44" fmla="*/ 0 h 6141552"/>
              <a:gd name="connsiteX3-45" fmla="*/ 10085677 w 11286756"/>
              <a:gd name="connsiteY3-46" fmla="*/ 245659 h 6141552"/>
              <a:gd name="connsiteX4-47" fmla="*/ 11027391 w 11286756"/>
              <a:gd name="connsiteY4-48" fmla="*/ 1187373 h 6141552"/>
              <a:gd name="connsiteX5-49" fmla="*/ 11286699 w 11286756"/>
              <a:gd name="connsiteY5-50" fmla="*/ 2661313 h 6141552"/>
              <a:gd name="connsiteX6-51" fmla="*/ 11027391 w 11286756"/>
              <a:gd name="connsiteY6-52" fmla="*/ 4954118 h 6141552"/>
              <a:gd name="connsiteX7-53" fmla="*/ 10085677 w 11286756"/>
              <a:gd name="connsiteY7-54" fmla="*/ 5895832 h 6141552"/>
              <a:gd name="connsiteX8-55" fmla="*/ 5540991 w 11286756"/>
              <a:gd name="connsiteY8-56" fmla="*/ 6141492 h 6141552"/>
              <a:gd name="connsiteX9-57" fmla="*/ 941714 w 11286756"/>
              <a:gd name="connsiteY9-58" fmla="*/ 5895832 h 6141552"/>
              <a:gd name="connsiteX10-59" fmla="*/ 0 w 11286756"/>
              <a:gd name="connsiteY10-60" fmla="*/ 4954118 h 6141552"/>
              <a:gd name="connsiteX11" fmla="*/ 0 w 11286756"/>
              <a:gd name="connsiteY11" fmla="*/ 1187373 h 6141552"/>
              <a:gd name="connsiteX0-61" fmla="*/ 259308 w 11546064"/>
              <a:gd name="connsiteY0-62" fmla="*/ 1187373 h 6141552"/>
              <a:gd name="connsiteX1-63" fmla="*/ 1201022 w 11546064"/>
              <a:gd name="connsiteY1-64" fmla="*/ 245659 h 6141552"/>
              <a:gd name="connsiteX2-65" fmla="*/ 4203511 w 11546064"/>
              <a:gd name="connsiteY2-66" fmla="*/ 0 h 6141552"/>
              <a:gd name="connsiteX3-67" fmla="*/ 10344985 w 11546064"/>
              <a:gd name="connsiteY3-68" fmla="*/ 245659 h 6141552"/>
              <a:gd name="connsiteX4-69" fmla="*/ 11286699 w 11546064"/>
              <a:gd name="connsiteY4-70" fmla="*/ 1187373 h 6141552"/>
              <a:gd name="connsiteX5-71" fmla="*/ 11546007 w 11546064"/>
              <a:gd name="connsiteY5-72" fmla="*/ 2661313 h 6141552"/>
              <a:gd name="connsiteX6-73" fmla="*/ 11286699 w 11546064"/>
              <a:gd name="connsiteY6-74" fmla="*/ 4954118 h 6141552"/>
              <a:gd name="connsiteX7-75" fmla="*/ 10344985 w 11546064"/>
              <a:gd name="connsiteY7-76" fmla="*/ 5895832 h 6141552"/>
              <a:gd name="connsiteX8-77" fmla="*/ 5800299 w 11546064"/>
              <a:gd name="connsiteY8-78" fmla="*/ 6141492 h 6141552"/>
              <a:gd name="connsiteX9-79" fmla="*/ 1201022 w 11546064"/>
              <a:gd name="connsiteY9-80" fmla="*/ 5895832 h 6141552"/>
              <a:gd name="connsiteX10-81" fmla="*/ 259308 w 11546064"/>
              <a:gd name="connsiteY10-82" fmla="*/ 4954118 h 6141552"/>
              <a:gd name="connsiteX11-83" fmla="*/ 0 w 11546064"/>
              <a:gd name="connsiteY11-84" fmla="*/ 2934268 h 6141552"/>
              <a:gd name="connsiteX12" fmla="*/ 259308 w 11546064"/>
              <a:gd name="connsiteY12" fmla="*/ 1187373 h 61415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59" y="connsiteY10-60"/>
              </a:cxn>
              <a:cxn ang="0">
                <a:pos x="connsiteX11-83" y="connsiteY11-84"/>
              </a:cxn>
              <a:cxn ang="0">
                <a:pos x="connsiteX12" y="connsiteY12"/>
              </a:cxn>
            </a:cxnLst>
            <a:rect l="l" t="t" r="r" b="b"/>
            <a:pathLst>
              <a:path w="11546064" h="6141552">
                <a:moveTo>
                  <a:pt x="259308" y="1187373"/>
                </a:moveTo>
                <a:cubicBezTo>
                  <a:pt x="259308" y="667279"/>
                  <a:pt x="680928" y="245659"/>
                  <a:pt x="1201022" y="245659"/>
                </a:cubicBezTo>
                <a:cubicBezTo>
                  <a:pt x="2188204" y="241110"/>
                  <a:pt x="3216329" y="4549"/>
                  <a:pt x="4203511" y="0"/>
                </a:cubicBezTo>
                <a:cubicBezTo>
                  <a:pt x="6264317" y="4549"/>
                  <a:pt x="8284179" y="241110"/>
                  <a:pt x="10344985" y="245659"/>
                </a:cubicBezTo>
                <a:cubicBezTo>
                  <a:pt x="10865079" y="245659"/>
                  <a:pt x="11286699" y="667279"/>
                  <a:pt x="11286699" y="1187373"/>
                </a:cubicBezTo>
                <a:cubicBezTo>
                  <a:pt x="11282150" y="1633194"/>
                  <a:pt x="11550556" y="2215492"/>
                  <a:pt x="11546007" y="2661313"/>
                </a:cubicBezTo>
                <a:lnTo>
                  <a:pt x="11286699" y="4954118"/>
                </a:lnTo>
                <a:cubicBezTo>
                  <a:pt x="11286699" y="5474212"/>
                  <a:pt x="10865079" y="5895832"/>
                  <a:pt x="10344985" y="5895832"/>
                </a:cubicBezTo>
                <a:cubicBezTo>
                  <a:pt x="8825541" y="5891283"/>
                  <a:pt x="7319743" y="6146041"/>
                  <a:pt x="5800299" y="6141492"/>
                </a:cubicBezTo>
                <a:lnTo>
                  <a:pt x="1201022" y="5895832"/>
                </a:lnTo>
                <a:cubicBezTo>
                  <a:pt x="680928" y="5895832"/>
                  <a:pt x="259308" y="5474212"/>
                  <a:pt x="259308" y="4954118"/>
                </a:cubicBezTo>
                <a:cubicBezTo>
                  <a:pt x="250209" y="4276285"/>
                  <a:pt x="9099" y="3612101"/>
                  <a:pt x="0" y="2934268"/>
                </a:cubicBezTo>
                <a:lnTo>
                  <a:pt x="259308" y="1187373"/>
                </a:ln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91" b="89988" l="77225" r="98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905" t="34428" b="29353"/>
          <a:stretch>
            <a:fillRect/>
          </a:stretch>
        </p:blipFill>
        <p:spPr>
          <a:xfrm>
            <a:off x="-261483" y="5266888"/>
            <a:ext cx="1590221" cy="1737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942" b="30218" l="1578" r="201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470" b="69751"/>
          <a:stretch>
            <a:fillRect/>
          </a:stretch>
        </p:blipFill>
        <p:spPr>
          <a:xfrm>
            <a:off x="10380307" y="5214937"/>
            <a:ext cx="1875442" cy="19364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7" b="26578" l="18851" r="45348">
                        <a14:foregroundMark x1="20469" y1="10133" x2="24312" y2="13350"/>
                        <a14:foregroundMark x1="34506" y1="6189" x2="33333" y2="14320"/>
                        <a14:backgroundMark x1="28155" y1="7160" x2="28155" y2="7160"/>
                        <a14:backgroundMark x1="29328" y1="11529" x2="28439" y2="12136"/>
                        <a14:backgroundMark x1="28034" y1="7767" x2="27346" y2="73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38" t="1194" r="60039" b="75920"/>
          <a:stretch>
            <a:fillRect/>
          </a:stretch>
        </p:blipFill>
        <p:spPr>
          <a:xfrm>
            <a:off x="-10855" y="-146716"/>
            <a:ext cx="1971675" cy="136591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619244" y="-329858"/>
            <a:ext cx="1747663" cy="1732201"/>
            <a:chOff x="9831849" y="-232013"/>
            <a:chExt cx="2000877" cy="203351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14" b="29248" l="54814" r="727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47" r="27933" b="74527"/>
            <a:stretch>
              <a:fillRect/>
            </a:stretch>
          </p:blipFill>
          <p:spPr>
            <a:xfrm>
              <a:off x="9831849" y="-81886"/>
              <a:ext cx="1637732" cy="17469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8871" b="97937" l="75000" r="9381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29" t="68459" r="10022" b="1889"/>
            <a:stretch>
              <a:fillRect/>
            </a:stretch>
          </p:blipFill>
          <p:spPr>
            <a:xfrm>
              <a:off x="10099460" y="-232013"/>
              <a:ext cx="1733266" cy="2033517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94335" y="1525905"/>
            <a:ext cx="11291570" cy="415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buFontTx/>
              <a:buNone/>
            </a:pP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1. Nắm </a:t>
            </a:r>
            <a:r>
              <a:rPr lang="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đư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ợc cách tính </a:t>
            </a:r>
            <a:r>
              <a:rPr lang="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ộ dài thực tế từ tỉ lệ bản </a:t>
            </a:r>
            <a:r>
              <a:rPr lang="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ồ và ng</a:t>
            </a:r>
            <a:r>
              <a:rPr lang="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ợc lại.</a:t>
            </a:r>
            <a:endParaRPr lang="en-US" alt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0" algn="just">
              <a:lnSpc>
                <a:spcPct val="150000"/>
              </a:lnSpc>
              <a:buFontTx/>
              <a:buNone/>
            </a:pP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2. Vận dụng </a:t>
            </a:r>
            <a:r>
              <a:rPr lang="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đư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ợc tỉ lệ bản </a:t>
            </a:r>
            <a:r>
              <a:rPr lang="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ồ </a:t>
            </a:r>
            <a:r>
              <a:rPr lang="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ể giải quyết một số tình huống thực tiễn</a:t>
            </a:r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vi-VN" sz="4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5815" y="98191"/>
            <a:ext cx="6562228" cy="1121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>
            <a:fillRect/>
          </a:stretch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9218" name="Picture 2" descr="Vector hand drawn illustration for world book day celebr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4" b="91054" l="9904" r="89936">
                        <a14:foregroundMark x1="15335" y1="84505" x2="28435" y2="88019"/>
                        <a14:foregroundMark x1="45048" y1="88019" x2="30032" y2="87061"/>
                        <a14:foregroundMark x1="18690" y1="88339" x2="13578" y2="85783"/>
                        <a14:foregroundMark x1="13578" y1="85783" x2="12620" y2="85304"/>
                        <a14:foregroundMark x1="31789" y1="87061" x2="41214" y2="91054"/>
                        <a14:foregroundMark x1="31789" y1="89617" x2="37859" y2="90895"/>
                        <a14:foregroundMark x1="46805" y1="89776" x2="76677" y2="88019"/>
                        <a14:foregroundMark x1="83706" y1="84185" x2="76677" y2="87859"/>
                        <a14:foregroundMark x1="83866" y1="85463" x2="87540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3332" r="8334" b="7120"/>
          <a:stretch>
            <a:fillRect/>
          </a:stretch>
        </p:blipFill>
        <p:spPr bwMode="auto">
          <a:xfrm>
            <a:off x="6082351" y="1523999"/>
            <a:ext cx="5191850" cy="4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168" y="1046267"/>
            <a:ext cx="4066384" cy="4907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074283" y="289078"/>
            <a:ext cx="105916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rên bản đồ tỉ lệ 1 : 10 000 000, quãng đường sắt Đà Nẵng – Nha Trang đo được là 5 cm. Trên thực tế, quãng đường sắt Đà Nẵng – Nha Trang dài khoảng bao nhiêu ki-lô-mét?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22816" y="2692400"/>
            <a:ext cx="5005328" cy="26835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6720" y="2814320"/>
            <a:ext cx="6482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 thực tế, quãng đường sắt Đà Nẵng – Nha Trang dài khoảng là: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× 10 000 000 = 50 000 000 (cm)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50 000 000 cm = 500 km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500 km.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74283" y="289078"/>
            <a:ext cx="105916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Quãng đường từ bản A đến trường tiểu học B dài 1 500 m, từ bản A đến đài truyền hình C dài 1 200 m. Bạn Nam đã vẽ hai quãng đường đó trên bản đồ tỉ lệ 1 : 3 000. Hỏi trên bản đồ này, mỗi đoạn thẳng AB, AC dài bao nhiêu xăng-ti-mét?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9279" y="2894408"/>
            <a:ext cx="5166995" cy="2824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" y="2550160"/>
            <a:ext cx="6634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1 500 m = 150 000 cm; 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1 200 m = 120 000 cm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xăng-ti-mét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150 000 : 3 000 = 50 (cm)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xăng-ti-mét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120 000 : 3000 = 40 (cm)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AB: 50 cm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AC: 40 cm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74283" y="289078"/>
            <a:ext cx="10591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46760" y="1380014"/>
          <a:ext cx="10515600" cy="3184049"/>
        </p:xfrm>
        <a:graphic>
          <a:graphicData uri="http://schemas.openxmlformats.org/drawingml/2006/table">
            <a:tbl>
              <a:tblPr/>
              <a:tblGrid>
                <a:gridCol w="2628900"/>
                <a:gridCol w="2628900"/>
                <a:gridCol w="2628900"/>
                <a:gridCol w="2628900"/>
              </a:tblGrid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Tỉ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lệ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bản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đồ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10 000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1 000 000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500 000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Độ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dài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trên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bản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đồ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(cm)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Độ dài thật (km)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ectangle: Rounded Corners 5"/>
          <p:cNvSpPr/>
          <p:nvPr/>
        </p:nvSpPr>
        <p:spPr>
          <a:xfrm>
            <a:off x="4135120" y="368808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1,5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6766560" y="366776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80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9357360" y="257048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>
            <a:fillRect/>
          </a:stretch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1026" name="Picture 2" descr="Free vector a girl doing homework with books on white 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30" y="1109351"/>
            <a:ext cx="5715898" cy="55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741" y="953807"/>
            <a:ext cx="4115157" cy="5011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1523</Words>
  <Application>WPS Presentation</Application>
  <PresentationFormat>Widescreen</PresentationFormat>
  <Paragraphs>75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SimSun</vt:lpstr>
      <vt:lpstr>Wingdings</vt:lpstr>
      <vt:lpstr>Calibri</vt:lpstr>
      <vt:lpstr>#9Slide03 SFU Futura_05</vt:lpstr>
      <vt:lpstr>Segoe Print</vt:lpstr>
      <vt:lpstr>Cambria</vt:lpstr>
      <vt:lpstr>方正正黑简体</vt:lpstr>
      <vt:lpstr>Calibri</vt:lpstr>
      <vt:lpstr>Microsoft YaHei</vt:lpstr>
      <vt:lpstr>Arial Unicode MS</vt:lpstr>
      <vt:lpstr>Calibri Light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  <Manager>KTUTS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Bieu thuc co chua chu tt</dc:title>
  <dc:creator>Huong Thao - 0972115126</dc:creator>
  <cp:keywords>Chau</cp:keywords>
  <dc:description>KTUTS</dc:description>
  <dc:subject>Toan 4</dc:subject>
  <cp:lastModifiedBy>Thanh Tâm Nguyễn Thị</cp:lastModifiedBy>
  <cp:revision>15</cp:revision>
  <dcterms:created xsi:type="dcterms:W3CDTF">2023-08-13T03:06:00Z</dcterms:created>
  <dcterms:modified xsi:type="dcterms:W3CDTF">2025-01-19T03:31:38Z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121AE25EF58D4AE1B082552470B07D05_12</vt:lpwstr>
  </property>
  <property fmtid="{D5CDD505-2E9C-101B-9397-08002B2CF9AE}" pid="3" name="KSOProductBuildVer">
    <vt:lpwstr>1033-12.2.0.19805</vt:lpwstr>
  </property>
</Properties>
</file>