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82" r:id="rId2"/>
  </p:sldMasterIdLst>
  <p:notesMasterIdLst>
    <p:notesMasterId r:id="rId20"/>
  </p:notesMasterIdLst>
  <p:sldIdLst>
    <p:sldId id="3243" r:id="rId3"/>
    <p:sldId id="3218" r:id="rId4"/>
    <p:sldId id="3220" r:id="rId5"/>
    <p:sldId id="274" r:id="rId6"/>
    <p:sldId id="3221" r:id="rId7"/>
    <p:sldId id="3219" r:id="rId8"/>
    <p:sldId id="3237" r:id="rId9"/>
    <p:sldId id="258" r:id="rId10"/>
    <p:sldId id="3231" r:id="rId11"/>
    <p:sldId id="3232" r:id="rId12"/>
    <p:sldId id="3238" r:id="rId13"/>
    <p:sldId id="3239" r:id="rId14"/>
    <p:sldId id="3242" r:id="rId15"/>
    <p:sldId id="3240" r:id="rId16"/>
    <p:sldId id="326" r:id="rId17"/>
    <p:sldId id="3241" r:id="rId18"/>
    <p:sldId id="3236" r:id="rId19"/>
  </p:sldIdLst>
  <p:sldSz cx="9144000" cy="5143500" type="screen16x9"/>
  <p:notesSz cx="6858000" cy="9144000"/>
  <p:custDataLst>
    <p:tags r:id="rId21"/>
  </p:custDataLst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E7E4"/>
    <a:srgbClr val="FCC4E0"/>
    <a:srgbClr val="9CEE15"/>
    <a:srgbClr val="5A8C0A"/>
    <a:srgbClr val="46014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800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tags" Target="tags/tag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fld id="{FB3C118C-154A-4E64-A77E-E227F007065F}" type="datetimeFigureOut">
              <a:rPr lang="zh-CN" altLang="en-US" smtClean="0"/>
              <a:pPr/>
              <a:t>2025/3/25</a:t>
            </a:fld>
            <a:endParaRPr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fld id="{2381F4B4-2749-4F48-97DB-B105DD233AD3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2319044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印品黑体" panose="00000500000000000000" pitchFamily="2" charset="-122"/>
        <a:ea typeface="印品黑体" panose="00000500000000000000" pitchFamily="2" charset="-122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印品黑体" panose="00000500000000000000" pitchFamily="2" charset="-122"/>
        <a:ea typeface="印品黑体" panose="00000500000000000000" pitchFamily="2" charset="-122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印品黑体" panose="00000500000000000000" pitchFamily="2" charset="-122"/>
        <a:ea typeface="印品黑体" panose="00000500000000000000" pitchFamily="2" charset="-122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印品黑体" panose="00000500000000000000" pitchFamily="2" charset="-122"/>
        <a:ea typeface="印品黑体" panose="00000500000000000000" pitchFamily="2" charset="-122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印品黑体" panose="00000500000000000000" pitchFamily="2" charset="-122"/>
        <a:ea typeface="印品黑体" panose="00000500000000000000" pitchFamily="2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81F4B4-2749-4F48-97DB-B105DD233AD3}" type="slidenum">
              <a:rPr lang="zh-CN" altLang="en-US" smtClean="0"/>
              <a:pPr/>
              <a:t>2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8490720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ô cửa đến slide 4 và 5</a:t>
            </a:r>
          </a:p>
          <a:p>
            <a:r>
              <a:rPr lang="en-US"/>
              <a:t>Click shape ô chữ </a:t>
            </a:r>
            <a:r>
              <a:rPr lang="en-US">
                <a:sym typeface="Wingdings" panose="05000000000000000000" pitchFamily="2" charset="2"/>
              </a:rPr>
              <a:t> slide 6</a:t>
            </a:r>
            <a:endParaRPr lang="en-US"/>
          </a:p>
          <a:p>
            <a:r>
              <a:rPr lang="en-US"/>
              <a:t>Đây là hình gì?</a:t>
            </a:r>
          </a:p>
          <a:p>
            <a:r>
              <a:rPr lang="en-US"/>
              <a:t>Cách tinh DTXQ và DTTP ntn? Đến bài học hôm nay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81F4B4-2749-4F48-97DB-B105DD233AD3}" type="slidenum">
              <a:rPr lang="zh-CN" altLang="en-US" smtClean="0"/>
              <a:pPr/>
              <a:t>3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071786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6780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BBE174-D638-475B-A0A6-2E5C6AD14BB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cs typeface="+mn-cs"/>
              </a:rPr>
              <a:pPr marL="0" marR="0" lvl="0" indent="0" algn="r" defTabSz="96780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40877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6780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BBE174-D638-475B-A0A6-2E5C6AD14BB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cs typeface="+mn-cs"/>
              </a:rPr>
              <a:pPr marL="0" marR="0" lvl="0" indent="0" algn="r" defTabSz="96780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50603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81F4B4-2749-4F48-97DB-B105DD233AD3}" type="slidenum">
              <a:rPr lang="zh-CN" altLang="en-US" smtClean="0"/>
              <a:pPr/>
              <a:t>6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9689152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81F4B4-2749-4F48-97DB-B105DD233AD3}" type="slidenum">
              <a:rPr lang="zh-CN" altLang="en-US" smtClean="0"/>
              <a:pPr/>
              <a:t>8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0153497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81F4B4-2749-4F48-97DB-B105DD233AD3}" type="slidenum">
              <a:rPr lang="zh-CN" altLang="en-US" smtClean="0"/>
              <a:pPr/>
              <a:t>9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4586776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81F4B4-2749-4F48-97DB-B105DD233A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印品黑体" panose="00000500000000000000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53963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81F4B4-2749-4F48-97DB-B105DD233AD3}" type="slidenum">
              <a:rPr lang="zh-CN" altLang="en-US" smtClean="0"/>
              <a:pPr/>
              <a:t>17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5649557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2025/3/25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18514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2025/3/25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8678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2025/3/25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227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7">
            <a:extLst>
              <a:ext uri="{FF2B5EF4-FFF2-40B4-BE49-F238E27FC236}">
                <a16:creationId xmlns:a16="http://schemas.microsoft.com/office/drawing/2014/main" id="{CFEA085C-FE41-4F13-9F68-79CF9611AC5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1EF356C-2ECB-4C1C-A2B7-54CD08BA8314}"/>
              </a:ext>
            </a:extLst>
          </p:cNvPr>
          <p:cNvSpPr/>
          <p:nvPr userDrawn="1"/>
        </p:nvSpPr>
        <p:spPr>
          <a:xfrm>
            <a:off x="170482" y="329938"/>
            <a:ext cx="8818536" cy="4676015"/>
          </a:xfrm>
          <a:prstGeom prst="roundRect">
            <a:avLst>
              <a:gd name="adj" fmla="val 1080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6321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00960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5764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79131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2025/3/25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9235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2025/3/25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18515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2025/3/25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5035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2025/3/25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9505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2025/3/25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9149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2025/3/25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5287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2025/3/25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4377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2025/3/25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8476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2025/3/25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6562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2025/3/25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0171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2025/3/25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9427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2025/3/25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9322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2025/3/25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2134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2025/3/25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83261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2025/3/25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9557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2025/3/25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90927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2025/3/25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147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2025/3/25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105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2025/3/25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2944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27944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8" r:id="rId12"/>
    <p:sldLayoutId id="2147483679" r:id="rId13"/>
    <p:sldLayoutId id="2147483680" r:id="rId14"/>
    <p:sldLayoutId id="2147483681" r:id="rId15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2025/3/25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2510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.jpe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microsoft.com/office/2007/relationships/hdphoto" Target="../media/hdphoto2.wdp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.jpe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30.png"/><Relationship Id="rId4" Type="http://schemas.openxmlformats.org/officeDocument/2006/relationships/image" Target="../media/image5.png"/><Relationship Id="rId9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.jpe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3" Type="http://schemas.openxmlformats.org/officeDocument/2006/relationships/image" Target="../media/image10.png"/><Relationship Id="rId7" Type="http://schemas.openxmlformats.org/officeDocument/2006/relationships/slide" Target="slide4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png"/><Relationship Id="rId5" Type="http://schemas.openxmlformats.org/officeDocument/2006/relationships/slide" Target="slide5.xml"/><Relationship Id="rId10" Type="http://schemas.openxmlformats.org/officeDocument/2006/relationships/image" Target="../media/image13.png"/><Relationship Id="rId4" Type="http://schemas.microsoft.com/office/2007/relationships/hdphoto" Target="../media/hdphoto1.wdp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jpeg"/><Relationship Id="rId5" Type="http://schemas.openxmlformats.org/officeDocument/2006/relationships/slide" Target="slide3.xml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jpeg"/><Relationship Id="rId5" Type="http://schemas.openxmlformats.org/officeDocument/2006/relationships/slide" Target="slide3.xml"/><Relationship Id="rId4" Type="http://schemas.openxmlformats.org/officeDocument/2006/relationships/audio" Target="../media/audio2.wav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.jpeg"/><Relationship Id="rId7" Type="http://schemas.openxmlformats.org/officeDocument/2006/relationships/image" Target="../media/image16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.jpe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EF398B0-BD00-4F62-9888-22370D308D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715" y="182360"/>
            <a:ext cx="1261356" cy="1231502"/>
          </a:xfrm>
          <a:prstGeom prst="rect">
            <a:avLst/>
          </a:prstGeom>
        </p:spPr>
      </p:pic>
      <p:sp>
        <p:nvSpPr>
          <p:cNvPr id="3" name="Hộp Văn bản 11">
            <a:extLst>
              <a:ext uri="{FF2B5EF4-FFF2-40B4-BE49-F238E27FC236}">
                <a16:creationId xmlns:a16="http://schemas.microsoft.com/office/drawing/2014/main" id="{641139D8-E7EE-4EE0-9C41-A5C180B836B7}"/>
              </a:ext>
            </a:extLst>
          </p:cNvPr>
          <p:cNvSpPr txBox="1"/>
          <p:nvPr/>
        </p:nvSpPr>
        <p:spPr>
          <a:xfrm>
            <a:off x="1728908" y="364095"/>
            <a:ext cx="6268192" cy="584775"/>
          </a:xfrm>
          <a:custGeom>
            <a:avLst/>
            <a:gdLst>
              <a:gd name="connsiteX0" fmla="*/ 0 w 7691120"/>
              <a:gd name="connsiteY0" fmla="*/ 323172 h 1938992"/>
              <a:gd name="connsiteX1" fmla="*/ 346944 w 7691120"/>
              <a:gd name="connsiteY1" fmla="*/ 0 h 1938992"/>
              <a:gd name="connsiteX2" fmla="*/ 7344175 w 7691120"/>
              <a:gd name="connsiteY2" fmla="*/ 0 h 1938992"/>
              <a:gd name="connsiteX3" fmla="*/ 7691120 w 7691120"/>
              <a:gd name="connsiteY3" fmla="*/ 323172 h 1938992"/>
              <a:gd name="connsiteX4" fmla="*/ 7691120 w 7691120"/>
              <a:gd name="connsiteY4" fmla="*/ 1615820 h 1938992"/>
              <a:gd name="connsiteX5" fmla="*/ 7344175 w 7691120"/>
              <a:gd name="connsiteY5" fmla="*/ 1938992 h 1938992"/>
              <a:gd name="connsiteX6" fmla="*/ 346944 w 7691120"/>
              <a:gd name="connsiteY6" fmla="*/ 1938992 h 1938992"/>
              <a:gd name="connsiteX7" fmla="*/ 0 w 7691120"/>
              <a:gd name="connsiteY7" fmla="*/ 1615820 h 1938992"/>
              <a:gd name="connsiteX8" fmla="*/ 0 w 7691120"/>
              <a:gd name="connsiteY8" fmla="*/ 323172 h 1938992"/>
              <a:gd name="connsiteX0" fmla="*/ 0 w 7691120"/>
              <a:gd name="connsiteY0" fmla="*/ 323172 h 1938992"/>
              <a:gd name="connsiteX1" fmla="*/ 346944 w 7691120"/>
              <a:gd name="connsiteY1" fmla="*/ 0 h 1938992"/>
              <a:gd name="connsiteX2" fmla="*/ 7344175 w 7691120"/>
              <a:gd name="connsiteY2" fmla="*/ 0 h 1938992"/>
              <a:gd name="connsiteX3" fmla="*/ 7691120 w 7691120"/>
              <a:gd name="connsiteY3" fmla="*/ 323172 h 1938992"/>
              <a:gd name="connsiteX4" fmla="*/ 7691120 w 7691120"/>
              <a:gd name="connsiteY4" fmla="*/ 1615820 h 1938992"/>
              <a:gd name="connsiteX5" fmla="*/ 7344175 w 7691120"/>
              <a:gd name="connsiteY5" fmla="*/ 1938992 h 1938992"/>
              <a:gd name="connsiteX6" fmla="*/ 346944 w 7691120"/>
              <a:gd name="connsiteY6" fmla="*/ 1938992 h 1938992"/>
              <a:gd name="connsiteX7" fmla="*/ 0 w 7691120"/>
              <a:gd name="connsiteY7" fmla="*/ 1615820 h 1938992"/>
              <a:gd name="connsiteX8" fmla="*/ 0 w 7691120"/>
              <a:gd name="connsiteY8" fmla="*/ 323172 h 1938992"/>
              <a:gd name="connsiteX0" fmla="*/ 0 w 7691120"/>
              <a:gd name="connsiteY0" fmla="*/ 323172 h 1938992"/>
              <a:gd name="connsiteX1" fmla="*/ 346944 w 7691120"/>
              <a:gd name="connsiteY1" fmla="*/ 0 h 1938992"/>
              <a:gd name="connsiteX2" fmla="*/ 7344175 w 7691120"/>
              <a:gd name="connsiteY2" fmla="*/ 0 h 1938992"/>
              <a:gd name="connsiteX3" fmla="*/ 7691120 w 7691120"/>
              <a:gd name="connsiteY3" fmla="*/ 323172 h 1938992"/>
              <a:gd name="connsiteX4" fmla="*/ 7691120 w 7691120"/>
              <a:gd name="connsiteY4" fmla="*/ 1615820 h 1938992"/>
              <a:gd name="connsiteX5" fmla="*/ 7344175 w 7691120"/>
              <a:gd name="connsiteY5" fmla="*/ 1938992 h 1938992"/>
              <a:gd name="connsiteX6" fmla="*/ 346944 w 7691120"/>
              <a:gd name="connsiteY6" fmla="*/ 1938992 h 1938992"/>
              <a:gd name="connsiteX7" fmla="*/ 0 w 7691120"/>
              <a:gd name="connsiteY7" fmla="*/ 1615820 h 1938992"/>
              <a:gd name="connsiteX8" fmla="*/ 0 w 7691120"/>
              <a:gd name="connsiteY8" fmla="*/ 323172 h 1938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691120" h="1938992" fill="none" extrusionOk="0">
                <a:moveTo>
                  <a:pt x="0" y="323172"/>
                </a:moveTo>
                <a:cubicBezTo>
                  <a:pt x="-1774" y="202230"/>
                  <a:pt x="178001" y="-44873"/>
                  <a:pt x="346944" y="0"/>
                </a:cubicBezTo>
                <a:cubicBezTo>
                  <a:pt x="2741766" y="119023"/>
                  <a:pt x="3888245" y="-426939"/>
                  <a:pt x="7344175" y="0"/>
                </a:cubicBezTo>
                <a:cubicBezTo>
                  <a:pt x="7613526" y="28399"/>
                  <a:pt x="7658541" y="186452"/>
                  <a:pt x="7691120" y="323172"/>
                </a:cubicBezTo>
                <a:cubicBezTo>
                  <a:pt x="7687759" y="547921"/>
                  <a:pt x="7731902" y="1068894"/>
                  <a:pt x="7691120" y="1615820"/>
                </a:cubicBezTo>
                <a:cubicBezTo>
                  <a:pt x="7756709" y="1829130"/>
                  <a:pt x="7594682" y="1990996"/>
                  <a:pt x="7344175" y="1938992"/>
                </a:cubicBezTo>
                <a:cubicBezTo>
                  <a:pt x="4523422" y="1920560"/>
                  <a:pt x="1347560" y="1729649"/>
                  <a:pt x="346944" y="1938992"/>
                </a:cubicBezTo>
                <a:cubicBezTo>
                  <a:pt x="126554" y="1995946"/>
                  <a:pt x="-49681" y="1874890"/>
                  <a:pt x="0" y="1615820"/>
                </a:cubicBezTo>
                <a:cubicBezTo>
                  <a:pt x="68256" y="1464932"/>
                  <a:pt x="152646" y="460095"/>
                  <a:pt x="0" y="323172"/>
                </a:cubicBezTo>
                <a:close/>
              </a:path>
              <a:path w="7691120" h="1938992" stroke="0" extrusionOk="0">
                <a:moveTo>
                  <a:pt x="0" y="323172"/>
                </a:moveTo>
                <a:cubicBezTo>
                  <a:pt x="5531" y="165558"/>
                  <a:pt x="206079" y="-2826"/>
                  <a:pt x="346944" y="0"/>
                </a:cubicBezTo>
                <a:cubicBezTo>
                  <a:pt x="1904044" y="-149534"/>
                  <a:pt x="5936626" y="-287049"/>
                  <a:pt x="7344175" y="0"/>
                </a:cubicBezTo>
                <a:cubicBezTo>
                  <a:pt x="7479645" y="46529"/>
                  <a:pt x="7695316" y="121020"/>
                  <a:pt x="7691120" y="323172"/>
                </a:cubicBezTo>
                <a:cubicBezTo>
                  <a:pt x="7722582" y="910865"/>
                  <a:pt x="7768441" y="983634"/>
                  <a:pt x="7691120" y="1615820"/>
                </a:cubicBezTo>
                <a:cubicBezTo>
                  <a:pt x="7689888" y="1784083"/>
                  <a:pt x="7515731" y="1969386"/>
                  <a:pt x="7344175" y="1938992"/>
                </a:cubicBezTo>
                <a:cubicBezTo>
                  <a:pt x="5028970" y="2173572"/>
                  <a:pt x="3800404" y="2431539"/>
                  <a:pt x="346944" y="1938992"/>
                </a:cubicBezTo>
                <a:cubicBezTo>
                  <a:pt x="186583" y="1912829"/>
                  <a:pt x="-23309" y="1755491"/>
                  <a:pt x="0" y="1615820"/>
                </a:cubicBezTo>
                <a:cubicBezTo>
                  <a:pt x="-47092" y="1296396"/>
                  <a:pt x="105674" y="857506"/>
                  <a:pt x="0" y="323172"/>
                </a:cubicBezTo>
                <a:close/>
              </a:path>
              <a:path w="7691120" h="1938992" fill="none" stroke="0" extrusionOk="0">
                <a:moveTo>
                  <a:pt x="0" y="323172"/>
                </a:moveTo>
                <a:cubicBezTo>
                  <a:pt x="768" y="172920"/>
                  <a:pt x="163236" y="-16542"/>
                  <a:pt x="346944" y="0"/>
                </a:cubicBezTo>
                <a:cubicBezTo>
                  <a:pt x="2602459" y="-33439"/>
                  <a:pt x="3788417" y="-316183"/>
                  <a:pt x="7344175" y="0"/>
                </a:cubicBezTo>
                <a:cubicBezTo>
                  <a:pt x="7534020" y="-5656"/>
                  <a:pt x="7713121" y="132430"/>
                  <a:pt x="7691120" y="323172"/>
                </a:cubicBezTo>
                <a:cubicBezTo>
                  <a:pt x="7647447" y="670749"/>
                  <a:pt x="7623643" y="1158584"/>
                  <a:pt x="7691120" y="1615820"/>
                </a:cubicBezTo>
                <a:cubicBezTo>
                  <a:pt x="7686412" y="1796587"/>
                  <a:pt x="7527012" y="1974751"/>
                  <a:pt x="7344175" y="1938992"/>
                </a:cubicBezTo>
                <a:cubicBezTo>
                  <a:pt x="6618380" y="1871106"/>
                  <a:pt x="2465779" y="2099911"/>
                  <a:pt x="346944" y="1938992"/>
                </a:cubicBezTo>
                <a:cubicBezTo>
                  <a:pt x="161530" y="1899029"/>
                  <a:pt x="-5848" y="1829066"/>
                  <a:pt x="0" y="1615820"/>
                </a:cubicBezTo>
                <a:cubicBezTo>
                  <a:pt x="56671" y="1429010"/>
                  <a:pt x="148428" y="494943"/>
                  <a:pt x="0" y="323172"/>
                </a:cubicBezTo>
                <a:close/>
              </a:path>
              <a:path w="7691120" h="1938992" fill="none" stroke="0" extrusionOk="0">
                <a:moveTo>
                  <a:pt x="0" y="323172"/>
                </a:moveTo>
                <a:cubicBezTo>
                  <a:pt x="-14349" y="195017"/>
                  <a:pt x="195201" y="-28390"/>
                  <a:pt x="346944" y="0"/>
                </a:cubicBezTo>
                <a:cubicBezTo>
                  <a:pt x="2650073" y="22811"/>
                  <a:pt x="3842214" y="-340549"/>
                  <a:pt x="7344175" y="0"/>
                </a:cubicBezTo>
                <a:cubicBezTo>
                  <a:pt x="7572008" y="16816"/>
                  <a:pt x="7672979" y="166034"/>
                  <a:pt x="7691120" y="323172"/>
                </a:cubicBezTo>
                <a:cubicBezTo>
                  <a:pt x="7686205" y="559389"/>
                  <a:pt x="7631618" y="1116711"/>
                  <a:pt x="7691120" y="1615820"/>
                </a:cubicBezTo>
                <a:cubicBezTo>
                  <a:pt x="7715711" y="1843160"/>
                  <a:pt x="7538197" y="1970929"/>
                  <a:pt x="7344175" y="1938992"/>
                </a:cubicBezTo>
                <a:cubicBezTo>
                  <a:pt x="4463321" y="1935792"/>
                  <a:pt x="1309473" y="1937762"/>
                  <a:pt x="346944" y="1938992"/>
                </a:cubicBezTo>
                <a:cubicBezTo>
                  <a:pt x="150610" y="1929880"/>
                  <a:pt x="-25012" y="1876484"/>
                  <a:pt x="0" y="1615820"/>
                </a:cubicBezTo>
                <a:cubicBezTo>
                  <a:pt x="80964" y="1432089"/>
                  <a:pt x="143400" y="458643"/>
                  <a:pt x="0" y="323172"/>
                </a:cubicBezTo>
                <a:close/>
              </a:path>
            </a:pathLst>
          </a:custGeom>
          <a:ln w="28575">
            <a:extLst>
              <a:ext uri="{C807C97D-BFC1-408E-A445-0C87EB9F89A2}">
                <ask:lineSketchStyleProps xmlns="" xmlns:ask="http://schemas.microsoft.com/office/drawing/2018/sketchyshapes" sd="2173784308">
                  <a:custGeom>
                    <a:avLst/>
                    <a:gdLst>
                      <a:gd name="connsiteX0" fmla="*/ 0 w 7691120"/>
                      <a:gd name="connsiteY0" fmla="*/ 323172 h 1938992"/>
                      <a:gd name="connsiteX1" fmla="*/ 346944 w 7691120"/>
                      <a:gd name="connsiteY1" fmla="*/ 0 h 1938992"/>
                      <a:gd name="connsiteX2" fmla="*/ 7344175 w 7691120"/>
                      <a:gd name="connsiteY2" fmla="*/ 0 h 1938992"/>
                      <a:gd name="connsiteX3" fmla="*/ 7691120 w 7691120"/>
                      <a:gd name="connsiteY3" fmla="*/ 323172 h 1938992"/>
                      <a:gd name="connsiteX4" fmla="*/ 7691120 w 7691120"/>
                      <a:gd name="connsiteY4" fmla="*/ 1615820 h 1938992"/>
                      <a:gd name="connsiteX5" fmla="*/ 7344175 w 7691120"/>
                      <a:gd name="connsiteY5" fmla="*/ 1938992 h 1938992"/>
                      <a:gd name="connsiteX6" fmla="*/ 346944 w 7691120"/>
                      <a:gd name="connsiteY6" fmla="*/ 1938992 h 1938992"/>
                      <a:gd name="connsiteX7" fmla="*/ 0 w 7691120"/>
                      <a:gd name="connsiteY7" fmla="*/ 1615820 h 1938992"/>
                      <a:gd name="connsiteX8" fmla="*/ 0 w 7691120"/>
                      <a:gd name="connsiteY8" fmla="*/ 323172 h 1938992"/>
                      <a:gd name="connsiteX0" fmla="*/ 0 w 7691120"/>
                      <a:gd name="connsiteY0" fmla="*/ 323172 h 1938992"/>
                      <a:gd name="connsiteX1" fmla="*/ 346944 w 7691120"/>
                      <a:gd name="connsiteY1" fmla="*/ 0 h 1938992"/>
                      <a:gd name="connsiteX2" fmla="*/ 7344175 w 7691120"/>
                      <a:gd name="connsiteY2" fmla="*/ 0 h 1938992"/>
                      <a:gd name="connsiteX3" fmla="*/ 7691120 w 7691120"/>
                      <a:gd name="connsiteY3" fmla="*/ 323172 h 1938992"/>
                      <a:gd name="connsiteX4" fmla="*/ 7691120 w 7691120"/>
                      <a:gd name="connsiteY4" fmla="*/ 1615820 h 1938992"/>
                      <a:gd name="connsiteX5" fmla="*/ 7344175 w 7691120"/>
                      <a:gd name="connsiteY5" fmla="*/ 1938992 h 1938992"/>
                      <a:gd name="connsiteX6" fmla="*/ 346944 w 7691120"/>
                      <a:gd name="connsiteY6" fmla="*/ 1938992 h 1938992"/>
                      <a:gd name="connsiteX7" fmla="*/ 0 w 7691120"/>
                      <a:gd name="connsiteY7" fmla="*/ 1615820 h 1938992"/>
                      <a:gd name="connsiteX8" fmla="*/ 0 w 7691120"/>
                      <a:gd name="connsiteY8" fmla="*/ 323172 h 19389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7691120" h="1938992" fill="none" extrusionOk="0">
                        <a:moveTo>
                          <a:pt x="0" y="323172"/>
                        </a:moveTo>
                        <a:cubicBezTo>
                          <a:pt x="-852" y="172043"/>
                          <a:pt x="175190" y="-39202"/>
                          <a:pt x="346944" y="0"/>
                        </a:cubicBezTo>
                        <a:cubicBezTo>
                          <a:pt x="2753068" y="60484"/>
                          <a:pt x="3869899" y="-210303"/>
                          <a:pt x="7344175" y="0"/>
                        </a:cubicBezTo>
                        <a:cubicBezTo>
                          <a:pt x="7586366" y="18167"/>
                          <a:pt x="7670368" y="171104"/>
                          <a:pt x="7691120" y="323172"/>
                        </a:cubicBezTo>
                        <a:cubicBezTo>
                          <a:pt x="7638529" y="594722"/>
                          <a:pt x="7695039" y="1152514"/>
                          <a:pt x="7691120" y="1615820"/>
                        </a:cubicBezTo>
                        <a:cubicBezTo>
                          <a:pt x="7718603" y="1808623"/>
                          <a:pt x="7571842" y="1970434"/>
                          <a:pt x="7344175" y="1938992"/>
                        </a:cubicBezTo>
                        <a:cubicBezTo>
                          <a:pt x="4504036" y="1949753"/>
                          <a:pt x="1381390" y="1799248"/>
                          <a:pt x="346944" y="1938992"/>
                        </a:cubicBezTo>
                        <a:cubicBezTo>
                          <a:pt x="142433" y="1964307"/>
                          <a:pt x="-39661" y="1858189"/>
                          <a:pt x="0" y="1615820"/>
                        </a:cubicBezTo>
                        <a:cubicBezTo>
                          <a:pt x="54328" y="1454986"/>
                          <a:pt x="126295" y="471766"/>
                          <a:pt x="0" y="323172"/>
                        </a:cubicBezTo>
                        <a:close/>
                      </a:path>
                      <a:path w="7691120" h="1938992" stroke="0" extrusionOk="0">
                        <a:moveTo>
                          <a:pt x="0" y="323172"/>
                        </a:moveTo>
                        <a:cubicBezTo>
                          <a:pt x="1571" y="158007"/>
                          <a:pt x="183243" y="4361"/>
                          <a:pt x="346944" y="0"/>
                        </a:cubicBezTo>
                        <a:cubicBezTo>
                          <a:pt x="1700207" y="-109255"/>
                          <a:pt x="5654244" y="-184379"/>
                          <a:pt x="7344175" y="0"/>
                        </a:cubicBezTo>
                        <a:cubicBezTo>
                          <a:pt x="7490660" y="24690"/>
                          <a:pt x="7698680" y="126265"/>
                          <a:pt x="7691120" y="323172"/>
                        </a:cubicBezTo>
                        <a:cubicBezTo>
                          <a:pt x="7716800" y="924747"/>
                          <a:pt x="7776849" y="983199"/>
                          <a:pt x="7691120" y="1615820"/>
                        </a:cubicBezTo>
                        <a:cubicBezTo>
                          <a:pt x="7689685" y="1791335"/>
                          <a:pt x="7522280" y="1952359"/>
                          <a:pt x="7344175" y="1938992"/>
                        </a:cubicBezTo>
                        <a:cubicBezTo>
                          <a:pt x="5084233" y="2081072"/>
                          <a:pt x="3668890" y="2264486"/>
                          <a:pt x="346944" y="1938992"/>
                        </a:cubicBezTo>
                        <a:cubicBezTo>
                          <a:pt x="179898" y="1917220"/>
                          <a:pt x="-15152" y="1768789"/>
                          <a:pt x="0" y="1615820"/>
                        </a:cubicBezTo>
                        <a:cubicBezTo>
                          <a:pt x="-44246" y="1288504"/>
                          <a:pt x="87930" y="867192"/>
                          <a:pt x="0" y="323172"/>
                        </a:cubicBezTo>
                        <a:close/>
                      </a:path>
                      <a:path w="7691120" h="1938992" fill="none" stroke="0" extrusionOk="0">
                        <a:moveTo>
                          <a:pt x="0" y="323172"/>
                        </a:moveTo>
                        <a:cubicBezTo>
                          <a:pt x="-4539" y="159324"/>
                          <a:pt x="172631" y="-5767"/>
                          <a:pt x="346944" y="0"/>
                        </a:cubicBezTo>
                        <a:cubicBezTo>
                          <a:pt x="2578776" y="-36458"/>
                          <a:pt x="3817418" y="-157214"/>
                          <a:pt x="7344175" y="0"/>
                        </a:cubicBezTo>
                        <a:cubicBezTo>
                          <a:pt x="7538389" y="9061"/>
                          <a:pt x="7696308" y="130388"/>
                          <a:pt x="7691120" y="323172"/>
                        </a:cubicBezTo>
                        <a:cubicBezTo>
                          <a:pt x="7649171" y="595621"/>
                          <a:pt x="7624412" y="1178387"/>
                          <a:pt x="7691120" y="1615820"/>
                        </a:cubicBezTo>
                        <a:cubicBezTo>
                          <a:pt x="7701879" y="1824660"/>
                          <a:pt x="7548493" y="1952853"/>
                          <a:pt x="7344175" y="1938992"/>
                        </a:cubicBezTo>
                        <a:cubicBezTo>
                          <a:pt x="4465182" y="1965118"/>
                          <a:pt x="1296968" y="1994669"/>
                          <a:pt x="346944" y="1938992"/>
                        </a:cubicBezTo>
                        <a:cubicBezTo>
                          <a:pt x="162173" y="1903529"/>
                          <a:pt x="-3965" y="1843731"/>
                          <a:pt x="0" y="1615820"/>
                        </a:cubicBezTo>
                        <a:cubicBezTo>
                          <a:pt x="53658" y="1450592"/>
                          <a:pt x="133567" y="463004"/>
                          <a:pt x="0" y="323172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ĐOÀN KẾT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Hộp Văn bản 11">
            <a:extLst>
              <a:ext uri="{FF2B5EF4-FFF2-40B4-BE49-F238E27FC236}">
                <a16:creationId xmlns:a16="http://schemas.microsoft.com/office/drawing/2014/main" id="{043B4383-64C5-4DC0-8175-A2D3E1D27C2E}"/>
              </a:ext>
            </a:extLst>
          </p:cNvPr>
          <p:cNvSpPr txBox="1"/>
          <p:nvPr/>
        </p:nvSpPr>
        <p:spPr>
          <a:xfrm>
            <a:off x="2750760" y="4290015"/>
            <a:ext cx="4116349" cy="523220"/>
          </a:xfrm>
          <a:custGeom>
            <a:avLst/>
            <a:gdLst>
              <a:gd name="connsiteX0" fmla="*/ 0 w 7691120"/>
              <a:gd name="connsiteY0" fmla="*/ 323172 h 1938992"/>
              <a:gd name="connsiteX1" fmla="*/ 346944 w 7691120"/>
              <a:gd name="connsiteY1" fmla="*/ 0 h 1938992"/>
              <a:gd name="connsiteX2" fmla="*/ 7344175 w 7691120"/>
              <a:gd name="connsiteY2" fmla="*/ 0 h 1938992"/>
              <a:gd name="connsiteX3" fmla="*/ 7691120 w 7691120"/>
              <a:gd name="connsiteY3" fmla="*/ 323172 h 1938992"/>
              <a:gd name="connsiteX4" fmla="*/ 7691120 w 7691120"/>
              <a:gd name="connsiteY4" fmla="*/ 1615820 h 1938992"/>
              <a:gd name="connsiteX5" fmla="*/ 7344175 w 7691120"/>
              <a:gd name="connsiteY5" fmla="*/ 1938992 h 1938992"/>
              <a:gd name="connsiteX6" fmla="*/ 346944 w 7691120"/>
              <a:gd name="connsiteY6" fmla="*/ 1938992 h 1938992"/>
              <a:gd name="connsiteX7" fmla="*/ 0 w 7691120"/>
              <a:gd name="connsiteY7" fmla="*/ 1615820 h 1938992"/>
              <a:gd name="connsiteX8" fmla="*/ 0 w 7691120"/>
              <a:gd name="connsiteY8" fmla="*/ 323172 h 1938992"/>
              <a:gd name="connsiteX0" fmla="*/ 0 w 7691120"/>
              <a:gd name="connsiteY0" fmla="*/ 323172 h 1938992"/>
              <a:gd name="connsiteX1" fmla="*/ 346944 w 7691120"/>
              <a:gd name="connsiteY1" fmla="*/ 0 h 1938992"/>
              <a:gd name="connsiteX2" fmla="*/ 7344175 w 7691120"/>
              <a:gd name="connsiteY2" fmla="*/ 0 h 1938992"/>
              <a:gd name="connsiteX3" fmla="*/ 7691120 w 7691120"/>
              <a:gd name="connsiteY3" fmla="*/ 323172 h 1938992"/>
              <a:gd name="connsiteX4" fmla="*/ 7691120 w 7691120"/>
              <a:gd name="connsiteY4" fmla="*/ 1615820 h 1938992"/>
              <a:gd name="connsiteX5" fmla="*/ 7344175 w 7691120"/>
              <a:gd name="connsiteY5" fmla="*/ 1938992 h 1938992"/>
              <a:gd name="connsiteX6" fmla="*/ 346944 w 7691120"/>
              <a:gd name="connsiteY6" fmla="*/ 1938992 h 1938992"/>
              <a:gd name="connsiteX7" fmla="*/ 0 w 7691120"/>
              <a:gd name="connsiteY7" fmla="*/ 1615820 h 1938992"/>
              <a:gd name="connsiteX8" fmla="*/ 0 w 7691120"/>
              <a:gd name="connsiteY8" fmla="*/ 323172 h 1938992"/>
              <a:gd name="connsiteX0" fmla="*/ 0 w 7691120"/>
              <a:gd name="connsiteY0" fmla="*/ 323172 h 1938992"/>
              <a:gd name="connsiteX1" fmla="*/ 346944 w 7691120"/>
              <a:gd name="connsiteY1" fmla="*/ 0 h 1938992"/>
              <a:gd name="connsiteX2" fmla="*/ 7344175 w 7691120"/>
              <a:gd name="connsiteY2" fmla="*/ 0 h 1938992"/>
              <a:gd name="connsiteX3" fmla="*/ 7691120 w 7691120"/>
              <a:gd name="connsiteY3" fmla="*/ 323172 h 1938992"/>
              <a:gd name="connsiteX4" fmla="*/ 7691120 w 7691120"/>
              <a:gd name="connsiteY4" fmla="*/ 1615820 h 1938992"/>
              <a:gd name="connsiteX5" fmla="*/ 7344175 w 7691120"/>
              <a:gd name="connsiteY5" fmla="*/ 1938992 h 1938992"/>
              <a:gd name="connsiteX6" fmla="*/ 346944 w 7691120"/>
              <a:gd name="connsiteY6" fmla="*/ 1938992 h 1938992"/>
              <a:gd name="connsiteX7" fmla="*/ 0 w 7691120"/>
              <a:gd name="connsiteY7" fmla="*/ 1615820 h 1938992"/>
              <a:gd name="connsiteX8" fmla="*/ 0 w 7691120"/>
              <a:gd name="connsiteY8" fmla="*/ 323172 h 1938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691120" h="1938992" fill="none" extrusionOk="0">
                <a:moveTo>
                  <a:pt x="0" y="323172"/>
                </a:moveTo>
                <a:cubicBezTo>
                  <a:pt x="-1774" y="202230"/>
                  <a:pt x="178001" y="-44873"/>
                  <a:pt x="346944" y="0"/>
                </a:cubicBezTo>
                <a:cubicBezTo>
                  <a:pt x="2741766" y="119023"/>
                  <a:pt x="3888245" y="-426939"/>
                  <a:pt x="7344175" y="0"/>
                </a:cubicBezTo>
                <a:cubicBezTo>
                  <a:pt x="7613526" y="28399"/>
                  <a:pt x="7658541" y="186452"/>
                  <a:pt x="7691120" y="323172"/>
                </a:cubicBezTo>
                <a:cubicBezTo>
                  <a:pt x="7687759" y="547921"/>
                  <a:pt x="7731902" y="1068894"/>
                  <a:pt x="7691120" y="1615820"/>
                </a:cubicBezTo>
                <a:cubicBezTo>
                  <a:pt x="7756709" y="1829130"/>
                  <a:pt x="7594682" y="1990996"/>
                  <a:pt x="7344175" y="1938992"/>
                </a:cubicBezTo>
                <a:cubicBezTo>
                  <a:pt x="4523422" y="1920560"/>
                  <a:pt x="1347560" y="1729649"/>
                  <a:pt x="346944" y="1938992"/>
                </a:cubicBezTo>
                <a:cubicBezTo>
                  <a:pt x="126554" y="1995946"/>
                  <a:pt x="-49681" y="1874890"/>
                  <a:pt x="0" y="1615820"/>
                </a:cubicBezTo>
                <a:cubicBezTo>
                  <a:pt x="68256" y="1464932"/>
                  <a:pt x="152646" y="460095"/>
                  <a:pt x="0" y="323172"/>
                </a:cubicBezTo>
                <a:close/>
              </a:path>
              <a:path w="7691120" h="1938992" stroke="0" extrusionOk="0">
                <a:moveTo>
                  <a:pt x="0" y="323172"/>
                </a:moveTo>
                <a:cubicBezTo>
                  <a:pt x="5531" y="165558"/>
                  <a:pt x="206079" y="-2826"/>
                  <a:pt x="346944" y="0"/>
                </a:cubicBezTo>
                <a:cubicBezTo>
                  <a:pt x="1904044" y="-149534"/>
                  <a:pt x="5936626" y="-287049"/>
                  <a:pt x="7344175" y="0"/>
                </a:cubicBezTo>
                <a:cubicBezTo>
                  <a:pt x="7479645" y="46529"/>
                  <a:pt x="7695316" y="121020"/>
                  <a:pt x="7691120" y="323172"/>
                </a:cubicBezTo>
                <a:cubicBezTo>
                  <a:pt x="7722582" y="910865"/>
                  <a:pt x="7768441" y="983634"/>
                  <a:pt x="7691120" y="1615820"/>
                </a:cubicBezTo>
                <a:cubicBezTo>
                  <a:pt x="7689888" y="1784083"/>
                  <a:pt x="7515731" y="1969386"/>
                  <a:pt x="7344175" y="1938992"/>
                </a:cubicBezTo>
                <a:cubicBezTo>
                  <a:pt x="5028970" y="2173572"/>
                  <a:pt x="3800404" y="2431539"/>
                  <a:pt x="346944" y="1938992"/>
                </a:cubicBezTo>
                <a:cubicBezTo>
                  <a:pt x="186583" y="1912829"/>
                  <a:pt x="-23309" y="1755491"/>
                  <a:pt x="0" y="1615820"/>
                </a:cubicBezTo>
                <a:cubicBezTo>
                  <a:pt x="-47092" y="1296396"/>
                  <a:pt x="105674" y="857506"/>
                  <a:pt x="0" y="323172"/>
                </a:cubicBezTo>
                <a:close/>
              </a:path>
              <a:path w="7691120" h="1938992" fill="none" stroke="0" extrusionOk="0">
                <a:moveTo>
                  <a:pt x="0" y="323172"/>
                </a:moveTo>
                <a:cubicBezTo>
                  <a:pt x="768" y="172920"/>
                  <a:pt x="163236" y="-16542"/>
                  <a:pt x="346944" y="0"/>
                </a:cubicBezTo>
                <a:cubicBezTo>
                  <a:pt x="2602459" y="-33439"/>
                  <a:pt x="3788417" y="-316183"/>
                  <a:pt x="7344175" y="0"/>
                </a:cubicBezTo>
                <a:cubicBezTo>
                  <a:pt x="7534020" y="-5656"/>
                  <a:pt x="7713121" y="132430"/>
                  <a:pt x="7691120" y="323172"/>
                </a:cubicBezTo>
                <a:cubicBezTo>
                  <a:pt x="7647447" y="670749"/>
                  <a:pt x="7623643" y="1158584"/>
                  <a:pt x="7691120" y="1615820"/>
                </a:cubicBezTo>
                <a:cubicBezTo>
                  <a:pt x="7686412" y="1796587"/>
                  <a:pt x="7527012" y="1974751"/>
                  <a:pt x="7344175" y="1938992"/>
                </a:cubicBezTo>
                <a:cubicBezTo>
                  <a:pt x="6618380" y="1871106"/>
                  <a:pt x="2465779" y="2099911"/>
                  <a:pt x="346944" y="1938992"/>
                </a:cubicBezTo>
                <a:cubicBezTo>
                  <a:pt x="161530" y="1899029"/>
                  <a:pt x="-5848" y="1829066"/>
                  <a:pt x="0" y="1615820"/>
                </a:cubicBezTo>
                <a:cubicBezTo>
                  <a:pt x="56671" y="1429010"/>
                  <a:pt x="148428" y="494943"/>
                  <a:pt x="0" y="323172"/>
                </a:cubicBezTo>
                <a:close/>
              </a:path>
              <a:path w="7691120" h="1938992" fill="none" stroke="0" extrusionOk="0">
                <a:moveTo>
                  <a:pt x="0" y="323172"/>
                </a:moveTo>
                <a:cubicBezTo>
                  <a:pt x="-14349" y="195017"/>
                  <a:pt x="195201" y="-28390"/>
                  <a:pt x="346944" y="0"/>
                </a:cubicBezTo>
                <a:cubicBezTo>
                  <a:pt x="2650073" y="22811"/>
                  <a:pt x="3842214" y="-340549"/>
                  <a:pt x="7344175" y="0"/>
                </a:cubicBezTo>
                <a:cubicBezTo>
                  <a:pt x="7572008" y="16816"/>
                  <a:pt x="7672979" y="166034"/>
                  <a:pt x="7691120" y="323172"/>
                </a:cubicBezTo>
                <a:cubicBezTo>
                  <a:pt x="7686205" y="559389"/>
                  <a:pt x="7631618" y="1116711"/>
                  <a:pt x="7691120" y="1615820"/>
                </a:cubicBezTo>
                <a:cubicBezTo>
                  <a:pt x="7715711" y="1843160"/>
                  <a:pt x="7538197" y="1970929"/>
                  <a:pt x="7344175" y="1938992"/>
                </a:cubicBezTo>
                <a:cubicBezTo>
                  <a:pt x="4463321" y="1935792"/>
                  <a:pt x="1309473" y="1937762"/>
                  <a:pt x="346944" y="1938992"/>
                </a:cubicBezTo>
                <a:cubicBezTo>
                  <a:pt x="150610" y="1929880"/>
                  <a:pt x="-25012" y="1876484"/>
                  <a:pt x="0" y="1615820"/>
                </a:cubicBezTo>
                <a:cubicBezTo>
                  <a:pt x="80964" y="1432089"/>
                  <a:pt x="143400" y="458643"/>
                  <a:pt x="0" y="323172"/>
                </a:cubicBezTo>
                <a:close/>
              </a:path>
            </a:pathLst>
          </a:custGeom>
          <a:ln w="28575">
            <a:noFill/>
            <a:extLst>
              <a:ext uri="{C807C97D-BFC1-408E-A445-0C87EB9F89A2}">
                <ask:lineSketchStyleProps xmlns="" xmlns:ask="http://schemas.microsoft.com/office/drawing/2018/sketchyshapes" sd="2173784308">
                  <a:custGeom>
                    <a:avLst/>
                    <a:gdLst>
                      <a:gd name="connsiteX0" fmla="*/ 0 w 7691120"/>
                      <a:gd name="connsiteY0" fmla="*/ 323172 h 1938992"/>
                      <a:gd name="connsiteX1" fmla="*/ 346944 w 7691120"/>
                      <a:gd name="connsiteY1" fmla="*/ 0 h 1938992"/>
                      <a:gd name="connsiteX2" fmla="*/ 7344175 w 7691120"/>
                      <a:gd name="connsiteY2" fmla="*/ 0 h 1938992"/>
                      <a:gd name="connsiteX3" fmla="*/ 7691120 w 7691120"/>
                      <a:gd name="connsiteY3" fmla="*/ 323172 h 1938992"/>
                      <a:gd name="connsiteX4" fmla="*/ 7691120 w 7691120"/>
                      <a:gd name="connsiteY4" fmla="*/ 1615820 h 1938992"/>
                      <a:gd name="connsiteX5" fmla="*/ 7344175 w 7691120"/>
                      <a:gd name="connsiteY5" fmla="*/ 1938992 h 1938992"/>
                      <a:gd name="connsiteX6" fmla="*/ 346944 w 7691120"/>
                      <a:gd name="connsiteY6" fmla="*/ 1938992 h 1938992"/>
                      <a:gd name="connsiteX7" fmla="*/ 0 w 7691120"/>
                      <a:gd name="connsiteY7" fmla="*/ 1615820 h 1938992"/>
                      <a:gd name="connsiteX8" fmla="*/ 0 w 7691120"/>
                      <a:gd name="connsiteY8" fmla="*/ 323172 h 1938992"/>
                      <a:gd name="connsiteX0" fmla="*/ 0 w 7691120"/>
                      <a:gd name="connsiteY0" fmla="*/ 323172 h 1938992"/>
                      <a:gd name="connsiteX1" fmla="*/ 346944 w 7691120"/>
                      <a:gd name="connsiteY1" fmla="*/ 0 h 1938992"/>
                      <a:gd name="connsiteX2" fmla="*/ 7344175 w 7691120"/>
                      <a:gd name="connsiteY2" fmla="*/ 0 h 1938992"/>
                      <a:gd name="connsiteX3" fmla="*/ 7691120 w 7691120"/>
                      <a:gd name="connsiteY3" fmla="*/ 323172 h 1938992"/>
                      <a:gd name="connsiteX4" fmla="*/ 7691120 w 7691120"/>
                      <a:gd name="connsiteY4" fmla="*/ 1615820 h 1938992"/>
                      <a:gd name="connsiteX5" fmla="*/ 7344175 w 7691120"/>
                      <a:gd name="connsiteY5" fmla="*/ 1938992 h 1938992"/>
                      <a:gd name="connsiteX6" fmla="*/ 346944 w 7691120"/>
                      <a:gd name="connsiteY6" fmla="*/ 1938992 h 1938992"/>
                      <a:gd name="connsiteX7" fmla="*/ 0 w 7691120"/>
                      <a:gd name="connsiteY7" fmla="*/ 1615820 h 1938992"/>
                      <a:gd name="connsiteX8" fmla="*/ 0 w 7691120"/>
                      <a:gd name="connsiteY8" fmla="*/ 323172 h 19389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7691120" h="1938992" fill="none" extrusionOk="0">
                        <a:moveTo>
                          <a:pt x="0" y="323172"/>
                        </a:moveTo>
                        <a:cubicBezTo>
                          <a:pt x="-852" y="172043"/>
                          <a:pt x="175190" y="-39202"/>
                          <a:pt x="346944" y="0"/>
                        </a:cubicBezTo>
                        <a:cubicBezTo>
                          <a:pt x="2753068" y="60484"/>
                          <a:pt x="3869899" y="-210303"/>
                          <a:pt x="7344175" y="0"/>
                        </a:cubicBezTo>
                        <a:cubicBezTo>
                          <a:pt x="7586366" y="18167"/>
                          <a:pt x="7670368" y="171104"/>
                          <a:pt x="7691120" y="323172"/>
                        </a:cubicBezTo>
                        <a:cubicBezTo>
                          <a:pt x="7638529" y="594722"/>
                          <a:pt x="7695039" y="1152514"/>
                          <a:pt x="7691120" y="1615820"/>
                        </a:cubicBezTo>
                        <a:cubicBezTo>
                          <a:pt x="7718603" y="1808623"/>
                          <a:pt x="7571842" y="1970434"/>
                          <a:pt x="7344175" y="1938992"/>
                        </a:cubicBezTo>
                        <a:cubicBezTo>
                          <a:pt x="4504036" y="1949753"/>
                          <a:pt x="1381390" y="1799248"/>
                          <a:pt x="346944" y="1938992"/>
                        </a:cubicBezTo>
                        <a:cubicBezTo>
                          <a:pt x="142433" y="1964307"/>
                          <a:pt x="-39661" y="1858189"/>
                          <a:pt x="0" y="1615820"/>
                        </a:cubicBezTo>
                        <a:cubicBezTo>
                          <a:pt x="54328" y="1454986"/>
                          <a:pt x="126295" y="471766"/>
                          <a:pt x="0" y="323172"/>
                        </a:cubicBezTo>
                        <a:close/>
                      </a:path>
                      <a:path w="7691120" h="1938992" stroke="0" extrusionOk="0">
                        <a:moveTo>
                          <a:pt x="0" y="323172"/>
                        </a:moveTo>
                        <a:cubicBezTo>
                          <a:pt x="1571" y="158007"/>
                          <a:pt x="183243" y="4361"/>
                          <a:pt x="346944" y="0"/>
                        </a:cubicBezTo>
                        <a:cubicBezTo>
                          <a:pt x="1700207" y="-109255"/>
                          <a:pt x="5654244" y="-184379"/>
                          <a:pt x="7344175" y="0"/>
                        </a:cubicBezTo>
                        <a:cubicBezTo>
                          <a:pt x="7490660" y="24690"/>
                          <a:pt x="7698680" y="126265"/>
                          <a:pt x="7691120" y="323172"/>
                        </a:cubicBezTo>
                        <a:cubicBezTo>
                          <a:pt x="7716800" y="924747"/>
                          <a:pt x="7776849" y="983199"/>
                          <a:pt x="7691120" y="1615820"/>
                        </a:cubicBezTo>
                        <a:cubicBezTo>
                          <a:pt x="7689685" y="1791335"/>
                          <a:pt x="7522280" y="1952359"/>
                          <a:pt x="7344175" y="1938992"/>
                        </a:cubicBezTo>
                        <a:cubicBezTo>
                          <a:pt x="5084233" y="2081072"/>
                          <a:pt x="3668890" y="2264486"/>
                          <a:pt x="346944" y="1938992"/>
                        </a:cubicBezTo>
                        <a:cubicBezTo>
                          <a:pt x="179898" y="1917220"/>
                          <a:pt x="-15152" y="1768789"/>
                          <a:pt x="0" y="1615820"/>
                        </a:cubicBezTo>
                        <a:cubicBezTo>
                          <a:pt x="-44246" y="1288504"/>
                          <a:pt x="87930" y="867192"/>
                          <a:pt x="0" y="323172"/>
                        </a:cubicBezTo>
                        <a:close/>
                      </a:path>
                      <a:path w="7691120" h="1938992" fill="none" stroke="0" extrusionOk="0">
                        <a:moveTo>
                          <a:pt x="0" y="323172"/>
                        </a:moveTo>
                        <a:cubicBezTo>
                          <a:pt x="-4539" y="159324"/>
                          <a:pt x="172631" y="-5767"/>
                          <a:pt x="346944" y="0"/>
                        </a:cubicBezTo>
                        <a:cubicBezTo>
                          <a:pt x="2578776" y="-36458"/>
                          <a:pt x="3817418" y="-157214"/>
                          <a:pt x="7344175" y="0"/>
                        </a:cubicBezTo>
                        <a:cubicBezTo>
                          <a:pt x="7538389" y="9061"/>
                          <a:pt x="7696308" y="130388"/>
                          <a:pt x="7691120" y="323172"/>
                        </a:cubicBezTo>
                        <a:cubicBezTo>
                          <a:pt x="7649171" y="595621"/>
                          <a:pt x="7624412" y="1178387"/>
                          <a:pt x="7691120" y="1615820"/>
                        </a:cubicBezTo>
                        <a:cubicBezTo>
                          <a:pt x="7701879" y="1824660"/>
                          <a:pt x="7548493" y="1952853"/>
                          <a:pt x="7344175" y="1938992"/>
                        </a:cubicBezTo>
                        <a:cubicBezTo>
                          <a:pt x="4465182" y="1965118"/>
                          <a:pt x="1296968" y="1994669"/>
                          <a:pt x="346944" y="1938992"/>
                        </a:cubicBezTo>
                        <a:cubicBezTo>
                          <a:pt x="162173" y="1903529"/>
                          <a:pt x="-3965" y="1843731"/>
                          <a:pt x="0" y="1615820"/>
                        </a:cubicBezTo>
                        <a:cubicBezTo>
                          <a:pt x="53658" y="1450592"/>
                          <a:pt x="133567" y="463004"/>
                          <a:pt x="0" y="323172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GV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Khúc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439A2E4-6572-41CC-8CB2-FCA4082738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6500" y="2412763"/>
            <a:ext cx="4420609" cy="152378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BC3AC16-2265-414D-AB1F-A09C53F7BB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91097" y="1519662"/>
            <a:ext cx="1731414" cy="969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2028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Hộp Văn bản 11">
            <a:extLst>
              <a:ext uri="{FF2B5EF4-FFF2-40B4-BE49-F238E27FC236}">
                <a16:creationId xmlns:a16="http://schemas.microsoft.com/office/drawing/2014/main" id="{BB9A19E8-43AC-42D5-C8A0-E47473CBFAF8}"/>
              </a:ext>
            </a:extLst>
          </p:cNvPr>
          <p:cNvSpPr txBox="1"/>
          <p:nvPr/>
        </p:nvSpPr>
        <p:spPr>
          <a:xfrm>
            <a:off x="1061925" y="320805"/>
            <a:ext cx="266915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Số?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C92AAD31-B5B3-DA5B-5CBC-7FB70A657208}"/>
              </a:ext>
            </a:extLst>
          </p:cNvPr>
          <p:cNvSpPr/>
          <p:nvPr/>
        </p:nvSpPr>
        <p:spPr>
          <a:xfrm>
            <a:off x="516873" y="319579"/>
            <a:ext cx="585306" cy="562165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049EFCCB-F77E-1C0B-32FC-F77787DF4C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720" y="1231317"/>
            <a:ext cx="8360229" cy="1570829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23AFE136-6CB4-D9D8-2EB9-11C1006986B5}"/>
              </a:ext>
            </a:extLst>
          </p:cNvPr>
          <p:cNvSpPr/>
          <p:nvPr/>
        </p:nvSpPr>
        <p:spPr>
          <a:xfrm>
            <a:off x="3282043" y="2147207"/>
            <a:ext cx="1632857" cy="522514"/>
          </a:xfrm>
          <a:prstGeom prst="rect">
            <a:avLst/>
          </a:prstGeom>
          <a:solidFill>
            <a:srgbClr val="FAE7E4"/>
          </a:solidFill>
          <a:ln>
            <a:solidFill>
              <a:srgbClr val="FAE7E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1 000 cm</a:t>
            </a:r>
            <a:r>
              <a:rPr lang="en-US" sz="2400" b="0" i="0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endParaRPr lang="en-US" sz="2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32AFC77-8835-83FC-D088-7CE71EB84ED1}"/>
              </a:ext>
            </a:extLst>
          </p:cNvPr>
          <p:cNvSpPr/>
          <p:nvPr/>
        </p:nvSpPr>
        <p:spPr>
          <a:xfrm>
            <a:off x="5086350" y="2130878"/>
            <a:ext cx="1681843" cy="522514"/>
          </a:xfrm>
          <a:prstGeom prst="rect">
            <a:avLst/>
          </a:prstGeom>
          <a:solidFill>
            <a:srgbClr val="FAE7E4"/>
          </a:solidFill>
          <a:ln>
            <a:solidFill>
              <a:srgbClr val="FAE7E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15,625 cm</a:t>
            </a:r>
            <a:r>
              <a:rPr lang="en-US" sz="2400" b="0" i="0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endParaRPr lang="en-US" sz="2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F587C48-FAE6-B83F-1EC2-CAB108095F03}"/>
              </a:ext>
            </a:extLst>
          </p:cNvPr>
          <p:cNvSpPr/>
          <p:nvPr/>
        </p:nvSpPr>
        <p:spPr>
          <a:xfrm>
            <a:off x="7021286" y="2147206"/>
            <a:ext cx="1681843" cy="522514"/>
          </a:xfrm>
          <a:prstGeom prst="rect">
            <a:avLst/>
          </a:prstGeom>
          <a:solidFill>
            <a:srgbClr val="FAE7E4"/>
          </a:solidFill>
          <a:ln>
            <a:solidFill>
              <a:srgbClr val="FAE7E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0,064 cm</a:t>
            </a:r>
            <a:r>
              <a:rPr lang="en-US" sz="2400" b="0" i="0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endParaRPr lang="en-US" sz="2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7515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 animBg="1"/>
      <p:bldP spid="18" grpId="0" animBg="1"/>
      <p:bldP spid="19" grpId="0" animBg="1"/>
      <p:bldP spid="2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Hộp Văn bản 11">
            <a:extLst>
              <a:ext uri="{FF2B5EF4-FFF2-40B4-BE49-F238E27FC236}">
                <a16:creationId xmlns:a16="http://schemas.microsoft.com/office/drawing/2014/main" id="{BB9A19E8-43AC-42D5-C8A0-E47473CBFAF8}"/>
              </a:ext>
            </a:extLst>
          </p:cNvPr>
          <p:cNvSpPr txBox="1"/>
          <p:nvPr/>
        </p:nvSpPr>
        <p:spPr>
          <a:xfrm>
            <a:off x="824594" y="320805"/>
            <a:ext cx="7919356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Một chiếc bánh bông lan hình hộp chữ nhật có đáy là hình vuông cạnh 12 cm, chiều cao 6 cm.</a:t>
            </a:r>
          </a:p>
          <a:p>
            <a:pPr lvl="0" algn="just">
              <a:defRPr/>
            </a:pPr>
            <a:r>
              <a:rPr lang="vi-VN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a) Tính thể tích của chiếc bánh đó.</a:t>
            </a:r>
          </a:p>
          <a:p>
            <a:pPr lvl="0" algn="just">
              <a:defRPr/>
            </a:pPr>
            <a:r>
              <a:rPr lang="vi-VN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b) Rô-bốt đã cắt một miếng bánh hình lập phương cạnh 6 cm của chiếc bánh đó để mời Mi. Tính thể tích phần bánh còn lại.</a:t>
            </a:r>
            <a:endParaRPr kumimoji="0" lang="vi-VN" sz="20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C92AAD31-B5B3-DA5B-5CBC-7FB70A657208}"/>
              </a:ext>
            </a:extLst>
          </p:cNvPr>
          <p:cNvSpPr/>
          <p:nvPr/>
        </p:nvSpPr>
        <p:spPr>
          <a:xfrm>
            <a:off x="239287" y="303250"/>
            <a:ext cx="585306" cy="562165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60C1B07-8E6E-BA71-1E37-9286923C71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0074" y="2049235"/>
            <a:ext cx="5848485" cy="2653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18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Hộp Văn bản 11">
            <a:extLst>
              <a:ext uri="{FF2B5EF4-FFF2-40B4-BE49-F238E27FC236}">
                <a16:creationId xmlns:a16="http://schemas.microsoft.com/office/drawing/2014/main" id="{BB9A19E8-43AC-42D5-C8A0-E47473CBFAF8}"/>
              </a:ext>
            </a:extLst>
          </p:cNvPr>
          <p:cNvSpPr txBox="1"/>
          <p:nvPr/>
        </p:nvSpPr>
        <p:spPr>
          <a:xfrm>
            <a:off x="726623" y="843319"/>
            <a:ext cx="7919356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vi-VN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Thể tích của chiếc bánh đó là:</a:t>
            </a:r>
          </a:p>
          <a:p>
            <a:pPr algn="ctr"/>
            <a:r>
              <a:rPr lang="vi-VN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12 × 12 × 6 = 864 (cm</a:t>
            </a:r>
            <a:r>
              <a:rPr lang="vi-VN" sz="2400" baseline="30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vi-VN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ctr"/>
            <a:r>
              <a:rPr lang="vi-VN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Thể tích miếng bánh hình lập phương là:</a:t>
            </a:r>
          </a:p>
          <a:p>
            <a:pPr algn="ctr"/>
            <a:r>
              <a:rPr lang="vi-VN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 × 6 × 6 = 216 (cm</a:t>
            </a:r>
            <a:r>
              <a:rPr lang="vi-VN" sz="2400" baseline="30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vi-VN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ctr"/>
            <a:r>
              <a:rPr lang="vi-VN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 tích phần bánh còn lại là:</a:t>
            </a:r>
          </a:p>
          <a:p>
            <a:pPr algn="ctr"/>
            <a:r>
              <a:rPr lang="vi-VN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864 – 216 = 648 (cm</a:t>
            </a:r>
            <a:r>
              <a:rPr lang="vi-VN" sz="2400" baseline="30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vi-VN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ctr"/>
            <a:r>
              <a:rPr lang="vi-VN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 số: a) 864 cm</a:t>
            </a:r>
            <a:r>
              <a:rPr lang="vi-VN" sz="2400" baseline="30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vi-VN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;</a:t>
            </a:r>
          </a:p>
          <a:p>
            <a:pPr algn="ctr"/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  </a:t>
            </a:r>
            <a:r>
              <a:rPr lang="vi-VN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648 cm</a:t>
            </a:r>
            <a:r>
              <a:rPr lang="vi-VN" sz="2400" baseline="30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vi-VN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39512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Hộp Văn bản 11">
            <a:extLst>
              <a:ext uri="{FF2B5EF4-FFF2-40B4-BE49-F238E27FC236}">
                <a16:creationId xmlns:a16="http://schemas.microsoft.com/office/drawing/2014/main" id="{BB9A19E8-43AC-42D5-C8A0-E47473CBFAF8}"/>
              </a:ext>
            </a:extLst>
          </p:cNvPr>
          <p:cNvSpPr txBox="1"/>
          <p:nvPr/>
        </p:nvSpPr>
        <p:spPr>
          <a:xfrm>
            <a:off x="824594" y="320805"/>
            <a:ext cx="791935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Chọn câu trả lời đúng.</a:t>
            </a:r>
          </a:p>
          <a:p>
            <a:pPr lvl="0" algn="just">
              <a:defRPr/>
            </a:pPr>
            <a:r>
              <a:rPr lang="vi-VN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Mai và Rô-bốt xếp được hai hình từ các hình lập phương nhỏ như hình sau.</a:t>
            </a:r>
            <a:endParaRPr kumimoji="0" lang="vi-VN" sz="24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C92AAD31-B5B3-DA5B-5CBC-7FB70A657208}"/>
              </a:ext>
            </a:extLst>
          </p:cNvPr>
          <p:cNvSpPr/>
          <p:nvPr/>
        </p:nvSpPr>
        <p:spPr>
          <a:xfrm>
            <a:off x="239287" y="303250"/>
            <a:ext cx="585306" cy="562165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FB50FDB-5BBF-6C45-1272-723C09B40E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9044" y="1175657"/>
            <a:ext cx="3406106" cy="154365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1AC8747-7781-A06C-BC87-B225B13C279C}"/>
              </a:ext>
            </a:extLst>
          </p:cNvPr>
          <p:cNvSpPr txBox="1"/>
          <p:nvPr/>
        </p:nvSpPr>
        <p:spPr>
          <a:xfrm>
            <a:off x="375558" y="3143250"/>
            <a:ext cx="8515350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1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a) Mai cần bỏ đi bao nhiêu hình lập phương nhỏ để nhận được hình như của Rô-bốt?</a:t>
            </a:r>
          </a:p>
          <a:p>
            <a:pPr algn="ctr"/>
            <a:r>
              <a:rPr lang="vi-VN" sz="20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A.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12 hình </a:t>
            </a:r>
            <a:r>
              <a:rPr lang="vi-VN" sz="20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  B.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10 hình </a:t>
            </a:r>
            <a:r>
              <a:rPr lang="vi-VN" sz="20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  C.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8 hình </a:t>
            </a:r>
            <a:r>
              <a:rPr lang="vi-VN" sz="20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  D.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6 hình</a:t>
            </a:r>
          </a:p>
          <a:p>
            <a:pPr algn="just"/>
            <a:r>
              <a:rPr lang="vi-VN" sz="1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b) Nếu mỗi hình lập phương nhỏ có cạnh 2 cm thì thể tích hình của Rô-bốt là bao nhiêu xăng-ti-mét khối?</a:t>
            </a:r>
          </a:p>
          <a:p>
            <a:pPr algn="ctr"/>
            <a:r>
              <a:rPr lang="vi-VN" sz="20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A.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96 cm</a:t>
            </a:r>
            <a:r>
              <a:rPr lang="vi-VN" sz="2000" b="0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vi-VN" sz="20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  B.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72 cm</a:t>
            </a:r>
            <a:r>
              <a:rPr lang="vi-VN" sz="2000" b="0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vi-VN" sz="20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  C.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64 cm</a:t>
            </a:r>
            <a:r>
              <a:rPr lang="vi-VN" sz="2000" b="0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vi-VN" sz="20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  D.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32 cm</a:t>
            </a:r>
            <a:r>
              <a:rPr lang="vi-VN" sz="2000" b="0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endParaRPr lang="vi-VN" sz="20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EF29F367-32BF-E1C1-9EED-A75C67E1DBEC}"/>
              </a:ext>
            </a:extLst>
          </p:cNvPr>
          <p:cNvSpPr/>
          <p:nvPr/>
        </p:nvSpPr>
        <p:spPr>
          <a:xfrm>
            <a:off x="3290207" y="3486150"/>
            <a:ext cx="367393" cy="29391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0BFEA4C4-6075-101D-5A6B-4E99F4784F07}"/>
              </a:ext>
            </a:extLst>
          </p:cNvPr>
          <p:cNvSpPr/>
          <p:nvPr/>
        </p:nvSpPr>
        <p:spPr>
          <a:xfrm>
            <a:off x="4800600" y="4351564"/>
            <a:ext cx="367393" cy="29391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796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49936"/>
            <a:ext cx="9144000" cy="142725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9704" y="3770478"/>
            <a:ext cx="1133896" cy="1348282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7868" y="1852744"/>
            <a:ext cx="1727398" cy="2053998"/>
          </a:xfrm>
          <a:prstGeom prst="rect">
            <a:avLst/>
          </a:prstGeom>
        </p:spPr>
      </p:pic>
      <p:pic>
        <p:nvPicPr>
          <p:cNvPr id="12" name="图片 4">
            <a:extLst>
              <a:ext uri="{FF2B5EF4-FFF2-40B4-BE49-F238E27FC236}">
                <a16:creationId xmlns:a16="http://schemas.microsoft.com/office/drawing/2014/main" id="{EDB955E3-88E4-4E98-B9A4-89B1D9F4460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5323" y="535541"/>
            <a:ext cx="2144272" cy="96926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512D74A-32B9-E5F9-182E-FBF5CD2201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32934" y="1255183"/>
            <a:ext cx="11138894" cy="2686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006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500"/>
                            </p:stCondLst>
                            <p:childTnLst>
                              <p:par>
                                <p:cTn id="23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-14288"/>
            <a:ext cx="9144000" cy="5157788"/>
          </a:xfrm>
          <a:prstGeom prst="rect">
            <a:avLst/>
          </a:prstGeom>
          <a:solidFill>
            <a:srgbClr val="FBB8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  <a:latin typeface="Calibri"/>
              <a:ea typeface="微软雅黑" panose="020B0503020204020204" pitchFamily="34" charset="-122"/>
            </a:endParaRPr>
          </a:p>
        </p:txBody>
      </p:sp>
      <p:pic>
        <p:nvPicPr>
          <p:cNvPr id="4" name="图片 3" descr="18 (3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314" y="235744"/>
            <a:ext cx="8695849" cy="4657725"/>
          </a:xfrm>
          <a:prstGeom prst="rect">
            <a:avLst/>
          </a:prstGeom>
        </p:spPr>
      </p:pic>
      <p:pic>
        <p:nvPicPr>
          <p:cNvPr id="2" name="图片 1" descr="wd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72375" y="411480"/>
            <a:ext cx="1245394" cy="391478"/>
          </a:xfrm>
          <a:prstGeom prst="rect">
            <a:avLst/>
          </a:prstGeom>
        </p:spPr>
      </p:pic>
      <p:pic>
        <p:nvPicPr>
          <p:cNvPr id="6" name="图片 5" descr="未标题-6 (2)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1951" y="354807"/>
            <a:ext cx="497681" cy="55102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18135" flipH="1">
            <a:off x="6860216" y="3029136"/>
            <a:ext cx="2319393" cy="2319393"/>
          </a:xfrm>
          <a:prstGeom prst="rect">
            <a:avLst/>
          </a:prstGeom>
        </p:spPr>
      </p:pic>
      <p:sp>
        <p:nvSpPr>
          <p:cNvPr id="24" name="Google Shape;542;p39">
            <a:extLst>
              <a:ext uri="{FF2B5EF4-FFF2-40B4-BE49-F238E27FC236}">
                <a16:creationId xmlns:a16="http://schemas.microsoft.com/office/drawing/2014/main" id="{2C7FC5DB-1E9C-4DF3-8147-A44FA6CF3893}"/>
              </a:ext>
            </a:extLst>
          </p:cNvPr>
          <p:cNvSpPr/>
          <p:nvPr/>
        </p:nvSpPr>
        <p:spPr>
          <a:xfrm>
            <a:off x="1662837" y="324622"/>
            <a:ext cx="4239942" cy="2605315"/>
          </a:xfrm>
          <a:custGeom>
            <a:avLst/>
            <a:gdLst/>
            <a:ahLst/>
            <a:cxnLst/>
            <a:rect l="l" t="t" r="r" b="b"/>
            <a:pathLst>
              <a:path w="43198" h="30328" extrusionOk="0">
                <a:moveTo>
                  <a:pt x="21526" y="0"/>
                </a:moveTo>
                <a:cubicBezTo>
                  <a:pt x="15938" y="0"/>
                  <a:pt x="9543" y="411"/>
                  <a:pt x="5904" y="3875"/>
                </a:cubicBezTo>
                <a:cubicBezTo>
                  <a:pt x="1401" y="8211"/>
                  <a:pt x="0" y="19186"/>
                  <a:pt x="5337" y="23389"/>
                </a:cubicBezTo>
                <a:cubicBezTo>
                  <a:pt x="8864" y="26197"/>
                  <a:pt x="14236" y="26811"/>
                  <a:pt x="19274" y="26811"/>
                </a:cubicBezTo>
                <a:cubicBezTo>
                  <a:pt x="21717" y="26811"/>
                  <a:pt x="24082" y="26667"/>
                  <a:pt x="26119" y="26558"/>
                </a:cubicBezTo>
                <a:lnTo>
                  <a:pt x="26119" y="26558"/>
                </a:lnTo>
                <a:cubicBezTo>
                  <a:pt x="25719" y="27492"/>
                  <a:pt x="23550" y="30227"/>
                  <a:pt x="24584" y="30327"/>
                </a:cubicBezTo>
                <a:cubicBezTo>
                  <a:pt x="24594" y="30328"/>
                  <a:pt x="24604" y="30328"/>
                  <a:pt x="24614" y="30328"/>
                </a:cubicBezTo>
                <a:cubicBezTo>
                  <a:pt x="26048" y="30328"/>
                  <a:pt x="32757" y="25724"/>
                  <a:pt x="32757" y="25724"/>
                </a:cubicBezTo>
                <a:cubicBezTo>
                  <a:pt x="32757" y="25724"/>
                  <a:pt x="34558" y="25324"/>
                  <a:pt x="35192" y="25057"/>
                </a:cubicBezTo>
                <a:cubicBezTo>
                  <a:pt x="41230" y="22655"/>
                  <a:pt x="43198" y="16217"/>
                  <a:pt x="42597" y="10246"/>
                </a:cubicBezTo>
                <a:cubicBezTo>
                  <a:pt x="42230" y="6744"/>
                  <a:pt x="41063" y="3174"/>
                  <a:pt x="37727" y="1473"/>
                </a:cubicBezTo>
                <a:cubicBezTo>
                  <a:pt x="35247" y="194"/>
                  <a:pt x="32092" y="18"/>
                  <a:pt x="29159" y="18"/>
                </a:cubicBezTo>
                <a:cubicBezTo>
                  <a:pt x="28344" y="18"/>
                  <a:pt x="27547" y="32"/>
                  <a:pt x="26786" y="39"/>
                </a:cubicBezTo>
                <a:cubicBezTo>
                  <a:pt x="26657" y="40"/>
                  <a:pt x="26526" y="40"/>
                  <a:pt x="26394" y="40"/>
                </a:cubicBezTo>
                <a:cubicBezTo>
                  <a:pt x="24920" y="40"/>
                  <a:pt x="23262" y="0"/>
                  <a:pt x="21526" y="0"/>
                </a:cubicBezTo>
                <a:close/>
              </a:path>
            </a:pathLst>
          </a:custGeom>
          <a:ln w="762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defRPr/>
            </a:pPr>
            <a:endParaRPr sz="1400" kern="0">
              <a:solidFill>
                <a:srgbClr val="00354E"/>
              </a:solidFill>
              <a:latin typeface="Arial"/>
              <a:sym typeface="Arial"/>
            </a:endParaRPr>
          </a:p>
        </p:txBody>
      </p:sp>
      <p:pic>
        <p:nvPicPr>
          <p:cNvPr id="31" name="Picture 8" descr="https://i.pinimg.com/564x/3b/10/37/3b1037fde6f90055ff49d688133d9c45.jpg">
            <a:extLst>
              <a:ext uri="{FF2B5EF4-FFF2-40B4-BE49-F238E27FC236}">
                <a16:creationId xmlns:a16="http://schemas.microsoft.com/office/drawing/2014/main" id="{077A090F-9FE1-4DE1-BE51-761C673071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4573" b="85762" l="9947" r="89876">
                        <a14:foregroundMark x1="35346" y1="62312" x2="45293" y2="70687"/>
                        <a14:foregroundMark x1="45293" y1="70687" x2="45293" y2="70687"/>
                        <a14:foregroundMark x1="45826" y1="60972" x2="53996" y2="67002"/>
                        <a14:foregroundMark x1="53996" y1="67002" x2="53996" y2="67002"/>
                        <a14:foregroundMark x1="43872" y1="79229" x2="46536" y2="830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518" b="13564"/>
          <a:stretch/>
        </p:blipFill>
        <p:spPr bwMode="auto">
          <a:xfrm>
            <a:off x="-657071" y="2035798"/>
            <a:ext cx="4021931" cy="3024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2C69F1D-4640-9908-0A99-6F4F9F85397D}"/>
              </a:ext>
            </a:extLst>
          </p:cNvPr>
          <p:cNvSpPr txBox="1"/>
          <p:nvPr/>
        </p:nvSpPr>
        <p:spPr>
          <a:xfrm>
            <a:off x="2253343" y="636814"/>
            <a:ext cx="338001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Nhắc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lập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phương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7366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-14288"/>
            <a:ext cx="9144000" cy="5157788"/>
          </a:xfrm>
          <a:prstGeom prst="rect">
            <a:avLst/>
          </a:prstGeom>
          <a:solidFill>
            <a:srgbClr val="FBB8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微软雅黑" panose="020B0503020204020204" pitchFamily="34" charset="-122"/>
            </a:endParaRPr>
          </a:p>
        </p:txBody>
      </p:sp>
      <p:pic>
        <p:nvPicPr>
          <p:cNvPr id="4" name="图片 3" descr="18 (3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314" y="235744"/>
            <a:ext cx="8695849" cy="4657725"/>
          </a:xfrm>
          <a:prstGeom prst="rect">
            <a:avLst/>
          </a:prstGeom>
        </p:spPr>
      </p:pic>
      <p:pic>
        <p:nvPicPr>
          <p:cNvPr id="2" name="图片 1" descr="wd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72375" y="411480"/>
            <a:ext cx="1245394" cy="391478"/>
          </a:xfrm>
          <a:prstGeom prst="rect">
            <a:avLst/>
          </a:prstGeom>
        </p:spPr>
      </p:pic>
      <p:pic>
        <p:nvPicPr>
          <p:cNvPr id="6" name="图片 5" descr="未标题-6 (2)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1951" y="354807"/>
            <a:ext cx="497681" cy="55102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18135" flipH="1">
            <a:off x="6860216" y="3029136"/>
            <a:ext cx="2319393" cy="231939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126AD65-06F3-8236-16D1-07035FEADE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5530" y="941615"/>
            <a:ext cx="81534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Muốn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tính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thể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tích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hình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lập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phương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 ta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lấy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cạnh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nhân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với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cạnh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rồi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nhân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với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cạnh</a:t>
            </a:r>
            <a:endParaRPr lang="en-US" sz="32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31C6726-D34A-FDE9-8CD5-400DA20D58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22652" y="3402238"/>
            <a:ext cx="68580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V: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là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thể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tích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hình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lập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phương</a:t>
            </a:r>
            <a:endParaRPr lang="en-US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a: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là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cạnh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hình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lập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phương</a:t>
            </a:r>
            <a:endParaRPr lang="en-US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Arial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031B541-69E7-5940-98A6-F635945AB379}"/>
              </a:ext>
            </a:extLst>
          </p:cNvPr>
          <p:cNvSpPr/>
          <p:nvPr/>
        </p:nvSpPr>
        <p:spPr>
          <a:xfrm>
            <a:off x="2542494" y="2117499"/>
            <a:ext cx="3733800" cy="838200"/>
          </a:xfrm>
          <a:prstGeom prst="rect">
            <a:avLst/>
          </a:prstGeom>
          <a:solidFill>
            <a:srgbClr val="FF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 = a 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</a:t>
            </a:r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 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</a:t>
            </a:r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</a:t>
            </a:r>
          </a:p>
        </p:txBody>
      </p:sp>
    </p:spTree>
    <p:extLst>
      <p:ext uri="{BB962C8B-B14F-4D97-AF65-F5344CB8AC3E}">
        <p14:creationId xmlns:p14="http://schemas.microsoft.com/office/powerpoint/2010/main" val="854559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49936"/>
            <a:ext cx="9144000" cy="142725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015" y="-829011"/>
            <a:ext cx="6414711" cy="518931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9704" y="3770478"/>
            <a:ext cx="1133896" cy="1348282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7868" y="1852744"/>
            <a:ext cx="1727398" cy="2053998"/>
          </a:xfrm>
          <a:prstGeom prst="rect">
            <a:avLst/>
          </a:prstGeom>
        </p:spPr>
      </p:pic>
      <p:pic>
        <p:nvPicPr>
          <p:cNvPr id="12" name="图片 4">
            <a:extLst>
              <a:ext uri="{FF2B5EF4-FFF2-40B4-BE49-F238E27FC236}">
                <a16:creationId xmlns:a16="http://schemas.microsoft.com/office/drawing/2014/main" id="{EDB955E3-88E4-4E98-B9A4-89B1D9F4460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0288" y="251247"/>
            <a:ext cx="2144272" cy="96926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D3AA7A9-9071-5AB2-73FE-4D73BF0695B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35959" y="1428883"/>
            <a:ext cx="5602710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002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500"/>
                            </p:stCondLst>
                            <p:childTnLst>
                              <p:par>
                                <p:cTn id="23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0"/>
                            </p:stCondLst>
                            <p:childTnLst>
                              <p:par>
                                <p:cTn id="28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49936"/>
            <a:ext cx="9144000" cy="142725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9704" y="3770478"/>
            <a:ext cx="1133896" cy="1348282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7868" y="1852744"/>
            <a:ext cx="1727398" cy="2053998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B25F55D2-3B81-4ED2-B86B-751445A834C5}"/>
              </a:ext>
            </a:extLst>
          </p:cNvPr>
          <p:cNvSpPr/>
          <p:nvPr/>
        </p:nvSpPr>
        <p:spPr>
          <a:xfrm>
            <a:off x="1923068" y="1244338"/>
            <a:ext cx="5324800" cy="1923068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图片 4">
            <a:extLst>
              <a:ext uri="{FF2B5EF4-FFF2-40B4-BE49-F238E27FC236}">
                <a16:creationId xmlns:a16="http://schemas.microsoft.com/office/drawing/2014/main" id="{EDB955E3-88E4-4E98-B9A4-89B1D9F4460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5323" y="535541"/>
            <a:ext cx="2144272" cy="96926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D593D35-B5F8-CD3C-2465-448B47563FB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07157" y="1423448"/>
            <a:ext cx="5492972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157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500"/>
                            </p:stCondLst>
                            <p:childTnLst>
                              <p:par>
                                <p:cTn id="23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5738C9A-3A84-4C21-9C90-1A9F06D8089C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tx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halkSketc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0211" y="1713265"/>
            <a:ext cx="3199910" cy="2873761"/>
          </a:xfrm>
          <a:prstGeom prst="rect">
            <a:avLst/>
          </a:prstGeom>
        </p:spPr>
      </p:pic>
      <p:pic>
        <p:nvPicPr>
          <p:cNvPr id="3" name="Picture 2">
            <a:hlinkClick r:id="rId5" action="ppaction://hlinksldjump"/>
            <a:extLst>
              <a:ext uri="{FF2B5EF4-FFF2-40B4-BE49-F238E27FC236}">
                <a16:creationId xmlns:a16="http://schemas.microsoft.com/office/drawing/2014/main" id="{7D021145-C2EC-4AE4-A4AA-9F9E0935281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9" t="7165" r="68441" b="50000"/>
          <a:stretch/>
        </p:blipFill>
        <p:spPr>
          <a:xfrm>
            <a:off x="4426260" y="1385062"/>
            <a:ext cx="1724434" cy="3313235"/>
          </a:xfrm>
          <a:prstGeom prst="rect">
            <a:avLst/>
          </a:prstGeom>
        </p:spPr>
      </p:pic>
      <p:pic>
        <p:nvPicPr>
          <p:cNvPr id="4" name="Picture 3">
            <a:hlinkClick r:id="rId7" action="ppaction://hlinksldjump"/>
            <a:extLst>
              <a:ext uri="{FF2B5EF4-FFF2-40B4-BE49-F238E27FC236}">
                <a16:creationId xmlns:a16="http://schemas.microsoft.com/office/drawing/2014/main" id="{56AA2AE8-E6A8-49BA-B7B5-80D64C32C1D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9" t="7165" r="68441" b="50000"/>
          <a:stretch/>
        </p:blipFill>
        <p:spPr>
          <a:xfrm flipH="1">
            <a:off x="2832263" y="1385062"/>
            <a:ext cx="1724434" cy="3313234"/>
          </a:xfrm>
          <a:prstGeom prst="rect">
            <a:avLst/>
          </a:prstGeom>
        </p:spPr>
      </p:pic>
      <p:sp>
        <p:nvSpPr>
          <p:cNvPr id="5" name="Rectangle: Rounded Corners 4">
            <a:hlinkClick r:id="rId8" action="ppaction://hlinksldjump"/>
            <a:extLst>
              <a:ext uri="{FF2B5EF4-FFF2-40B4-BE49-F238E27FC236}">
                <a16:creationId xmlns:a16="http://schemas.microsoft.com/office/drawing/2014/main" id="{ADE39961-8813-48CC-949E-0AD7FF0AB912}"/>
              </a:ext>
            </a:extLst>
          </p:cNvPr>
          <p:cNvSpPr/>
          <p:nvPr/>
        </p:nvSpPr>
        <p:spPr>
          <a:xfrm>
            <a:off x="1693459" y="95751"/>
            <a:ext cx="5757082" cy="1241946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Ô </a:t>
            </a:r>
            <a:r>
              <a:rPr lang="en-US" sz="54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cửa</a:t>
            </a:r>
            <a:r>
              <a:rPr lang="en-US" sz="54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bí</a:t>
            </a:r>
            <a:r>
              <a:rPr lang="en-US" sz="54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mật</a:t>
            </a:r>
            <a:endParaRPr lang="en-US" sz="5400" dirty="0">
              <a:solidFill>
                <a:schemeClr val="accent6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919E6E7-62AE-4752-AD93-D6FF9469C83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06" t="17677" r="61335" b="32012"/>
          <a:stretch/>
        </p:blipFill>
        <p:spPr>
          <a:xfrm flipH="1">
            <a:off x="629310" y="2110544"/>
            <a:ext cx="1724435" cy="258775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63C6003-2151-4E31-917C-DA6478C4594F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600" t="23467" r="14500" b="23733"/>
          <a:stretch/>
        </p:blipFill>
        <p:spPr>
          <a:xfrm>
            <a:off x="6677873" y="2447920"/>
            <a:ext cx="1545336" cy="2715768"/>
          </a:xfrm>
          <a:prstGeom prst="rect">
            <a:avLst/>
          </a:prstGeom>
        </p:spPr>
      </p:pic>
      <p:grpSp>
        <p:nvGrpSpPr>
          <p:cNvPr id="11" name="组合 11">
            <a:extLst>
              <a:ext uri="{FF2B5EF4-FFF2-40B4-BE49-F238E27FC236}">
                <a16:creationId xmlns:a16="http://schemas.microsoft.com/office/drawing/2014/main" id="{74B83780-6A0D-408C-9F1D-54561B986528}"/>
              </a:ext>
            </a:extLst>
          </p:cNvPr>
          <p:cNvGrpSpPr/>
          <p:nvPr/>
        </p:nvGrpSpPr>
        <p:grpSpPr>
          <a:xfrm>
            <a:off x="-886616" y="3953552"/>
            <a:ext cx="11215117" cy="1189948"/>
            <a:chOff x="-827607" y="5028734"/>
            <a:chExt cx="12863333" cy="1829266"/>
          </a:xfrm>
        </p:grpSpPr>
        <p:pic>
          <p:nvPicPr>
            <p:cNvPr id="12" name="图片 10">
              <a:extLst>
                <a:ext uri="{FF2B5EF4-FFF2-40B4-BE49-F238E27FC236}">
                  <a16:creationId xmlns:a16="http://schemas.microsoft.com/office/drawing/2014/main" id="{9DFA70C2-6A8D-404E-9D9F-274AC26F4B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duotone>
                <a:prstClr val="black"/>
                <a:srgbClr val="9CEE15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9094"/>
            <a:stretch/>
          </p:blipFill>
          <p:spPr>
            <a:xfrm>
              <a:off x="5604059" y="5040480"/>
              <a:ext cx="6431667" cy="1817520"/>
            </a:xfrm>
            <a:prstGeom prst="rect">
              <a:avLst/>
            </a:prstGeom>
          </p:spPr>
        </p:pic>
        <p:pic>
          <p:nvPicPr>
            <p:cNvPr id="13" name="图片 9">
              <a:extLst>
                <a:ext uri="{FF2B5EF4-FFF2-40B4-BE49-F238E27FC236}">
                  <a16:creationId xmlns:a16="http://schemas.microsoft.com/office/drawing/2014/main" id="{D7496AEE-BBA4-491D-A3D7-378BA824C3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duotone>
                <a:prstClr val="black"/>
                <a:srgbClr val="9CEE15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9094"/>
            <a:stretch/>
          </p:blipFill>
          <p:spPr>
            <a:xfrm flipH="1">
              <a:off x="-827607" y="5028734"/>
              <a:ext cx="6431666" cy="18175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29052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xit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Horizontal)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xit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Horizontal)">
                                      <p:cBhvr>
                                        <p:cTn id="3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1" name="组合 59">
            <a:extLst>
              <a:ext uri="{FF2B5EF4-FFF2-40B4-BE49-F238E27FC236}">
                <a16:creationId xmlns:a16="http://schemas.microsoft.com/office/drawing/2014/main" id="{4C39152F-4CD3-4DC3-83E2-14831632C576}"/>
              </a:ext>
            </a:extLst>
          </p:cNvPr>
          <p:cNvGrpSpPr>
            <a:grpSpLocks/>
          </p:cNvGrpSpPr>
          <p:nvPr/>
        </p:nvGrpSpPr>
        <p:grpSpPr bwMode="auto">
          <a:xfrm>
            <a:off x="2803101" y="2058984"/>
            <a:ext cx="1701613" cy="1520579"/>
            <a:chOff x="1274760" y="2786058"/>
            <a:chExt cx="1935848" cy="1751017"/>
          </a:xfrm>
        </p:grpSpPr>
        <p:grpSp>
          <p:nvGrpSpPr>
            <p:cNvPr id="122" name="Group 6">
              <a:extLst>
                <a:ext uri="{FF2B5EF4-FFF2-40B4-BE49-F238E27FC236}">
                  <a16:creationId xmlns:a16="http://schemas.microsoft.com/office/drawing/2014/main" id="{F4A6051F-0A09-492C-8F43-F6367CC1FD3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95400" y="2786058"/>
              <a:ext cx="1753450" cy="1751017"/>
              <a:chOff x="1823" y="2371"/>
              <a:chExt cx="1801" cy="1801"/>
            </a:xfrm>
          </p:grpSpPr>
          <p:sp>
            <p:nvSpPr>
              <p:cNvPr id="124" name="Oval 7">
                <a:extLst>
                  <a:ext uri="{FF2B5EF4-FFF2-40B4-BE49-F238E27FC236}">
                    <a16:creationId xmlns:a16="http://schemas.microsoft.com/office/drawing/2014/main" id="{7266053C-8500-4A24-B8A7-97AE61293B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23" y="2371"/>
                <a:ext cx="1801" cy="1801"/>
              </a:xfrm>
              <a:prstGeom prst="ellipse">
                <a:avLst/>
              </a:prstGeom>
              <a:solidFill>
                <a:srgbClr val="D8D8D8">
                  <a:alpha val="48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defTabSz="910314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975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125" name="Oval 8">
                <a:extLst>
                  <a:ext uri="{FF2B5EF4-FFF2-40B4-BE49-F238E27FC236}">
                    <a16:creationId xmlns:a16="http://schemas.microsoft.com/office/drawing/2014/main" id="{044C247D-6918-427D-A2C2-6D31010F30B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45" y="2493"/>
                <a:ext cx="1556" cy="1556"/>
              </a:xfrm>
              <a:prstGeom prst="ellipse">
                <a:avLst/>
              </a:prstGeom>
              <a:solidFill>
                <a:srgbClr val="FF6600"/>
              </a:solidFill>
              <a:ln w="381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0314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975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</p:grpSp>
        <p:sp>
          <p:nvSpPr>
            <p:cNvPr id="123" name="Text Box 9">
              <a:extLst>
                <a:ext uri="{FF2B5EF4-FFF2-40B4-BE49-F238E27FC236}">
                  <a16:creationId xmlns:a16="http://schemas.microsoft.com/office/drawing/2014/main" id="{12035B67-471F-48CD-AEA3-E082F520FB6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74760" y="3296953"/>
              <a:ext cx="1935848" cy="620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pPr algn="ctr"/>
              <a:r>
                <a: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110 </a:t>
              </a:r>
              <a:r>
                <a:rPr lang="vi-VN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cm</a:t>
              </a:r>
              <a:r>
                <a:rPr lang="vi-VN" sz="2800" baseline="30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endPara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26" name="组合 64">
            <a:extLst>
              <a:ext uri="{FF2B5EF4-FFF2-40B4-BE49-F238E27FC236}">
                <a16:creationId xmlns:a16="http://schemas.microsoft.com/office/drawing/2014/main" id="{9BEE3757-BDE0-4909-AF8B-EAC178E223EC}"/>
              </a:ext>
            </a:extLst>
          </p:cNvPr>
          <p:cNvGrpSpPr>
            <a:grpSpLocks/>
          </p:cNvGrpSpPr>
          <p:nvPr/>
        </p:nvGrpSpPr>
        <p:grpSpPr bwMode="auto">
          <a:xfrm>
            <a:off x="4468421" y="2058984"/>
            <a:ext cx="1701612" cy="1520579"/>
            <a:chOff x="1233472" y="2786058"/>
            <a:chExt cx="1935848" cy="1751017"/>
          </a:xfrm>
        </p:grpSpPr>
        <p:grpSp>
          <p:nvGrpSpPr>
            <p:cNvPr id="127" name="Group 6">
              <a:extLst>
                <a:ext uri="{FF2B5EF4-FFF2-40B4-BE49-F238E27FC236}">
                  <a16:creationId xmlns:a16="http://schemas.microsoft.com/office/drawing/2014/main" id="{3DBFDAFC-4FFA-4A0E-A965-626480CCD74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95400" y="2786058"/>
              <a:ext cx="1753450" cy="1751017"/>
              <a:chOff x="1823" y="2371"/>
              <a:chExt cx="1801" cy="1801"/>
            </a:xfrm>
          </p:grpSpPr>
          <p:sp>
            <p:nvSpPr>
              <p:cNvPr id="129" name="Oval 7">
                <a:extLst>
                  <a:ext uri="{FF2B5EF4-FFF2-40B4-BE49-F238E27FC236}">
                    <a16:creationId xmlns:a16="http://schemas.microsoft.com/office/drawing/2014/main" id="{42C64A7F-745A-45C1-BAAA-B458EB1EFD3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23" y="2371"/>
                <a:ext cx="1801" cy="1801"/>
              </a:xfrm>
              <a:prstGeom prst="ellipse">
                <a:avLst/>
              </a:prstGeom>
              <a:solidFill>
                <a:srgbClr val="D8D8D8">
                  <a:alpha val="48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defTabSz="910314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975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130" name="Oval 8">
                <a:extLst>
                  <a:ext uri="{FF2B5EF4-FFF2-40B4-BE49-F238E27FC236}">
                    <a16:creationId xmlns:a16="http://schemas.microsoft.com/office/drawing/2014/main" id="{9FADD824-BCDD-4215-BCF0-EDC9854E75A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45" y="2493"/>
                <a:ext cx="1556" cy="1556"/>
              </a:xfrm>
              <a:prstGeom prst="ellipse">
                <a:avLst/>
              </a:prstGeom>
              <a:solidFill>
                <a:srgbClr val="92D050"/>
              </a:solidFill>
              <a:ln w="381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0314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975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</p:grpSp>
        <p:sp>
          <p:nvSpPr>
            <p:cNvPr id="128" name="Text Box 9">
              <a:extLst>
                <a:ext uri="{FF2B5EF4-FFF2-40B4-BE49-F238E27FC236}">
                  <a16:creationId xmlns:a16="http://schemas.microsoft.com/office/drawing/2014/main" id="{4F711EF6-D90F-4FF5-9507-7ECC755B795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33472" y="3296771"/>
              <a:ext cx="1935848" cy="620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pPr algn="ctr"/>
              <a:r>
                <a: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100 </a:t>
              </a:r>
              <a:r>
                <a:rPr lang="vi-VN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cm</a:t>
              </a:r>
              <a:r>
                <a:rPr lang="vi-VN" sz="2800" baseline="30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endPara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31" name="组合 69">
            <a:extLst>
              <a:ext uri="{FF2B5EF4-FFF2-40B4-BE49-F238E27FC236}">
                <a16:creationId xmlns:a16="http://schemas.microsoft.com/office/drawing/2014/main" id="{FB04F0C6-8446-4C9E-AFCA-F1B44ABF145E}"/>
              </a:ext>
            </a:extLst>
          </p:cNvPr>
          <p:cNvGrpSpPr>
            <a:grpSpLocks/>
          </p:cNvGrpSpPr>
          <p:nvPr/>
        </p:nvGrpSpPr>
        <p:grpSpPr bwMode="auto">
          <a:xfrm>
            <a:off x="6188175" y="2058984"/>
            <a:ext cx="1701613" cy="1520579"/>
            <a:chOff x="1235053" y="2786058"/>
            <a:chExt cx="1935848" cy="1751017"/>
          </a:xfrm>
        </p:grpSpPr>
        <p:grpSp>
          <p:nvGrpSpPr>
            <p:cNvPr id="132" name="Group 6">
              <a:extLst>
                <a:ext uri="{FF2B5EF4-FFF2-40B4-BE49-F238E27FC236}">
                  <a16:creationId xmlns:a16="http://schemas.microsoft.com/office/drawing/2014/main" id="{716EA328-AFCE-4CCD-AEB6-A88D3EBA7AF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95400" y="2786058"/>
              <a:ext cx="1753450" cy="1751017"/>
              <a:chOff x="1823" y="2371"/>
              <a:chExt cx="1801" cy="1801"/>
            </a:xfrm>
          </p:grpSpPr>
          <p:sp>
            <p:nvSpPr>
              <p:cNvPr id="134" name="Oval 7">
                <a:extLst>
                  <a:ext uri="{FF2B5EF4-FFF2-40B4-BE49-F238E27FC236}">
                    <a16:creationId xmlns:a16="http://schemas.microsoft.com/office/drawing/2014/main" id="{F61AD2D0-B96D-4F1C-A542-75DEFAB560C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23" y="2371"/>
                <a:ext cx="1801" cy="1801"/>
              </a:xfrm>
              <a:prstGeom prst="ellipse">
                <a:avLst/>
              </a:prstGeom>
              <a:solidFill>
                <a:srgbClr val="D8D8D8">
                  <a:alpha val="48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defTabSz="910314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975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135" name="Oval 8">
                <a:extLst>
                  <a:ext uri="{FF2B5EF4-FFF2-40B4-BE49-F238E27FC236}">
                    <a16:creationId xmlns:a16="http://schemas.microsoft.com/office/drawing/2014/main" id="{B52BF5AD-451A-4296-A2B4-BEF547E8B2F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45" y="2493"/>
                <a:ext cx="1556" cy="1556"/>
              </a:xfrm>
              <a:prstGeom prst="ellipse">
                <a:avLst/>
              </a:prstGeom>
              <a:solidFill>
                <a:srgbClr val="00B0F0"/>
              </a:solidFill>
              <a:ln w="381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0314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975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</p:grpSp>
        <p:sp>
          <p:nvSpPr>
            <p:cNvPr id="133" name="Text Box 9">
              <a:extLst>
                <a:ext uri="{FF2B5EF4-FFF2-40B4-BE49-F238E27FC236}">
                  <a16:creationId xmlns:a16="http://schemas.microsoft.com/office/drawing/2014/main" id="{50F7AA82-9830-48C7-997D-84F32F6A132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35053" y="3296770"/>
              <a:ext cx="1935848" cy="620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pPr algn="ctr"/>
              <a:r>
                <a: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130 </a:t>
              </a:r>
              <a:r>
                <a:rPr lang="vi-VN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cm</a:t>
              </a:r>
              <a:r>
                <a:rPr lang="vi-VN" sz="2800" baseline="30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endPara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36" name="组合 40">
            <a:extLst>
              <a:ext uri="{FF2B5EF4-FFF2-40B4-BE49-F238E27FC236}">
                <a16:creationId xmlns:a16="http://schemas.microsoft.com/office/drawing/2014/main" id="{EAD16FB7-BFE3-4683-B6FB-B8D4ECBF8CB0}"/>
              </a:ext>
            </a:extLst>
          </p:cNvPr>
          <p:cNvGrpSpPr>
            <a:grpSpLocks/>
          </p:cNvGrpSpPr>
          <p:nvPr/>
        </p:nvGrpSpPr>
        <p:grpSpPr bwMode="auto">
          <a:xfrm>
            <a:off x="1134897" y="2058984"/>
            <a:ext cx="1701613" cy="1520579"/>
            <a:chOff x="1269789" y="2786058"/>
            <a:chExt cx="1935848" cy="1751017"/>
          </a:xfrm>
        </p:grpSpPr>
        <p:grpSp>
          <p:nvGrpSpPr>
            <p:cNvPr id="137" name="Group 6">
              <a:extLst>
                <a:ext uri="{FF2B5EF4-FFF2-40B4-BE49-F238E27FC236}">
                  <a16:creationId xmlns:a16="http://schemas.microsoft.com/office/drawing/2014/main" id="{72BD8E1B-9211-4BA5-90A9-4139F5533BF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95400" y="2786058"/>
              <a:ext cx="1753450" cy="1751017"/>
              <a:chOff x="1823" y="2371"/>
              <a:chExt cx="1801" cy="1801"/>
            </a:xfrm>
          </p:grpSpPr>
          <p:sp>
            <p:nvSpPr>
              <p:cNvPr id="139" name="Oval 7">
                <a:extLst>
                  <a:ext uri="{FF2B5EF4-FFF2-40B4-BE49-F238E27FC236}">
                    <a16:creationId xmlns:a16="http://schemas.microsoft.com/office/drawing/2014/main" id="{7D67A1AC-4B8C-45ED-8491-57259BF55B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23" y="2371"/>
                <a:ext cx="1801" cy="1801"/>
              </a:xfrm>
              <a:prstGeom prst="ellipse">
                <a:avLst/>
              </a:prstGeom>
              <a:solidFill>
                <a:srgbClr val="D8D8D8">
                  <a:alpha val="48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defTabSz="910314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975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140" name="Oval 8">
                <a:extLst>
                  <a:ext uri="{FF2B5EF4-FFF2-40B4-BE49-F238E27FC236}">
                    <a16:creationId xmlns:a16="http://schemas.microsoft.com/office/drawing/2014/main" id="{6AC5FC4F-8482-4E99-B714-FF3B1B57DA5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46" y="2493"/>
                <a:ext cx="1556" cy="1556"/>
              </a:xfrm>
              <a:prstGeom prst="ellipse">
                <a:avLst/>
              </a:prstGeom>
              <a:solidFill>
                <a:srgbClr val="FF0000"/>
              </a:solidFill>
              <a:ln w="381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0314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975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</p:grpSp>
        <p:sp>
          <p:nvSpPr>
            <p:cNvPr id="138" name="Text Box 9">
              <a:extLst>
                <a:ext uri="{FF2B5EF4-FFF2-40B4-BE49-F238E27FC236}">
                  <a16:creationId xmlns:a16="http://schemas.microsoft.com/office/drawing/2014/main" id="{F7CFD0DA-ECA5-4413-A29D-0BFF5BBD4DD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69789" y="3297135"/>
              <a:ext cx="1935848" cy="620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pPr algn="ctr"/>
              <a:r>
                <a: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120 </a:t>
              </a:r>
              <a:r>
                <a:rPr lang="vi-VN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cm</a:t>
              </a:r>
              <a:r>
                <a:rPr lang="vi-VN" sz="2800" baseline="30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endPara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1BAE034B-BFD9-4A9B-8988-482D43C58355}"/>
              </a:ext>
            </a:extLst>
          </p:cNvPr>
          <p:cNvSpPr txBox="1"/>
          <p:nvPr/>
        </p:nvSpPr>
        <p:spPr>
          <a:xfrm>
            <a:off x="791851" y="689448"/>
            <a:ext cx="80410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 Cho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6cm,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4cm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5cm.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142" name="组合 11">
            <a:extLst>
              <a:ext uri="{FF2B5EF4-FFF2-40B4-BE49-F238E27FC236}">
                <a16:creationId xmlns:a16="http://schemas.microsoft.com/office/drawing/2014/main" id="{7671CA92-6412-4F4C-84FE-26F50F1D731C}"/>
              </a:ext>
            </a:extLst>
          </p:cNvPr>
          <p:cNvGrpSpPr/>
          <p:nvPr/>
        </p:nvGrpSpPr>
        <p:grpSpPr>
          <a:xfrm>
            <a:off x="-886616" y="3953552"/>
            <a:ext cx="11215117" cy="1189948"/>
            <a:chOff x="-827607" y="5028734"/>
            <a:chExt cx="12863333" cy="1829266"/>
          </a:xfrm>
        </p:grpSpPr>
        <p:pic>
          <p:nvPicPr>
            <p:cNvPr id="143" name="图片 10">
              <a:extLst>
                <a:ext uri="{FF2B5EF4-FFF2-40B4-BE49-F238E27FC236}">
                  <a16:creationId xmlns:a16="http://schemas.microsoft.com/office/drawing/2014/main" id="{8B554EED-7F21-451F-90E2-DDF493E9EA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duotone>
                <a:prstClr val="black"/>
                <a:srgbClr val="9CEE15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9094"/>
            <a:stretch/>
          </p:blipFill>
          <p:spPr>
            <a:xfrm>
              <a:off x="5604059" y="5040480"/>
              <a:ext cx="6431667" cy="1817520"/>
            </a:xfrm>
            <a:prstGeom prst="rect">
              <a:avLst/>
            </a:prstGeom>
          </p:spPr>
        </p:pic>
        <p:pic>
          <p:nvPicPr>
            <p:cNvPr id="144" name="图片 9">
              <a:extLst>
                <a:ext uri="{FF2B5EF4-FFF2-40B4-BE49-F238E27FC236}">
                  <a16:creationId xmlns:a16="http://schemas.microsoft.com/office/drawing/2014/main" id="{8B8668AA-5016-4BB0-959C-1F62E8BD6A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duotone>
                <a:prstClr val="black"/>
                <a:srgbClr val="9CEE15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9094"/>
            <a:stretch/>
          </p:blipFill>
          <p:spPr>
            <a:xfrm flipH="1">
              <a:off x="-827607" y="5028734"/>
              <a:ext cx="6431666" cy="1817520"/>
            </a:xfrm>
            <a:prstGeom prst="rect">
              <a:avLst/>
            </a:prstGeom>
          </p:spPr>
        </p:pic>
      </p:grpSp>
      <p:sp>
        <p:nvSpPr>
          <p:cNvPr id="4" name="Arrow: Right 3">
            <a:hlinkClick r:id="rId5" action="ppaction://hlinksldjump"/>
            <a:extLst>
              <a:ext uri="{FF2B5EF4-FFF2-40B4-BE49-F238E27FC236}">
                <a16:creationId xmlns:a16="http://schemas.microsoft.com/office/drawing/2014/main" id="{3949AB7D-8026-4D97-AF9B-73A950634811}"/>
              </a:ext>
            </a:extLst>
          </p:cNvPr>
          <p:cNvSpPr/>
          <p:nvPr/>
        </p:nvSpPr>
        <p:spPr>
          <a:xfrm>
            <a:off x="8054187" y="4177729"/>
            <a:ext cx="587924" cy="552646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5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F5094699-0E06-497F-A827-4AE0FF532E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6789258" y="3579563"/>
            <a:ext cx="538239" cy="545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6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1C894940-4800-49D4-9733-8184EFEC8E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3310452" y="3572639"/>
            <a:ext cx="538239" cy="545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7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DC489F7D-D1DE-4694-A7BC-B17D51CF93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68319" y="3587204"/>
            <a:ext cx="538239" cy="545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0336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5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5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5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6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1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10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6"/>
                  </p:tgtEl>
                </p:cond>
              </p:nextCondLst>
            </p:seq>
          </p:childTnLst>
        </p:cTn>
      </p:par>
    </p:tnLst>
    <p:bldLst>
      <p:bldP spid="3" grpId="0"/>
    </p:bldLst>
  </p:timing>
  <p:extLst>
    <p:ext uri="{E180D4A7-C9FB-4DFB-919C-405C955672EB}">
      <p14:showEvtLst xmlns:p14="http://schemas.microsoft.com/office/powerpoint/2010/main">
        <p14:playEvt time="0" objId="30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54FF43F-949E-25D1-B308-3F5D20BD5DE2}"/>
              </a:ext>
            </a:extLst>
          </p:cNvPr>
          <p:cNvSpPr txBox="1"/>
          <p:nvPr/>
        </p:nvSpPr>
        <p:spPr>
          <a:xfrm>
            <a:off x="791851" y="590580"/>
            <a:ext cx="8041064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Câu 2: Phát biểu nào sau đây là đúng nhất:</a:t>
            </a:r>
          </a:p>
          <a:p>
            <a:r>
              <a:rPr lang="en-US" sz="2400" b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</a:t>
            </a:r>
            <a:r>
              <a:rPr lang="en-US" sz="2800" b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lập phương có:</a:t>
            </a:r>
          </a:p>
        </p:txBody>
      </p:sp>
      <p:sp>
        <p:nvSpPr>
          <p:cNvPr id="6" name="Arrow: Right 5">
            <a:hlinkClick r:id="rId5" action="ppaction://hlinksldjump"/>
            <a:extLst>
              <a:ext uri="{FF2B5EF4-FFF2-40B4-BE49-F238E27FC236}">
                <a16:creationId xmlns:a16="http://schemas.microsoft.com/office/drawing/2014/main" id="{C12FE7B2-AFDB-45D7-5EDB-B3A1DFC4D377}"/>
              </a:ext>
            </a:extLst>
          </p:cNvPr>
          <p:cNvSpPr/>
          <p:nvPr/>
        </p:nvSpPr>
        <p:spPr>
          <a:xfrm>
            <a:off x="8054187" y="4177729"/>
            <a:ext cx="587924" cy="552646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组合 101">
            <a:extLst>
              <a:ext uri="{FF2B5EF4-FFF2-40B4-BE49-F238E27FC236}">
                <a16:creationId xmlns:a16="http://schemas.microsoft.com/office/drawing/2014/main" id="{68AB5A91-78FF-1C21-ACED-E7EEB1E1CC09}"/>
              </a:ext>
            </a:extLst>
          </p:cNvPr>
          <p:cNvGrpSpPr/>
          <p:nvPr/>
        </p:nvGrpSpPr>
        <p:grpSpPr>
          <a:xfrm>
            <a:off x="791851" y="1330137"/>
            <a:ext cx="700552" cy="743524"/>
            <a:chOff x="2803652" y="1116161"/>
            <a:chExt cx="1241260" cy="1439861"/>
          </a:xfrm>
        </p:grpSpPr>
        <p:sp>
          <p:nvSpPr>
            <p:cNvPr id="8" name="六边形 102">
              <a:extLst>
                <a:ext uri="{FF2B5EF4-FFF2-40B4-BE49-F238E27FC236}">
                  <a16:creationId xmlns:a16="http://schemas.microsoft.com/office/drawing/2014/main" id="{6891E66C-249F-63DB-1D50-970092DB3ED8}"/>
                </a:ext>
              </a:extLst>
            </p:cNvPr>
            <p:cNvSpPr/>
            <p:nvPr/>
          </p:nvSpPr>
          <p:spPr>
            <a:xfrm rot="5400000">
              <a:off x="2704351" y="1215462"/>
              <a:ext cx="1439861" cy="1241260"/>
            </a:xfrm>
            <a:prstGeom prst="hexagon">
              <a:avLst>
                <a:gd name="adj" fmla="val 30879"/>
                <a:gd name="vf" fmla="val 115470"/>
              </a:avLst>
            </a:prstGeom>
            <a:gradFill flip="none" rotWithShape="1">
              <a:gsLst>
                <a:gs pos="6000">
                  <a:sysClr val="window" lastClr="FFFFFF">
                    <a:lumMod val="95000"/>
                    <a:shade val="67500"/>
                    <a:satMod val="115000"/>
                  </a:sysClr>
                </a:gs>
                <a:gs pos="100000">
                  <a:srgbClr val="E4E4E4"/>
                </a:gs>
                <a:gs pos="80000">
                  <a:srgbClr val="F1F1F1"/>
                </a:gs>
                <a:gs pos="43000">
                  <a:sysClr val="window" lastClr="FFFFFF"/>
                </a:gs>
              </a:gsLst>
              <a:lin ang="8100000" scaled="1"/>
              <a:tileRect/>
            </a:gradFill>
            <a:ln w="19050" cap="flat" cmpd="sng" algn="ctr">
              <a:solidFill>
                <a:sysClr val="window" lastClr="FFFFFF"/>
              </a:solidFill>
              <a:prstDash val="solid"/>
            </a:ln>
            <a:effectLst>
              <a:outerShdw blurRad="393700" dist="38100" dir="5400000" algn="t" rotWithShape="0">
                <a:schemeClr val="tx1">
                  <a:alpha val="37000"/>
                </a:schemeClr>
              </a:outerShdw>
            </a:effectLst>
          </p:spPr>
          <p:txBody>
            <a:bodyPr rtlCol="0" anchor="ctr"/>
            <a:lstStyle/>
            <a:p>
              <a:pPr marL="0" marR="0" lvl="0" indent="0" algn="ctr" defTabSz="9103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87" b="0" i="0" u="none" strike="noStrike" kern="0" cap="none" spc="0" normalizeH="0" baseline="0" noProof="0" dirty="0">
                <a:ln>
                  <a:noFill/>
                </a:ln>
                <a:solidFill>
                  <a:srgbClr val="7F7F7F">
                    <a:lumMod val="50000"/>
                  </a:srgbClr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9" name="Title 3">
              <a:extLst>
                <a:ext uri="{FF2B5EF4-FFF2-40B4-BE49-F238E27FC236}">
                  <a16:creationId xmlns:a16="http://schemas.microsoft.com/office/drawing/2014/main" id="{6A108A9D-A168-670D-C3BB-6D364EED68F5}"/>
                </a:ext>
              </a:extLst>
            </p:cNvPr>
            <p:cNvSpPr txBox="1">
              <a:spLocks/>
            </p:cNvSpPr>
            <p:nvPr/>
          </p:nvSpPr>
          <p:spPr>
            <a:xfrm>
              <a:off x="2956145" y="1123051"/>
              <a:ext cx="936273" cy="1071925"/>
            </a:xfrm>
            <a:prstGeom prst="rect">
              <a:avLst/>
            </a:prstGeom>
          </p:spPr>
          <p:txBody>
            <a:bodyPr/>
            <a:lstStyle>
              <a:lvl1pPr algn="ctr" defTabSz="967801" rtl="0" eaLnBrk="1" latinLnBrk="0" hangingPunct="1">
                <a:spcBef>
                  <a:spcPct val="0"/>
                </a:spcBef>
                <a:buNone/>
                <a:defRPr sz="47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l" defTabSz="910314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印品黑体" panose="00000500000000000000" pitchFamily="2" charset="-122"/>
                  <a:cs typeface="Times New Roman" panose="02020603050405020304" pitchFamily="18" charset="0"/>
                </a:rPr>
                <a:t>A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9613C8CF-300F-E4CB-E2B5-36FABA8FB49E}"/>
              </a:ext>
            </a:extLst>
          </p:cNvPr>
          <p:cNvSpPr txBox="1"/>
          <p:nvPr/>
        </p:nvSpPr>
        <p:spPr>
          <a:xfrm>
            <a:off x="1541136" y="1429218"/>
            <a:ext cx="67249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Các mặt của hình lập phương là hình chữ nhật.</a:t>
            </a:r>
          </a:p>
        </p:txBody>
      </p:sp>
      <p:grpSp>
        <p:nvGrpSpPr>
          <p:cNvPr id="11" name="组合 101">
            <a:extLst>
              <a:ext uri="{FF2B5EF4-FFF2-40B4-BE49-F238E27FC236}">
                <a16:creationId xmlns:a16="http://schemas.microsoft.com/office/drawing/2014/main" id="{5B32BFC0-7B72-C4C7-53DD-92A79ED1ABA5}"/>
              </a:ext>
            </a:extLst>
          </p:cNvPr>
          <p:cNvGrpSpPr/>
          <p:nvPr/>
        </p:nvGrpSpPr>
        <p:grpSpPr>
          <a:xfrm>
            <a:off x="367091" y="1951158"/>
            <a:ext cx="700552" cy="743524"/>
            <a:chOff x="2803652" y="1116161"/>
            <a:chExt cx="1241260" cy="1439861"/>
          </a:xfrm>
        </p:grpSpPr>
        <p:sp>
          <p:nvSpPr>
            <p:cNvPr id="12" name="六边形 102">
              <a:extLst>
                <a:ext uri="{FF2B5EF4-FFF2-40B4-BE49-F238E27FC236}">
                  <a16:creationId xmlns:a16="http://schemas.microsoft.com/office/drawing/2014/main" id="{0C2A3339-2903-AA53-BCCE-9C098C7044A4}"/>
                </a:ext>
              </a:extLst>
            </p:cNvPr>
            <p:cNvSpPr/>
            <p:nvPr/>
          </p:nvSpPr>
          <p:spPr>
            <a:xfrm rot="5400000">
              <a:off x="2704351" y="1215462"/>
              <a:ext cx="1439861" cy="1241260"/>
            </a:xfrm>
            <a:prstGeom prst="hexagon">
              <a:avLst>
                <a:gd name="adj" fmla="val 30879"/>
                <a:gd name="vf" fmla="val 115470"/>
              </a:avLst>
            </a:prstGeom>
            <a:gradFill flip="none" rotWithShape="1">
              <a:gsLst>
                <a:gs pos="6000">
                  <a:sysClr val="window" lastClr="FFFFFF">
                    <a:lumMod val="95000"/>
                    <a:shade val="67500"/>
                    <a:satMod val="115000"/>
                  </a:sysClr>
                </a:gs>
                <a:gs pos="100000">
                  <a:srgbClr val="E4E4E4"/>
                </a:gs>
                <a:gs pos="80000">
                  <a:srgbClr val="F1F1F1"/>
                </a:gs>
                <a:gs pos="43000">
                  <a:sysClr val="window" lastClr="FFFFFF"/>
                </a:gs>
              </a:gsLst>
              <a:lin ang="8100000" scaled="1"/>
              <a:tileRect/>
            </a:gradFill>
            <a:ln w="19050" cap="flat" cmpd="sng" algn="ctr">
              <a:solidFill>
                <a:sysClr val="window" lastClr="FFFFFF"/>
              </a:solidFill>
              <a:prstDash val="solid"/>
            </a:ln>
            <a:effectLst>
              <a:outerShdw blurRad="393700" dist="38100" dir="5400000" algn="t" rotWithShape="0">
                <a:schemeClr val="tx1">
                  <a:alpha val="37000"/>
                </a:schemeClr>
              </a:outerShdw>
            </a:effectLst>
          </p:spPr>
          <p:txBody>
            <a:bodyPr rtlCol="0" anchor="ctr"/>
            <a:lstStyle/>
            <a:p>
              <a:pPr marL="0" marR="0" lvl="0" indent="0" algn="ctr" defTabSz="9103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87" b="0" i="0" u="none" strike="noStrike" kern="0" cap="none" spc="0" normalizeH="0" baseline="0" noProof="0" dirty="0">
                <a:ln>
                  <a:noFill/>
                </a:ln>
                <a:solidFill>
                  <a:srgbClr val="7F7F7F">
                    <a:lumMod val="50000"/>
                  </a:srgbClr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13" name="Title 3">
              <a:extLst>
                <a:ext uri="{FF2B5EF4-FFF2-40B4-BE49-F238E27FC236}">
                  <a16:creationId xmlns:a16="http://schemas.microsoft.com/office/drawing/2014/main" id="{194F669A-E152-39AF-A259-9D9BFE57A6A9}"/>
                </a:ext>
              </a:extLst>
            </p:cNvPr>
            <p:cNvSpPr txBox="1">
              <a:spLocks/>
            </p:cNvSpPr>
            <p:nvPr/>
          </p:nvSpPr>
          <p:spPr>
            <a:xfrm>
              <a:off x="2956145" y="1123051"/>
              <a:ext cx="936273" cy="1071925"/>
            </a:xfrm>
            <a:prstGeom prst="rect">
              <a:avLst/>
            </a:prstGeom>
          </p:spPr>
          <p:txBody>
            <a:bodyPr/>
            <a:lstStyle>
              <a:lvl1pPr algn="ctr" defTabSz="967801" rtl="0" eaLnBrk="1" latinLnBrk="0" hangingPunct="1">
                <a:spcBef>
                  <a:spcPct val="0"/>
                </a:spcBef>
                <a:buNone/>
                <a:defRPr sz="47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l" defTabSz="910314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印品黑体" panose="00000500000000000000" pitchFamily="2" charset="-122"/>
                  <a:cs typeface="Times New Roman" panose="02020603050405020304" pitchFamily="18" charset="0"/>
                </a:rPr>
                <a:t>B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FEDD5D13-520F-659A-6115-A819D62B3CE6}"/>
              </a:ext>
            </a:extLst>
          </p:cNvPr>
          <p:cNvSpPr txBox="1"/>
          <p:nvPr/>
        </p:nvSpPr>
        <p:spPr>
          <a:xfrm>
            <a:off x="1153707" y="2108212"/>
            <a:ext cx="76232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Các mặt của hình lập phương là hình chữ nhật bằng nhau.</a:t>
            </a:r>
          </a:p>
        </p:txBody>
      </p:sp>
      <p:grpSp>
        <p:nvGrpSpPr>
          <p:cNvPr id="15" name="组合 101">
            <a:extLst>
              <a:ext uri="{FF2B5EF4-FFF2-40B4-BE49-F238E27FC236}">
                <a16:creationId xmlns:a16="http://schemas.microsoft.com/office/drawing/2014/main" id="{3573C197-D2C2-3EAA-67D8-15ED8628D402}"/>
              </a:ext>
            </a:extLst>
          </p:cNvPr>
          <p:cNvGrpSpPr/>
          <p:nvPr/>
        </p:nvGrpSpPr>
        <p:grpSpPr>
          <a:xfrm>
            <a:off x="760399" y="2635258"/>
            <a:ext cx="700552" cy="743524"/>
            <a:chOff x="2803652" y="1116161"/>
            <a:chExt cx="1241260" cy="1439861"/>
          </a:xfrm>
        </p:grpSpPr>
        <p:sp>
          <p:nvSpPr>
            <p:cNvPr id="16" name="六边形 102">
              <a:extLst>
                <a:ext uri="{FF2B5EF4-FFF2-40B4-BE49-F238E27FC236}">
                  <a16:creationId xmlns:a16="http://schemas.microsoft.com/office/drawing/2014/main" id="{F4A1073F-5B18-067B-BED1-331048A07CB6}"/>
                </a:ext>
              </a:extLst>
            </p:cNvPr>
            <p:cNvSpPr/>
            <p:nvPr/>
          </p:nvSpPr>
          <p:spPr>
            <a:xfrm rot="5400000">
              <a:off x="2704351" y="1215462"/>
              <a:ext cx="1439861" cy="1241260"/>
            </a:xfrm>
            <a:prstGeom prst="hexagon">
              <a:avLst>
                <a:gd name="adj" fmla="val 30879"/>
                <a:gd name="vf" fmla="val 115470"/>
              </a:avLst>
            </a:prstGeom>
            <a:gradFill flip="none" rotWithShape="1">
              <a:gsLst>
                <a:gs pos="6000">
                  <a:sysClr val="window" lastClr="FFFFFF">
                    <a:lumMod val="95000"/>
                    <a:shade val="67500"/>
                    <a:satMod val="115000"/>
                  </a:sysClr>
                </a:gs>
                <a:gs pos="100000">
                  <a:srgbClr val="E4E4E4"/>
                </a:gs>
                <a:gs pos="80000">
                  <a:srgbClr val="F1F1F1"/>
                </a:gs>
                <a:gs pos="43000">
                  <a:sysClr val="window" lastClr="FFFFFF"/>
                </a:gs>
              </a:gsLst>
              <a:lin ang="8100000" scaled="1"/>
              <a:tileRect/>
            </a:gradFill>
            <a:ln w="19050" cap="flat" cmpd="sng" algn="ctr">
              <a:solidFill>
                <a:sysClr val="window" lastClr="FFFFFF"/>
              </a:solidFill>
              <a:prstDash val="solid"/>
            </a:ln>
            <a:effectLst>
              <a:outerShdw blurRad="393700" dist="38100" dir="5400000" algn="t" rotWithShape="0">
                <a:schemeClr val="tx1">
                  <a:alpha val="37000"/>
                </a:schemeClr>
              </a:outerShdw>
            </a:effectLst>
          </p:spPr>
          <p:txBody>
            <a:bodyPr rtlCol="0" anchor="ctr"/>
            <a:lstStyle/>
            <a:p>
              <a:pPr marL="0" marR="0" lvl="0" indent="0" algn="ctr" defTabSz="9103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87" b="0" i="0" u="none" strike="noStrike" kern="0" cap="none" spc="0" normalizeH="0" baseline="0" noProof="0" dirty="0">
                <a:ln>
                  <a:noFill/>
                </a:ln>
                <a:solidFill>
                  <a:srgbClr val="7F7F7F">
                    <a:lumMod val="50000"/>
                  </a:srgbClr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17" name="Title 3">
              <a:extLst>
                <a:ext uri="{FF2B5EF4-FFF2-40B4-BE49-F238E27FC236}">
                  <a16:creationId xmlns:a16="http://schemas.microsoft.com/office/drawing/2014/main" id="{4C5AA82B-4F6E-07B6-4188-4ED5E35BF828}"/>
                </a:ext>
              </a:extLst>
            </p:cNvPr>
            <p:cNvSpPr txBox="1">
              <a:spLocks/>
            </p:cNvSpPr>
            <p:nvPr/>
          </p:nvSpPr>
          <p:spPr>
            <a:xfrm>
              <a:off x="2956145" y="1123051"/>
              <a:ext cx="936273" cy="1071925"/>
            </a:xfrm>
            <a:prstGeom prst="rect">
              <a:avLst/>
            </a:prstGeom>
          </p:spPr>
          <p:txBody>
            <a:bodyPr/>
            <a:lstStyle>
              <a:lvl1pPr algn="ctr" defTabSz="967801" rtl="0" eaLnBrk="1" latinLnBrk="0" hangingPunct="1">
                <a:spcBef>
                  <a:spcPct val="0"/>
                </a:spcBef>
                <a:buNone/>
                <a:defRPr sz="47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l" defTabSz="910314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>
                  <a:solidFill>
                    <a:srgbClr val="FF0000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Times New Roman" panose="02020603050405020304" pitchFamily="18" charset="0"/>
                  <a:ea typeface="印品黑体" panose="00000500000000000000" pitchFamily="2" charset="-122"/>
                  <a:cs typeface="Times New Roman" panose="02020603050405020304" pitchFamily="18" charset="0"/>
                </a:rPr>
                <a:t>C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8C5B5CE0-EA33-6B94-02B5-41C9D6BAB0FC}"/>
              </a:ext>
            </a:extLst>
          </p:cNvPr>
          <p:cNvSpPr txBox="1"/>
          <p:nvPr/>
        </p:nvSpPr>
        <p:spPr>
          <a:xfrm>
            <a:off x="1541136" y="2776187"/>
            <a:ext cx="76232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Các mặt của hình lập phương đều bằng nhau.</a:t>
            </a:r>
          </a:p>
        </p:txBody>
      </p:sp>
      <p:grpSp>
        <p:nvGrpSpPr>
          <p:cNvPr id="19" name="组合 101">
            <a:extLst>
              <a:ext uri="{FF2B5EF4-FFF2-40B4-BE49-F238E27FC236}">
                <a16:creationId xmlns:a16="http://schemas.microsoft.com/office/drawing/2014/main" id="{E5C25012-A127-8055-AD2D-403FC40DF706}"/>
              </a:ext>
            </a:extLst>
          </p:cNvPr>
          <p:cNvGrpSpPr/>
          <p:nvPr/>
        </p:nvGrpSpPr>
        <p:grpSpPr>
          <a:xfrm>
            <a:off x="356108" y="3294405"/>
            <a:ext cx="700552" cy="743524"/>
            <a:chOff x="2803652" y="1116161"/>
            <a:chExt cx="1241260" cy="1439861"/>
          </a:xfrm>
        </p:grpSpPr>
        <p:sp>
          <p:nvSpPr>
            <p:cNvPr id="20" name="六边形 102">
              <a:extLst>
                <a:ext uri="{FF2B5EF4-FFF2-40B4-BE49-F238E27FC236}">
                  <a16:creationId xmlns:a16="http://schemas.microsoft.com/office/drawing/2014/main" id="{CAED2171-1817-9832-0AC5-1EBE75E4138C}"/>
                </a:ext>
              </a:extLst>
            </p:cNvPr>
            <p:cNvSpPr/>
            <p:nvPr/>
          </p:nvSpPr>
          <p:spPr>
            <a:xfrm rot="5400000">
              <a:off x="2704351" y="1215462"/>
              <a:ext cx="1439861" cy="1241260"/>
            </a:xfrm>
            <a:prstGeom prst="hexagon">
              <a:avLst>
                <a:gd name="adj" fmla="val 30879"/>
                <a:gd name="vf" fmla="val 115470"/>
              </a:avLst>
            </a:prstGeom>
            <a:gradFill flip="none" rotWithShape="1">
              <a:gsLst>
                <a:gs pos="6000">
                  <a:sysClr val="window" lastClr="FFFFFF">
                    <a:lumMod val="95000"/>
                    <a:shade val="67500"/>
                    <a:satMod val="115000"/>
                  </a:sysClr>
                </a:gs>
                <a:gs pos="100000">
                  <a:srgbClr val="E4E4E4"/>
                </a:gs>
                <a:gs pos="80000">
                  <a:srgbClr val="F1F1F1"/>
                </a:gs>
                <a:gs pos="43000">
                  <a:sysClr val="window" lastClr="FFFFFF"/>
                </a:gs>
              </a:gsLst>
              <a:lin ang="8100000" scaled="1"/>
              <a:tileRect/>
            </a:gradFill>
            <a:ln w="19050" cap="flat" cmpd="sng" algn="ctr">
              <a:solidFill>
                <a:sysClr val="window" lastClr="FFFFFF"/>
              </a:solidFill>
              <a:prstDash val="solid"/>
            </a:ln>
            <a:effectLst>
              <a:outerShdw blurRad="393700" dist="38100" dir="5400000" algn="t" rotWithShape="0">
                <a:schemeClr val="tx1">
                  <a:alpha val="37000"/>
                </a:schemeClr>
              </a:outerShdw>
            </a:effectLst>
          </p:spPr>
          <p:txBody>
            <a:bodyPr rtlCol="0" anchor="ctr"/>
            <a:lstStyle/>
            <a:p>
              <a:pPr marL="0" marR="0" lvl="0" indent="0" algn="ctr" defTabSz="9103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87" b="0" i="0" u="none" strike="noStrike" kern="0" cap="none" spc="0" normalizeH="0" baseline="0" noProof="0" dirty="0">
                <a:ln>
                  <a:noFill/>
                </a:ln>
                <a:solidFill>
                  <a:srgbClr val="7F7F7F">
                    <a:lumMod val="50000"/>
                  </a:srgbClr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1" name="Title 3">
              <a:extLst>
                <a:ext uri="{FF2B5EF4-FFF2-40B4-BE49-F238E27FC236}">
                  <a16:creationId xmlns:a16="http://schemas.microsoft.com/office/drawing/2014/main" id="{3E08CE33-423E-160E-1B91-7533F008E0A6}"/>
                </a:ext>
              </a:extLst>
            </p:cNvPr>
            <p:cNvSpPr txBox="1">
              <a:spLocks/>
            </p:cNvSpPr>
            <p:nvPr/>
          </p:nvSpPr>
          <p:spPr>
            <a:xfrm>
              <a:off x="2956145" y="1123051"/>
              <a:ext cx="936273" cy="1071925"/>
            </a:xfrm>
            <a:prstGeom prst="rect">
              <a:avLst/>
            </a:prstGeom>
          </p:spPr>
          <p:txBody>
            <a:bodyPr/>
            <a:lstStyle>
              <a:lvl1pPr algn="ctr" defTabSz="967801" rtl="0" eaLnBrk="1" latinLnBrk="0" hangingPunct="1">
                <a:spcBef>
                  <a:spcPct val="0"/>
                </a:spcBef>
                <a:buNone/>
                <a:defRPr sz="47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l" defTabSz="910314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印品黑体" panose="00000500000000000000" pitchFamily="2" charset="-122"/>
                  <a:cs typeface="Times New Roman" panose="02020603050405020304" pitchFamily="18" charset="0"/>
                </a:rPr>
                <a:t>D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2941479A-192A-DE9B-6B44-703B614202B4}"/>
              </a:ext>
            </a:extLst>
          </p:cNvPr>
          <p:cNvSpPr txBox="1"/>
          <p:nvPr/>
        </p:nvSpPr>
        <p:spPr>
          <a:xfrm>
            <a:off x="1164691" y="3463278"/>
            <a:ext cx="76232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Các mặt của hình lập phương là các hình vuông bằng nhau.</a:t>
            </a:r>
          </a:p>
        </p:txBody>
      </p:sp>
      <p:pic>
        <p:nvPicPr>
          <p:cNvPr id="23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294A3330-96AE-9214-AA49-EF4FBC2A21F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8238669" y="2053736"/>
            <a:ext cx="538239" cy="545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215EA4E7-F6E4-D0EA-E58E-6728080115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7333744" y="1405695"/>
            <a:ext cx="538239" cy="545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401A3C7B-4999-30FC-B92A-6B7EFC1B2D7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7182829" y="2726931"/>
            <a:ext cx="538239" cy="545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CẤM BUÔN BÁN, CẤM REUP" descr="Káº¿t quáº£ hÃ¬nh áº£nh cho right wrong tick icon">
            <a:extLst>
              <a:ext uri="{FF2B5EF4-FFF2-40B4-BE49-F238E27FC236}">
                <a16:creationId xmlns:a16="http://schemas.microsoft.com/office/drawing/2014/main" id="{6F89B941-1DAE-70CB-7AF0-46C0EDBE17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8443808" y="3309564"/>
            <a:ext cx="700192" cy="615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5719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8" presetID="42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5" grpId="0"/>
      <p:bldP spid="10" grpId="0"/>
      <p:bldP spid="10" grpId="1"/>
      <p:bldP spid="14" grpId="0"/>
      <p:bldP spid="14" grpId="1"/>
      <p:bldP spid="18" grpId="0"/>
      <p:bldP spid="18" grpId="1"/>
      <p:bldP spid="22" grpId="0"/>
    </p:bldLst>
  </p:timing>
  <p:extLst>
    <p:ext uri="{E180D4A7-C9FB-4DFB-919C-405C955672EB}">
      <p14:showEvtLst xmlns:p14="http://schemas.microsoft.com/office/powerpoint/2010/main">
        <p14:playEvt time="0" objId="30"/>
      </p14:showEvt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49936"/>
            <a:ext cx="9144000" cy="142725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9704" y="3770478"/>
            <a:ext cx="1133896" cy="1348282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B6F8EA7C-E171-4200-A5F7-25F2F936DD1D}"/>
              </a:ext>
            </a:extLst>
          </p:cNvPr>
          <p:cNvSpPr/>
          <p:nvPr/>
        </p:nvSpPr>
        <p:spPr>
          <a:xfrm>
            <a:off x="205579" y="1292284"/>
            <a:ext cx="8732842" cy="2545143"/>
          </a:xfrm>
          <a:prstGeom prst="roundRect">
            <a:avLst/>
          </a:prstGeom>
          <a:ln w="28575"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12" name="图片 4">
            <a:extLst>
              <a:ext uri="{FF2B5EF4-FFF2-40B4-BE49-F238E27FC236}">
                <a16:creationId xmlns:a16="http://schemas.microsoft.com/office/drawing/2014/main" id="{EDB955E3-88E4-4E98-B9A4-89B1D9F4460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3330" y="498348"/>
            <a:ext cx="2144272" cy="96926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BE41AFB-43A8-438D-B5A4-DC543788170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23" t="7129" r="25549" b="9105"/>
          <a:stretch/>
        </p:blipFill>
        <p:spPr>
          <a:xfrm>
            <a:off x="7653115" y="1419210"/>
            <a:ext cx="1062450" cy="99865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F6BCB25-2654-D931-11A3-0CCD9F698A2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56007" y="1716371"/>
            <a:ext cx="6614733" cy="228010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2E89D56-5F28-D113-7AAA-A9AB4A858ED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11402" y="957016"/>
            <a:ext cx="1731414" cy="969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1598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500"/>
                            </p:stCondLst>
                            <p:childTnLst>
                              <p:par>
                                <p:cTn id="2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D1B9A89-2A0C-37A7-E990-CFB8933E41D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F176D8BC-2ECD-008A-47B4-8547B4A0F7A6}"/>
              </a:ext>
            </a:extLst>
          </p:cNvPr>
          <p:cNvSpPr/>
          <p:nvPr/>
        </p:nvSpPr>
        <p:spPr>
          <a:xfrm>
            <a:off x="2343150" y="318407"/>
            <a:ext cx="2775857" cy="1355272"/>
          </a:xfrm>
          <a:prstGeom prst="wedgeRoundRectCallout">
            <a:avLst>
              <a:gd name="adj1" fmla="val -29666"/>
              <a:gd name="adj2" fmla="val 66325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1600" dirty="0">
                <a:latin typeface="Cambria" panose="02040503050406030204" pitchFamily="18" charset="0"/>
                <a:ea typeface="Cambria" panose="02040503050406030204" pitchFamily="18" charset="0"/>
              </a:rPr>
              <a:t>Mình đã biết cách tính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600" dirty="0">
                <a:latin typeface="Cambria" panose="02040503050406030204" pitchFamily="18" charset="0"/>
                <a:ea typeface="Cambria" panose="02040503050406030204" pitchFamily="18" charset="0"/>
              </a:rPr>
              <a:t>của hình hộp chữ nhật, còn thể tích của hình lập phương thì sao nhỉ?</a:t>
            </a:r>
            <a:endParaRPr lang="en-US" sz="1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636EFFD6-3EF0-066F-5D88-D7CFDD12287E}"/>
              </a:ext>
            </a:extLst>
          </p:cNvPr>
          <p:cNvSpPr/>
          <p:nvPr/>
        </p:nvSpPr>
        <p:spPr>
          <a:xfrm>
            <a:off x="5812971" y="416378"/>
            <a:ext cx="2710543" cy="1355272"/>
          </a:xfrm>
          <a:prstGeom prst="wedgeRoundRectCallout">
            <a:avLst>
              <a:gd name="adj1" fmla="val -29666"/>
              <a:gd name="adj2" fmla="val 66325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vi-VN" sz="1600" dirty="0">
                <a:latin typeface="Cambria" panose="02040503050406030204" pitchFamily="18" charset="0"/>
                <a:ea typeface="Cambria" panose="02040503050406030204" pitchFamily="18" charset="0"/>
              </a:rPr>
              <a:t>ách tính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600" dirty="0">
                <a:latin typeface="Cambria" panose="02040503050406030204" pitchFamily="18" charset="0"/>
                <a:ea typeface="Cambria" panose="02040503050406030204" pitchFamily="18" charset="0"/>
              </a:rPr>
              <a:t>của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lập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phương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cũng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giống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nhật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thôi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985747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3E7A651-F3AE-FB0D-BAE5-E4EECDBD44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5091" y="334990"/>
            <a:ext cx="2257425" cy="210502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71E8993-6601-594E-5691-F577A40AC99C}"/>
              </a:ext>
            </a:extLst>
          </p:cNvPr>
          <p:cNvSpPr/>
          <p:nvPr/>
        </p:nvSpPr>
        <p:spPr>
          <a:xfrm>
            <a:off x="391286" y="2703486"/>
            <a:ext cx="5064018" cy="1828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Quy</a:t>
            </a:r>
            <a:r>
              <a:rPr 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tắc</a:t>
            </a:r>
            <a:r>
              <a:rPr 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vi-VN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Muốn tính thể tích của hình lập phương, ta lấy cạnh nhân với cạnh rồi nhân với cạnh</a:t>
            </a:r>
            <a:endParaRPr lang="en-US" sz="2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US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Công</a:t>
            </a:r>
            <a:r>
              <a:rPr 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  </a:t>
            </a:r>
            <a:r>
              <a:rPr lang="vi-VN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 = a x a × a</a:t>
            </a:r>
            <a:endParaRPr lang="vi-VN" sz="20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</a:t>
            </a:r>
            <a:r>
              <a:rPr lang="en-US" sz="20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vi-VN" sz="20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 là thể tích, a là độ dài cạnh</a:t>
            </a:r>
            <a:r>
              <a:rPr lang="en-US" sz="20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just"/>
            <a:endParaRPr lang="vi-VN" sz="20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58560FC-E9AE-39E0-14CD-B0867E805F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59662" y="2571750"/>
            <a:ext cx="2177943" cy="1876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2386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49936"/>
            <a:ext cx="9144000" cy="142725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9704" y="3770478"/>
            <a:ext cx="1133896" cy="1348282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7868" y="1852744"/>
            <a:ext cx="1727398" cy="2053998"/>
          </a:xfrm>
          <a:prstGeom prst="rect">
            <a:avLst/>
          </a:prstGeom>
        </p:spPr>
      </p:pic>
      <p:pic>
        <p:nvPicPr>
          <p:cNvPr id="12" name="图片 4">
            <a:extLst>
              <a:ext uri="{FF2B5EF4-FFF2-40B4-BE49-F238E27FC236}">
                <a16:creationId xmlns:a16="http://schemas.microsoft.com/office/drawing/2014/main" id="{EDB955E3-88E4-4E98-B9A4-89B1D9F4460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5323" y="535541"/>
            <a:ext cx="2144272" cy="96926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546BB44-1CF6-036E-5434-8C9FFC7FC52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88196" y="1528924"/>
            <a:ext cx="5706351" cy="1938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5888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2">
      <a:majorFont>
        <a:latin typeface="等线 Light"/>
        <a:ea typeface="微软雅黑"/>
        <a:cs typeface=""/>
      </a:majorFont>
      <a:minorFont>
        <a:latin typeface="等线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278</TotalTime>
  <Words>547</Words>
  <Application>Microsoft Office PowerPoint</Application>
  <PresentationFormat>On-screen Show (16:9)</PresentationFormat>
  <Paragraphs>66</Paragraphs>
  <Slides>17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5" baseType="lpstr">
      <vt:lpstr>等线</vt:lpstr>
      <vt:lpstr>Arial</vt:lpstr>
      <vt:lpstr>Calibri</vt:lpstr>
      <vt:lpstr>Cambria</vt:lpstr>
      <vt:lpstr>Times New Roman</vt:lpstr>
      <vt:lpstr>印品黑体</vt:lpstr>
      <vt:lpstr>Office 主题​​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User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User</dc:creator>
  <cp:lastModifiedBy>Administrator</cp:lastModifiedBy>
  <cp:revision>45</cp:revision>
  <dcterms:created xsi:type="dcterms:W3CDTF">2016-12-25T02:27:54Z</dcterms:created>
  <dcterms:modified xsi:type="dcterms:W3CDTF">2025-03-25T01:33:36Z</dcterms:modified>
</cp:coreProperties>
</file>