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305" r:id="rId3"/>
    <p:sldId id="257" r:id="rId4"/>
    <p:sldId id="287" r:id="rId5"/>
    <p:sldId id="294" r:id="rId6"/>
    <p:sldId id="306" r:id="rId7"/>
    <p:sldId id="307" r:id="rId8"/>
    <p:sldId id="309" r:id="rId9"/>
  </p:sldIdLst>
  <p:sldSz cx="12192000" cy="6858000"/>
  <p:notesSz cx="6858000" cy="9144000"/>
  <p:embeddedFontLst>
    <p:embeddedFont>
      <p:font typeface="#9Slide07 HoneyCream" panose="020B0604020202020204" charset="0"/>
      <p:regular r:id="rId12"/>
    </p:embeddedFont>
    <p:embeddedFont>
      <p:font typeface="Cambria" panose="02040503050406030204" pitchFamily="18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353"/>
    <a:srgbClr val="863AE8"/>
    <a:srgbClr val="F5A3A2"/>
    <a:srgbClr val="C12727"/>
    <a:srgbClr val="F93D3D"/>
    <a:srgbClr val="F38F80"/>
    <a:srgbClr val="F7982B"/>
    <a:srgbClr val="0099FF"/>
    <a:srgbClr val="A1D7FD"/>
    <a:srgbClr val="CD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40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0E6668-A7CA-103D-EDCC-0684D4CF626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84C0CB-A6FF-254B-F81D-6121C31527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B16BA-FDC3-4773-96F4-834C2314AC95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8F4257-70DE-086A-ACE4-858AAF22DF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85D56-4E38-73A0-9A98-E2BD722181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4272A-E046-4BC5-B617-321053AA6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9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24EB0-B86D-4505-A6C6-97727EB706A4}" type="datetimeFigureOut">
              <a:rPr lang="en-US" smtClean="0"/>
              <a:t>9/27/2025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897C0-60B0-484E-A615-B4541D242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897C0-60B0-484E-A615-B4541D24259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43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BCA792-6CEE-EDDF-C107-A30BDCF314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96927B3-C836-8220-603C-D7668F1239DB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614747-DB62-C76C-9CA7-975136C8D7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30B5FC-8506-3ECE-73C1-A54A324819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7FB5B5-14BF-F5FF-8BCE-CCB9493939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AF86AD-93C4-A163-4FC3-D1CD20F9B8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B27ED08-5C90-EE54-7B00-A63B738B7209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011932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2025/9/27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34755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572A408C-005D-3367-3A47-6874755A241A}"/>
              </a:ext>
            </a:extLst>
          </p:cNvPr>
          <p:cNvSpPr txBox="1">
            <a:spLocks/>
          </p:cNvSpPr>
          <p:nvPr userDrawn="1"/>
        </p:nvSpPr>
        <p:spPr>
          <a:xfrm>
            <a:off x="11011387" y="0"/>
            <a:ext cx="1180613" cy="421341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1800" b="0" dirty="0">
                <a:solidFill>
                  <a:schemeClr val="accent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4191C8F-48AA-5948-F8A3-6283951B7C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D7DE9CA-A9BA-78D0-906F-6227E0961C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D55876-B0B6-FD76-BBBA-2480FA3C6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F14B899-DEA3-0CF1-88CD-43B398EB8F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7A0C603C-2D81-A941-1CDE-1EB3F4128F40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326884C9-512F-DBF2-831F-4CEF8BD8AEC0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Hình ảnh 32">
            <a:extLst>
              <a:ext uri="{FF2B5EF4-FFF2-40B4-BE49-F238E27FC236}">
                <a16:creationId xmlns:a16="http://schemas.microsoft.com/office/drawing/2014/main" id="{05167721-CE3A-CAC5-0D1D-153EB69E743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916224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>
            <a:extLst>
              <a:ext uri="{FF2B5EF4-FFF2-40B4-BE49-F238E27FC236}">
                <a16:creationId xmlns:a16="http://schemas.microsoft.com/office/drawing/2014/main" id="{47495779-BE7F-546A-5518-716C7E320E3B}"/>
              </a:ext>
            </a:extLst>
          </p:cNvPr>
          <p:cNvSpPr txBox="1"/>
          <p:nvPr userDrawn="1"/>
        </p:nvSpPr>
        <p:spPr>
          <a:xfrm>
            <a:off x="3169920" y="8783761"/>
            <a:ext cx="681228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1995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2">
            <a:extLst>
              <a:ext uri="{FF2B5EF4-FFF2-40B4-BE49-F238E27FC236}">
                <a16:creationId xmlns:a16="http://schemas.microsoft.com/office/drawing/2014/main" id="{51CCEA22-D5BA-F773-3600-9D0338A13F0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65348" y="7879793"/>
            <a:ext cx="1804572" cy="254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07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 descr="8"/>
          <p:cNvPicPr>
            <a:picLocks noChangeAspect="1"/>
          </p:cNvPicPr>
          <p:nvPr/>
        </p:nvPicPr>
        <p:blipFill>
          <a:blip r:embed="rId4"/>
          <a:srcRect l="4539" t="32405" r="79261" b="40878"/>
          <a:stretch>
            <a:fillRect/>
          </a:stretch>
        </p:blipFill>
        <p:spPr>
          <a:xfrm>
            <a:off x="105631" y="1419599"/>
            <a:ext cx="1629410" cy="12795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65B1CA-1619-3399-0BC2-6A4D372247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5" y="-126708"/>
            <a:ext cx="1538269" cy="15382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785CF7-3E65-A472-3BC0-215686E8AD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00530" y="2710805"/>
            <a:ext cx="8771251" cy="21001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229160-9098-2DA2-027E-664B92A1C6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252" y="682574"/>
            <a:ext cx="5285690" cy="22313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ADDAFF-AAAE-4C6A-9496-0901055105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07541" y="362123"/>
            <a:ext cx="2664246" cy="17675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2016C86-8437-F8E5-40D1-79BE2C4713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0603" y="724445"/>
            <a:ext cx="2877561" cy="2566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2D8FA3-ABB0-9AA1-A869-66F77C01782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3204" y="4307390"/>
            <a:ext cx="4548010" cy="1457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0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55E4E5A-41C2-52AE-D216-0B6A4FA36881}"/>
              </a:ext>
            </a:extLst>
          </p:cNvPr>
          <p:cNvSpPr/>
          <p:nvPr/>
        </p:nvSpPr>
        <p:spPr>
          <a:xfrm>
            <a:off x="816077" y="1007860"/>
            <a:ext cx="10532951" cy="541289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8FBA47-6D3C-75A2-DE4A-CD8107EB0D4D}"/>
              </a:ext>
            </a:extLst>
          </p:cNvPr>
          <p:cNvSpPr txBox="1"/>
          <p:nvPr/>
        </p:nvSpPr>
        <p:spPr>
          <a:xfrm>
            <a:off x="1150372" y="1377857"/>
            <a:ext cx="9891252" cy="4473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just">
              <a:lnSpc>
                <a:spcPct val="120000"/>
              </a:lnSpc>
            </a:pPr>
            <a:r>
              <a:rPr lang="vi-VN" sz="3000" b="1" dirty="0">
                <a:latin typeface="Cambria" panose="02040503050406030204" pitchFamily="18" charset="0"/>
                <a:ea typeface="Times New Roman" panose="02020603050405020304" pitchFamily="18" charset="0"/>
              </a:rPr>
              <a:t>– HS đọc, viết được số tự nhiên; viết được số tự nhiên thành tổng các số hạng theo hàng.</a:t>
            </a:r>
          </a:p>
          <a:p>
            <a:pPr indent="228600" algn="just">
              <a:lnSpc>
                <a:spcPct val="120000"/>
              </a:lnSpc>
            </a:pPr>
            <a:r>
              <a:rPr lang="vi-VN" sz="3000" b="1" dirty="0">
                <a:latin typeface="Cambria" panose="02040503050406030204" pitchFamily="18" charset="0"/>
                <a:ea typeface="Times New Roman" panose="02020603050405020304" pitchFamily="18" charset="0"/>
              </a:rPr>
              <a:t>– HS vận dụng được việc đọc, viết số tự nhiên; viết được số tự nhiên thành tổng các số</a:t>
            </a:r>
          </a:p>
          <a:p>
            <a:pPr indent="228600" algn="just">
              <a:lnSpc>
                <a:spcPct val="120000"/>
              </a:lnSpc>
            </a:pPr>
            <a:r>
              <a:rPr lang="vi-VN" sz="3000" b="1" dirty="0">
                <a:latin typeface="Cambria" panose="02040503050406030204" pitchFamily="18" charset="0"/>
                <a:ea typeface="Times New Roman" panose="02020603050405020304" pitchFamily="18" charset="0"/>
              </a:rPr>
              <a:t>hạng theo hàng để giải quyết một số tình huống thực tế.</a:t>
            </a:r>
          </a:p>
          <a:p>
            <a:pPr indent="228600" algn="just">
              <a:lnSpc>
                <a:spcPct val="120000"/>
              </a:lnSpc>
            </a:pPr>
            <a:r>
              <a:rPr lang="vi-VN" sz="3000" b="1" dirty="0">
                <a:latin typeface="Cambria" panose="02040503050406030204" pitchFamily="18" charset="0"/>
                <a:ea typeface="Times New Roman" panose="02020603050405020304" pitchFamily="18" charset="0"/>
              </a:rPr>
              <a:t>– HS có cơ hội phát triển năng lực giải quyết vấn đề toán học, giao tiếp toán học,...</a:t>
            </a:r>
            <a:endParaRPr lang="en-US" sz="3000" dirty="0"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330A5-2AA6-9462-9740-4E9DF58BB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062" y="152047"/>
            <a:ext cx="4791871" cy="1072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35ED34-CF6F-6E54-87C1-CA74DEDBA3C5}"/>
              </a:ext>
            </a:extLst>
          </p:cNvPr>
          <p:cNvSpPr txBox="1"/>
          <p:nvPr/>
        </p:nvSpPr>
        <p:spPr>
          <a:xfrm>
            <a:off x="1978430" y="433754"/>
            <a:ext cx="8578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Viết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và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số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(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theo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863AE8"/>
                </a:solidFill>
                <a:latin typeface="Cambria" panose="02040503050406030204" pitchFamily="18" charset="0"/>
              </a:rPr>
              <a:t>mẫu</a:t>
            </a:r>
            <a:r>
              <a:rPr lang="en-US" sz="3600" b="1" dirty="0">
                <a:solidFill>
                  <a:srgbClr val="863AE8"/>
                </a:solidFill>
                <a:latin typeface="Cambria" panose="02040503050406030204" pitchFamily="18" charset="0"/>
              </a:rPr>
              <a:t>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C5B38E-20F8-BFE1-3BE1-63460EA1B4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6" t="9678" r="58389" b="69032"/>
          <a:stretch/>
        </p:blipFill>
        <p:spPr>
          <a:xfrm rot="1805606">
            <a:off x="1038889" y="181507"/>
            <a:ext cx="990159" cy="990160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873CE9A-F075-1D0E-F0A2-E29F79D5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193565"/>
              </p:ext>
            </p:extLst>
          </p:nvPr>
        </p:nvGraphicFramePr>
        <p:xfrm>
          <a:off x="541181" y="1203644"/>
          <a:ext cx="11168742" cy="494298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236092">
                  <a:extLst>
                    <a:ext uri="{9D8B030D-6E8A-4147-A177-3AD203B41FA5}">
                      <a16:colId xmlns:a16="http://schemas.microsoft.com/office/drawing/2014/main" val="1895598271"/>
                    </a:ext>
                  </a:extLst>
                </a:gridCol>
                <a:gridCol w="2146046">
                  <a:extLst>
                    <a:ext uri="{9D8B030D-6E8A-4147-A177-3AD203B41FA5}">
                      <a16:colId xmlns:a16="http://schemas.microsoft.com/office/drawing/2014/main" val="3009286953"/>
                    </a:ext>
                  </a:extLst>
                </a:gridCol>
                <a:gridCol w="4786604">
                  <a:extLst>
                    <a:ext uri="{9D8B030D-6E8A-4147-A177-3AD203B41FA5}">
                      <a16:colId xmlns:a16="http://schemas.microsoft.com/office/drawing/2014/main" val="356504805"/>
                    </a:ext>
                  </a:extLst>
                </a:gridCol>
              </a:tblGrid>
              <a:tr h="601644"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gồm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Viết số 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 số</a:t>
                      </a:r>
                      <a:endParaRPr lang="en-US" sz="3200" b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rgbClr val="ACE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7976913"/>
                  </a:ext>
                </a:extLst>
              </a:tr>
              <a:tr h="774669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chục nghìn, 2 nghìn, 8 trăm, 1 chục và 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52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32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814</a:t>
                      </a:r>
                      <a:endParaRPr lang="en-US" sz="32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Năm mươi hai nghìn tám trăm mười bốn.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175975"/>
                  </a:ext>
                </a:extLst>
              </a:tr>
              <a:tr h="1243334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 chục triệu, 8 nghìn, 2 chục và 1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12894"/>
                  </a:ext>
                </a:extLst>
              </a:tr>
              <a:tr h="1034577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8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 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và 5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3850243"/>
                  </a:ext>
                </a:extLst>
              </a:tr>
              <a:tr h="1118552">
                <a:tc>
                  <a:txBody>
                    <a:bodyPr/>
                    <a:lstStyle/>
                    <a:p>
                      <a:pPr algn="just"/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triệu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trăm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nghìn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3 trăm,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chục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0" i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vi-VN" sz="2800" b="0" i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Cambria" panose="02040503050406030204" pitchFamily="18" charset="0"/>
                          <a:cs typeface="Arial" panose="020B0604020202020204" pitchFamily="34" charset="0"/>
                        </a:rPr>
                        <a:t>4 đơn vị</a:t>
                      </a:r>
                      <a:endParaRPr lang="en-US" sz="28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+mn-lt"/>
                        <a:ea typeface="Cambria" panose="02040503050406030204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21658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47D5454-391C-D33E-C7C0-7CCAC0018825}"/>
              </a:ext>
            </a:extLst>
          </p:cNvPr>
          <p:cNvSpPr txBox="1"/>
          <p:nvPr/>
        </p:nvSpPr>
        <p:spPr>
          <a:xfrm>
            <a:off x="4702627" y="3005976"/>
            <a:ext cx="2313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30 008 021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AB87B-5325-654A-597B-7896059147E9}"/>
              </a:ext>
            </a:extLst>
          </p:cNvPr>
          <p:cNvSpPr txBox="1"/>
          <p:nvPr/>
        </p:nvSpPr>
        <p:spPr>
          <a:xfrm>
            <a:off x="6941972" y="2845468"/>
            <a:ext cx="4665312" cy="1132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Ba mươi triệu không nghìn không trăm linh tám nghìn không trăm hai mươi mốt.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CAC0C41-C6C8-0321-F756-5F940378048D}"/>
              </a:ext>
            </a:extLst>
          </p:cNvPr>
          <p:cNvSpPr txBox="1"/>
          <p:nvPr/>
        </p:nvSpPr>
        <p:spPr>
          <a:xfrm>
            <a:off x="4729898" y="4241125"/>
            <a:ext cx="22249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820 015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886AE0-928B-4BEB-E80A-99EAE3E24B39}"/>
              </a:ext>
            </a:extLst>
          </p:cNvPr>
          <p:cNvSpPr txBox="1"/>
          <p:nvPr/>
        </p:nvSpPr>
        <p:spPr>
          <a:xfrm>
            <a:off x="6941972" y="4147114"/>
            <a:ext cx="4665312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Tám trăm hai mươi nghìn không trăm mười lăm.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6C01A1-334E-E692-7F4A-E3B5EA41C169}"/>
              </a:ext>
            </a:extLst>
          </p:cNvPr>
          <p:cNvSpPr txBox="1"/>
          <p:nvPr/>
        </p:nvSpPr>
        <p:spPr>
          <a:xfrm>
            <a:off x="4811718" y="5320863"/>
            <a:ext cx="20010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25353"/>
                </a:solidFill>
              </a:rPr>
              <a:t>1 200 324</a:t>
            </a:r>
            <a:endParaRPr lang="en-US" sz="3200" dirty="0">
              <a:solidFill>
                <a:srgbClr val="F2535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7CF63F-BCD4-4031-AC65-3E36754984CA}"/>
              </a:ext>
            </a:extLst>
          </p:cNvPr>
          <p:cNvSpPr txBox="1"/>
          <p:nvPr/>
        </p:nvSpPr>
        <p:spPr>
          <a:xfrm>
            <a:off x="6996521" y="5159167"/>
            <a:ext cx="4567341" cy="787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vi-VN" sz="2800" dirty="0">
                <a:solidFill>
                  <a:srgbClr val="7030A0"/>
                </a:solidFill>
              </a:rPr>
              <a:t>Một triệu hai trăm nghìn ba trăm hai mươi tư.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17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34554D-1C4A-1C01-9E68-5D42AECCA12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79" t="-452" r="40396" b="79162"/>
          <a:stretch/>
        </p:blipFill>
        <p:spPr>
          <a:xfrm rot="308201">
            <a:off x="519602" y="545258"/>
            <a:ext cx="990159" cy="990160"/>
          </a:xfrm>
          <a:prstGeom prst="rect">
            <a:avLst/>
          </a:prstGeom>
        </p:spPr>
      </p:pic>
      <p:sp>
        <p:nvSpPr>
          <p:cNvPr id="5" name="矩形: 圆角 14">
            <a:extLst>
              <a:ext uri="{FF2B5EF4-FFF2-40B4-BE49-F238E27FC236}">
                <a16:creationId xmlns:a16="http://schemas.microsoft.com/office/drawing/2014/main" id="{28A4377B-30DA-D948-C000-4079DE3E5D0F}"/>
              </a:ext>
            </a:extLst>
          </p:cNvPr>
          <p:cNvSpPr/>
          <p:nvPr/>
        </p:nvSpPr>
        <p:spPr>
          <a:xfrm>
            <a:off x="1666757" y="751199"/>
            <a:ext cx="1727150" cy="647699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latin typeface="Cambria" panose="02040503050406030204" pitchFamily="18" charset="0"/>
                <a:ea typeface="Cambria" panose="02040503050406030204" pitchFamily="18" charset="0"/>
              </a:rPr>
              <a:t>Số ?</a:t>
            </a:r>
            <a:endParaRPr lang="zh-CN" altLang="en-US" sz="80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4E46DA-868F-1194-7D23-000A0662AFA7}"/>
              </a:ext>
            </a:extLst>
          </p:cNvPr>
          <p:cNvSpPr txBox="1"/>
          <p:nvPr/>
        </p:nvSpPr>
        <p:spPr>
          <a:xfrm>
            <a:off x="219355" y="1758626"/>
            <a:ext cx="11982693" cy="2362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a) 504 842 = 500 000 + 4 000 + </a:t>
            </a:r>
            <a:r>
              <a:rPr lang="vi-VN" sz="3400" i="0" dirty="0">
                <a:solidFill>
                  <a:srgbClr val="FF0000"/>
                </a:solidFill>
                <a:effectLst/>
                <a:ea typeface="Cambria" panose="02040503050406030204" pitchFamily="18" charset="0"/>
              </a:rPr>
              <a:t>800</a:t>
            </a: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 + 40 + 2</a:t>
            </a:r>
            <a:endParaRPr lang="en-US" sz="34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b) 1 730 539 = 1 000 000 + </a:t>
            </a:r>
            <a:r>
              <a:rPr lang="vi-VN" sz="3400" i="0" dirty="0">
                <a:solidFill>
                  <a:srgbClr val="FF0000"/>
                </a:solidFill>
                <a:effectLst/>
                <a:ea typeface="Cambria" panose="02040503050406030204" pitchFamily="18" charset="0"/>
              </a:rPr>
              <a:t>700 000 </a:t>
            </a: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+ 30 000 + 500 + 30 + 9</a:t>
            </a:r>
            <a:endParaRPr lang="en-US" sz="3400" i="0" dirty="0">
              <a:solidFill>
                <a:srgbClr val="000000"/>
              </a:solidFill>
              <a:effectLst/>
              <a:ea typeface="Cambria" panose="0204050305040603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3400" i="0" dirty="0">
                <a:solidFill>
                  <a:srgbClr val="000000"/>
                </a:solidFill>
                <a:effectLst/>
                <a:ea typeface="Cambria" panose="02040503050406030204" pitchFamily="18" charset="0"/>
              </a:rPr>
              <a:t>c) 26 400 500 = 20 000 000 + 6 000 000 + 400 000 + </a:t>
            </a:r>
            <a:r>
              <a:rPr lang="vi-VN" sz="3400" i="0" dirty="0">
                <a:solidFill>
                  <a:srgbClr val="FF0000"/>
                </a:solidFill>
                <a:effectLst/>
                <a:ea typeface="Cambria" panose="02040503050406030204" pitchFamily="18" charset="0"/>
              </a:rPr>
              <a:t>500</a:t>
            </a:r>
            <a:endParaRPr lang="en-US" sz="3400" i="0" dirty="0">
              <a:solidFill>
                <a:srgbClr val="FF0000"/>
              </a:solidFill>
              <a:effectLst/>
              <a:ea typeface="Cambria" panose="020405030504060302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929651A-1696-FFB3-C386-F928303A5C1A}"/>
              </a:ext>
            </a:extLst>
          </p:cNvPr>
          <p:cNvGrpSpPr/>
          <p:nvPr/>
        </p:nvGrpSpPr>
        <p:grpSpPr>
          <a:xfrm>
            <a:off x="6453635" y="1910888"/>
            <a:ext cx="739990" cy="531150"/>
            <a:chOff x="4917232" y="2762556"/>
            <a:chExt cx="800280" cy="5311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A4348CD-90BE-CE24-06A4-7A7D17C74F80}"/>
                </a:ext>
              </a:extLst>
            </p:cNvPr>
            <p:cNvSpPr/>
            <p:nvPr/>
          </p:nvSpPr>
          <p:spPr>
            <a:xfrm>
              <a:off x="4917232" y="2762556"/>
              <a:ext cx="800280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D2D5E4D-83B6-808C-B341-4CB2CDE87FE2}"/>
                </a:ext>
              </a:extLst>
            </p:cNvPr>
            <p:cNvSpPr/>
            <p:nvPr/>
          </p:nvSpPr>
          <p:spPr>
            <a:xfrm>
              <a:off x="5121305" y="2822306"/>
              <a:ext cx="481886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B6F7497-ADDA-07ED-C0BA-A726DA1416B8}"/>
              </a:ext>
            </a:extLst>
          </p:cNvPr>
          <p:cNvGrpSpPr/>
          <p:nvPr/>
        </p:nvGrpSpPr>
        <p:grpSpPr>
          <a:xfrm>
            <a:off x="5650493" y="2621902"/>
            <a:ext cx="1547445" cy="531150"/>
            <a:chOff x="4444129" y="2762556"/>
            <a:chExt cx="1673522" cy="531150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D1B3D7D-1AEA-C5E7-9E68-08B7559EACD2}"/>
                </a:ext>
              </a:extLst>
            </p:cNvPr>
            <p:cNvSpPr/>
            <p:nvPr/>
          </p:nvSpPr>
          <p:spPr>
            <a:xfrm>
              <a:off x="4444129" y="2762556"/>
              <a:ext cx="1673522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BC2B5072-A64E-0017-4CAE-35B8E83C600D}"/>
                </a:ext>
              </a:extLst>
            </p:cNvPr>
            <p:cNvSpPr/>
            <p:nvPr/>
          </p:nvSpPr>
          <p:spPr>
            <a:xfrm>
              <a:off x="5121305" y="2822306"/>
              <a:ext cx="481886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E2E501-8169-26E9-5E63-97D85EE11316}"/>
              </a:ext>
            </a:extLst>
          </p:cNvPr>
          <p:cNvGrpSpPr/>
          <p:nvPr/>
        </p:nvGrpSpPr>
        <p:grpSpPr>
          <a:xfrm>
            <a:off x="10451199" y="3501911"/>
            <a:ext cx="808655" cy="531150"/>
            <a:chOff x="4917231" y="2762556"/>
            <a:chExt cx="874539" cy="53115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EC08823C-79CF-A493-E2BA-C62980866EAD}"/>
                </a:ext>
              </a:extLst>
            </p:cNvPr>
            <p:cNvSpPr/>
            <p:nvPr/>
          </p:nvSpPr>
          <p:spPr>
            <a:xfrm>
              <a:off x="4917231" y="2762556"/>
              <a:ext cx="874539" cy="5311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04FB781C-B3A5-5C74-821D-216640E78499}"/>
                </a:ext>
              </a:extLst>
            </p:cNvPr>
            <p:cNvSpPr/>
            <p:nvPr/>
          </p:nvSpPr>
          <p:spPr>
            <a:xfrm>
              <a:off x="5121305" y="2822306"/>
              <a:ext cx="481886" cy="45274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b="1" dirty="0">
                  <a:solidFill>
                    <a:sysClr val="windowText" lastClr="000000"/>
                  </a:solidFill>
                </a:rPr>
                <a:t>?</a:t>
              </a:r>
              <a:endParaRPr lang="en-US" sz="3200" b="1" dirty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1004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C170F3-3A87-9103-34DD-024F13B6A08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11" t="5631" r="22964" b="73079"/>
          <a:stretch/>
        </p:blipFill>
        <p:spPr>
          <a:xfrm rot="20496249">
            <a:off x="899616" y="536976"/>
            <a:ext cx="1103790" cy="110379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2439120" y="529234"/>
            <a:ext cx="9255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Hãy cho biết giá trị của từng chữ số 2 trong số mà Rô-bốt đã viết ở câu a.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DD6865EB-6770-6BEF-A410-9392C9109B01}"/>
              </a:ext>
            </a:extLst>
          </p:cNvPr>
          <p:cNvSpPr/>
          <p:nvPr/>
        </p:nvSpPr>
        <p:spPr>
          <a:xfrm>
            <a:off x="4631339" y="1924955"/>
            <a:ext cx="3576996" cy="763721"/>
          </a:xfrm>
          <a:prstGeom prst="roundRect">
            <a:avLst/>
          </a:prstGeom>
          <a:gradFill flip="none" rotWithShape="1">
            <a:gsLst>
              <a:gs pos="0">
                <a:srgbClr val="41E1F4"/>
              </a:gs>
              <a:gs pos="70000">
                <a:srgbClr val="24C4F2"/>
              </a:gs>
            </a:gsLst>
            <a:lin ang="27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latin typeface="Cambria" panose="02040503050406030204" pitchFamily="18" charset="0"/>
                <a:ea typeface="Cambria" panose="02040503050406030204" pitchFamily="18" charset="0"/>
              </a:rPr>
              <a:t>20 112 024</a:t>
            </a:r>
            <a:endParaRPr lang="zh-CN" altLang="en-US" sz="16600" b="1" dirty="0"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2E9C41B-920B-A987-0D67-637F3B60B3D0}"/>
              </a:ext>
            </a:extLst>
          </p:cNvPr>
          <p:cNvSpPr txBox="1"/>
          <p:nvPr/>
        </p:nvSpPr>
        <p:spPr>
          <a:xfrm>
            <a:off x="4752753" y="190368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F363F29-C908-6D2F-FBA3-7203C4C456D3}"/>
              </a:ext>
            </a:extLst>
          </p:cNvPr>
          <p:cNvSpPr/>
          <p:nvPr/>
        </p:nvSpPr>
        <p:spPr>
          <a:xfrm>
            <a:off x="2149371" y="3013501"/>
            <a:ext cx="3274828" cy="830997"/>
          </a:xfrm>
          <a:prstGeom prst="wedgeRoundRectCallout">
            <a:avLst>
              <a:gd name="adj1" fmla="val 34723"/>
              <a:gd name="adj2" fmla="val -9999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20 000 000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60784-6531-A861-35B8-66FF57322BB4}"/>
              </a:ext>
            </a:extLst>
          </p:cNvPr>
          <p:cNvSpPr txBox="1"/>
          <p:nvPr/>
        </p:nvSpPr>
        <p:spPr>
          <a:xfrm>
            <a:off x="6322586" y="190194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83BE77B-1B9D-1978-C37A-65AA3769B32F}"/>
              </a:ext>
            </a:extLst>
          </p:cNvPr>
          <p:cNvSpPr/>
          <p:nvPr/>
        </p:nvSpPr>
        <p:spPr>
          <a:xfrm>
            <a:off x="5687289" y="4284074"/>
            <a:ext cx="2089299" cy="830997"/>
          </a:xfrm>
          <a:prstGeom prst="wedgeRoundRectCallout">
            <a:avLst>
              <a:gd name="adj1" fmla="val -9433"/>
              <a:gd name="adj2" fmla="val -23946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2 000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0AE0B7-6F4C-B1EE-A89A-BF43F9E06989}"/>
              </a:ext>
            </a:extLst>
          </p:cNvPr>
          <p:cNvSpPr txBox="1"/>
          <p:nvPr/>
        </p:nvSpPr>
        <p:spPr>
          <a:xfrm>
            <a:off x="7182074" y="1901949"/>
            <a:ext cx="818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en-US" sz="48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931EEE9-37E0-8756-AAF8-0C524685E2D7}"/>
              </a:ext>
            </a:extLst>
          </p:cNvPr>
          <p:cNvSpPr/>
          <p:nvPr/>
        </p:nvSpPr>
        <p:spPr>
          <a:xfrm>
            <a:off x="7894456" y="3219039"/>
            <a:ext cx="984640" cy="655109"/>
          </a:xfrm>
          <a:prstGeom prst="wedgeRoundRectCallout">
            <a:avLst>
              <a:gd name="adj1" fmla="val -94196"/>
              <a:gd name="adj2" fmla="val -15367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93D3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</a:t>
            </a:r>
            <a:endParaRPr lang="en-US" sz="4400" b="1" dirty="0">
              <a:solidFill>
                <a:srgbClr val="F93D3D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6643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/>
      <p:bldP spid="5" grpId="0" animBg="1"/>
      <p:bldP spid="6" grpId="0"/>
      <p:bldP spid="7" grpId="0" animBg="1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9D69703-2107-09B8-71BE-434100E55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95" y="1310010"/>
            <a:ext cx="815296" cy="1217912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6F90CC9-2BB6-508F-1173-55AAA80EF44D}"/>
              </a:ext>
            </a:extLst>
          </p:cNvPr>
          <p:cNvGrpSpPr/>
          <p:nvPr/>
        </p:nvGrpSpPr>
        <p:grpSpPr>
          <a:xfrm>
            <a:off x="1286535" y="484558"/>
            <a:ext cx="10281685" cy="2662679"/>
            <a:chOff x="2089176" y="463293"/>
            <a:chExt cx="8315178" cy="1491927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1C470AB9-D049-4FD7-14D6-5E1B316AF8C2}"/>
                </a:ext>
              </a:extLst>
            </p:cNvPr>
            <p:cNvSpPr/>
            <p:nvPr/>
          </p:nvSpPr>
          <p:spPr>
            <a:xfrm>
              <a:off x="2089176" y="463293"/>
              <a:ext cx="8315178" cy="1491927"/>
            </a:xfrm>
            <a:prstGeom prst="roundRect">
              <a:avLst/>
            </a:prstGeom>
            <a:solidFill>
              <a:srgbClr val="D1F4C8"/>
            </a:solidFill>
            <a:ln w="38100">
              <a:solidFill>
                <a:srgbClr val="2FB725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AC8C741-4C5B-33F9-D22D-46202F0A4B70}"/>
                </a:ext>
              </a:extLst>
            </p:cNvPr>
            <p:cNvSpPr txBox="1"/>
            <p:nvPr/>
          </p:nvSpPr>
          <p:spPr>
            <a:xfrm>
              <a:off x="2183769" y="498544"/>
              <a:ext cx="8100204" cy="1431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3200" b="1" dirty="0">
                  <a:latin typeface="Cambria" panose="02040503050406030204" pitchFamily="18" charset="0"/>
                </a:rPr>
                <a:t>Ba số chẵn liên tiếp được viết vào 3 chiếc mũ, mỗi chiếc mũ được viết một số. Việt, Nam và Rô-bốt, mỗi bạn đội một chiếc mũ trên. Rô-bốt nhìn thấy số được viết trên mũ của Việt và Nam là 2 032 và 2 028. Hỏi chiếc mũ mà Rô-bốt đang đội được viết số nào?</a:t>
              </a:r>
              <a:endParaRPr lang="en-US" sz="3200" b="1" dirty="0">
                <a:latin typeface="Cambria" panose="02040503050406030204" pitchFamily="18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F88A8CDA-2812-C9BE-2780-CC1BEDC32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407" y="3429000"/>
            <a:ext cx="5342528" cy="2819120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4A6FE154-A777-3AD2-DB51-D13E806D1F79}"/>
              </a:ext>
            </a:extLst>
          </p:cNvPr>
          <p:cNvSpPr/>
          <p:nvPr/>
        </p:nvSpPr>
        <p:spPr>
          <a:xfrm>
            <a:off x="6289154" y="3327109"/>
            <a:ext cx="4991992" cy="316329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số chẵn liên tiếp hơn kém nhau mấy đơn vị ?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331040A0-07DA-B04A-6368-9748FE1B7D88}"/>
              </a:ext>
            </a:extLst>
          </p:cNvPr>
          <p:cNvSpPr/>
          <p:nvPr/>
        </p:nvSpPr>
        <p:spPr>
          <a:xfrm>
            <a:off x="6289154" y="3327109"/>
            <a:ext cx="4991992" cy="3163292"/>
          </a:xfrm>
          <a:prstGeom prst="cloud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số chẵn liên tiếp hơn kém nhau </a:t>
            </a:r>
            <a:r>
              <a:rPr lang="vi-VN" sz="3600" b="1" dirty="0">
                <a:solidFill>
                  <a:srgbClr val="C12727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đơn vị.</a:t>
            </a:r>
            <a:endParaRPr lang="en-US" sz="3600" b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2B8D4-5BFE-7431-5829-240F34A307C1}"/>
              </a:ext>
            </a:extLst>
          </p:cNvPr>
          <p:cNvGrpSpPr/>
          <p:nvPr/>
        </p:nvGrpSpPr>
        <p:grpSpPr>
          <a:xfrm>
            <a:off x="6201067" y="4228854"/>
            <a:ext cx="5387181" cy="681015"/>
            <a:chOff x="6201067" y="4228854"/>
            <a:chExt cx="5387181" cy="681015"/>
          </a:xfrm>
        </p:grpSpPr>
        <p:sp>
          <p:nvSpPr>
            <p:cNvPr id="5" name="矩形: 圆角 14">
              <a:extLst>
                <a:ext uri="{FF2B5EF4-FFF2-40B4-BE49-F238E27FC236}">
                  <a16:creationId xmlns:a16="http://schemas.microsoft.com/office/drawing/2014/main" id="{8E4B5DCB-A804-6A44-1DE6-7A8CA5011BB0}"/>
                </a:ext>
              </a:extLst>
            </p:cNvPr>
            <p:cNvSpPr/>
            <p:nvPr/>
          </p:nvSpPr>
          <p:spPr>
            <a:xfrm>
              <a:off x="6201067" y="4262170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2 028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6" name="矩形: 圆角 14">
              <a:extLst>
                <a:ext uri="{FF2B5EF4-FFF2-40B4-BE49-F238E27FC236}">
                  <a16:creationId xmlns:a16="http://schemas.microsoft.com/office/drawing/2014/main" id="{E1F2E9A4-DCC9-3C86-8103-0219EA28AFDA}"/>
                </a:ext>
              </a:extLst>
            </p:cNvPr>
            <p:cNvSpPr/>
            <p:nvPr/>
          </p:nvSpPr>
          <p:spPr>
            <a:xfrm>
              <a:off x="9861098" y="4228854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2 032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7" name="矩形: 圆角 14">
              <a:extLst>
                <a:ext uri="{FF2B5EF4-FFF2-40B4-BE49-F238E27FC236}">
                  <a16:creationId xmlns:a16="http://schemas.microsoft.com/office/drawing/2014/main" id="{98CC00F8-F6D6-C43C-1F8B-B72781ADE6D0}"/>
                </a:ext>
              </a:extLst>
            </p:cNvPr>
            <p:cNvSpPr/>
            <p:nvPr/>
          </p:nvSpPr>
          <p:spPr>
            <a:xfrm>
              <a:off x="8031082" y="4261056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3" name="矩形: 圆角 14">
            <a:extLst>
              <a:ext uri="{FF2B5EF4-FFF2-40B4-BE49-F238E27FC236}">
                <a16:creationId xmlns:a16="http://schemas.microsoft.com/office/drawing/2014/main" id="{9DFEA7A1-EA29-F553-0290-21DF69292961}"/>
              </a:ext>
            </a:extLst>
          </p:cNvPr>
          <p:cNvSpPr/>
          <p:nvPr/>
        </p:nvSpPr>
        <p:spPr>
          <a:xfrm>
            <a:off x="8031082" y="4261056"/>
            <a:ext cx="1727150" cy="647699"/>
          </a:xfrm>
          <a:prstGeom prst="roundRect">
            <a:avLst/>
          </a:prstGeom>
          <a:solidFill>
            <a:srgbClr val="863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2 030</a:t>
            </a:r>
            <a:endParaRPr lang="zh-CN" altLang="en-US" sz="7200" b="1" dirty="0">
              <a:solidFill>
                <a:srgbClr val="FFFF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7ADA4F-650F-006D-66AC-EA7BDF2276E3}"/>
              </a:ext>
            </a:extLst>
          </p:cNvPr>
          <p:cNvSpPr txBox="1"/>
          <p:nvPr/>
        </p:nvSpPr>
        <p:spPr>
          <a:xfrm rot="380219">
            <a:off x="4334426" y="4029843"/>
            <a:ext cx="819467" cy="400110"/>
          </a:xfrm>
          <a:prstGeom prst="rect">
            <a:avLst/>
          </a:prstGeom>
          <a:solidFill>
            <a:srgbClr val="F5A3A2"/>
          </a:solidFill>
        </p:spPr>
        <p:txBody>
          <a:bodyPr wrap="square" rtlCol="0">
            <a:spAutoFit/>
          </a:bodyPr>
          <a:lstStyle/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2 030</a:t>
            </a:r>
            <a:endParaRPr lang="en-US" sz="2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8624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4" grpId="0" animBg="1"/>
      <p:bldP spid="4" grpId="1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2F6875B-F494-08A1-4EEC-2139C2D4604D}"/>
              </a:ext>
            </a:extLst>
          </p:cNvPr>
          <p:cNvSpPr txBox="1"/>
          <p:nvPr/>
        </p:nvSpPr>
        <p:spPr>
          <a:xfrm>
            <a:off x="713699" y="670309"/>
            <a:ext cx="10994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Việt, Nam và Rô-bốt, mỗi bạn đội một chiếc mũ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lẻ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liên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Rô-bốt nhìn thấy số được viết trên mũ của Việt và Nam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lượt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là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03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và 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0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Hỏi chiếc mũ mà Rô-bốt đang đội được viết số nào?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62B8D4-5BFE-7431-5829-240F34A307C1}"/>
              </a:ext>
            </a:extLst>
          </p:cNvPr>
          <p:cNvGrpSpPr/>
          <p:nvPr/>
        </p:nvGrpSpPr>
        <p:grpSpPr>
          <a:xfrm>
            <a:off x="3952719" y="3669456"/>
            <a:ext cx="5387181" cy="681015"/>
            <a:chOff x="6201067" y="4228854"/>
            <a:chExt cx="5387181" cy="681015"/>
          </a:xfrm>
        </p:grpSpPr>
        <p:sp>
          <p:nvSpPr>
            <p:cNvPr id="13" name="矩形: 圆角 14">
              <a:extLst>
                <a:ext uri="{FF2B5EF4-FFF2-40B4-BE49-F238E27FC236}">
                  <a16:creationId xmlns:a16="http://schemas.microsoft.com/office/drawing/2014/main" id="{8E4B5DCB-A804-6A44-1DE6-7A8CA5011BB0}"/>
                </a:ext>
              </a:extLst>
            </p:cNvPr>
            <p:cNvSpPr/>
            <p:nvPr/>
          </p:nvSpPr>
          <p:spPr>
            <a:xfrm>
              <a:off x="6201067" y="4262170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1 033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16" name="矩形: 圆角 14">
              <a:extLst>
                <a:ext uri="{FF2B5EF4-FFF2-40B4-BE49-F238E27FC236}">
                  <a16:creationId xmlns:a16="http://schemas.microsoft.com/office/drawing/2014/main" id="{E1F2E9A4-DCC9-3C86-8103-0219EA28AFDA}"/>
                </a:ext>
              </a:extLst>
            </p:cNvPr>
            <p:cNvSpPr/>
            <p:nvPr/>
          </p:nvSpPr>
          <p:spPr>
            <a:xfrm>
              <a:off x="9861098" y="4228854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1 029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  <p:sp>
          <p:nvSpPr>
            <p:cNvPr id="17" name="矩形: 圆角 14">
              <a:extLst>
                <a:ext uri="{FF2B5EF4-FFF2-40B4-BE49-F238E27FC236}">
                  <a16:creationId xmlns:a16="http://schemas.microsoft.com/office/drawing/2014/main" id="{98CC00F8-F6D6-C43C-1F8B-B72781ADE6D0}"/>
                </a:ext>
              </a:extLst>
            </p:cNvPr>
            <p:cNvSpPr/>
            <p:nvPr/>
          </p:nvSpPr>
          <p:spPr>
            <a:xfrm>
              <a:off x="8031082" y="4261056"/>
              <a:ext cx="1727150" cy="647699"/>
            </a:xfrm>
            <a:prstGeom prst="roundRect">
              <a:avLst/>
            </a:prstGeom>
            <a:gradFill flip="none" rotWithShape="1">
              <a:gsLst>
                <a:gs pos="0">
                  <a:srgbClr val="41E1F4"/>
                </a:gs>
                <a:gs pos="70000">
                  <a:srgbClr val="24C4F2"/>
                </a:gs>
              </a:gsLst>
              <a:lin ang="27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zh-CN" altLang="en-US" sz="7200" b="1" dirty="0">
                <a:latin typeface="Cambria" panose="02040503050406030204" pitchFamily="18" charset="0"/>
                <a:ea typeface="字魂160号-檀宋" panose="00000500000000000000" pitchFamily="2" charset="-122"/>
                <a:sym typeface="字魂160号-檀宋" panose="00000500000000000000" pitchFamily="2" charset="-122"/>
              </a:endParaRPr>
            </a:p>
          </p:txBody>
        </p:sp>
      </p:grpSp>
      <p:sp>
        <p:nvSpPr>
          <p:cNvPr id="18" name="矩形: 圆角 14">
            <a:extLst>
              <a:ext uri="{FF2B5EF4-FFF2-40B4-BE49-F238E27FC236}">
                <a16:creationId xmlns:a16="http://schemas.microsoft.com/office/drawing/2014/main" id="{9DFEA7A1-EA29-F553-0290-21DF69292961}"/>
              </a:ext>
            </a:extLst>
          </p:cNvPr>
          <p:cNvSpPr/>
          <p:nvPr/>
        </p:nvSpPr>
        <p:spPr>
          <a:xfrm>
            <a:off x="5782734" y="3701657"/>
            <a:ext cx="1727150" cy="647699"/>
          </a:xfrm>
          <a:prstGeom prst="roundRect">
            <a:avLst/>
          </a:prstGeom>
          <a:solidFill>
            <a:srgbClr val="863A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1 031</a:t>
            </a:r>
            <a:endParaRPr lang="zh-CN" altLang="en-US" sz="7200" b="1" dirty="0">
              <a:solidFill>
                <a:srgbClr val="FFFF00"/>
              </a:solidFill>
              <a:latin typeface="Cambria" panose="02040503050406030204" pitchFamily="18" charset="0"/>
              <a:ea typeface="字魂160号-檀宋" panose="00000500000000000000" pitchFamily="2" charset="-122"/>
              <a:sym typeface="字魂160号-檀宋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12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463</Words>
  <Application>Microsoft Office PowerPoint</Application>
  <PresentationFormat>Widescreen</PresentationFormat>
  <Paragraphs>49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Times New Roman</vt:lpstr>
      <vt:lpstr>Cambria</vt:lpstr>
      <vt:lpstr>SVN-Newton</vt:lpstr>
      <vt:lpstr>#9Slide07 HoneyCream</vt:lpstr>
      <vt:lpstr>Arial</vt:lpstr>
      <vt:lpstr>Calibri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BÍCH</dc:creator>
  <cp:keywords>MNT;MANGNONTEAM</cp:keywords>
  <cp:lastModifiedBy>tú nguyễn</cp:lastModifiedBy>
  <cp:revision>62</cp:revision>
  <dcterms:created xsi:type="dcterms:W3CDTF">2023-06-16T08:43:46Z</dcterms:created>
  <dcterms:modified xsi:type="dcterms:W3CDTF">2025-09-27T09:01:30Z</dcterms:modified>
</cp:coreProperties>
</file>