
<file path=[Content_Types].xml><?xml version="1.0" encoding="utf-8"?>
<Types xmlns="http://schemas.openxmlformats.org/package/2006/content-types">
  <Default Extension="mp3" ContentType="audio/mpeg"/>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10"/>
  </p:notesMasterIdLst>
  <p:sldIdLst>
    <p:sldId id="256" r:id="rId3"/>
    <p:sldId id="327" r:id="rId4"/>
    <p:sldId id="297" r:id="rId5"/>
    <p:sldId id="299" r:id="rId6"/>
    <p:sldId id="300" r:id="rId7"/>
    <p:sldId id="329" r:id="rId8"/>
    <p:sldId id="33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92" autoAdjust="0"/>
  </p:normalViewPr>
  <p:slideViewPr>
    <p:cSldViewPr snapToGrid="0">
      <p:cViewPr varScale="1">
        <p:scale>
          <a:sx n="73" d="100"/>
          <a:sy n="73" d="100"/>
        </p:scale>
        <p:origin x="618"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FABEF-6893-4471-8405-40038D9BD553}" type="datetimeFigureOut">
              <a:rPr lang="en-US" smtClean="0"/>
              <a:t>25/9/2025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A4C8C-F171-4760-B764-16E889D678B1}" type="slidenum">
              <a:rPr lang="en-US" smtClean="0"/>
              <a:t>‹#›</a:t>
            </a:fld>
            <a:endParaRPr lang="en-US"/>
          </a:p>
        </p:txBody>
      </p:sp>
    </p:spTree>
    <p:extLst>
      <p:ext uri="{BB962C8B-B14F-4D97-AF65-F5344CB8AC3E}">
        <p14:creationId xmlns:p14="http://schemas.microsoft.com/office/powerpoint/2010/main" val="261594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35号-经典雅黑" panose="020000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35号-经典雅黑" panose="02000000000000000000" pitchFamily="2" charset="-122"/>
              <a:cs typeface="+mn-cs"/>
            </a:endParaRPr>
          </a:p>
        </p:txBody>
      </p:sp>
    </p:spTree>
    <p:extLst>
      <p:ext uri="{BB962C8B-B14F-4D97-AF65-F5344CB8AC3E}">
        <p14:creationId xmlns:p14="http://schemas.microsoft.com/office/powerpoint/2010/main" val="1042806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35号-经典雅黑" panose="02000000000000000000" pitchFamily="2" charset="-122"/>
              <a:cs typeface="+mn-cs"/>
            </a:endParaRPr>
          </a:p>
        </p:txBody>
      </p:sp>
    </p:spTree>
    <p:extLst>
      <p:ext uri="{BB962C8B-B14F-4D97-AF65-F5344CB8AC3E}">
        <p14:creationId xmlns:p14="http://schemas.microsoft.com/office/powerpoint/2010/main" val="3787689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35号-经典雅黑" panose="02000000000000000000" pitchFamily="2" charset="-122"/>
              <a:cs typeface="+mn-cs"/>
            </a:endParaRPr>
          </a:p>
        </p:txBody>
      </p:sp>
    </p:spTree>
    <p:extLst>
      <p:ext uri="{BB962C8B-B14F-4D97-AF65-F5344CB8AC3E}">
        <p14:creationId xmlns:p14="http://schemas.microsoft.com/office/powerpoint/2010/main" val="2664713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35号-经典雅黑" panose="02000000000000000000" pitchFamily="2" charset="-122"/>
              <a:cs typeface="+mn-cs"/>
            </a:endParaRPr>
          </a:p>
        </p:txBody>
      </p:sp>
    </p:spTree>
    <p:extLst>
      <p:ext uri="{BB962C8B-B14F-4D97-AF65-F5344CB8AC3E}">
        <p14:creationId xmlns:p14="http://schemas.microsoft.com/office/powerpoint/2010/main" val="982467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35号-经典雅黑" panose="02000000000000000000" pitchFamily="2" charset="-122"/>
              <a:cs typeface="+mn-cs"/>
            </a:endParaRPr>
          </a:p>
        </p:txBody>
      </p:sp>
    </p:spTree>
    <p:extLst>
      <p:ext uri="{BB962C8B-B14F-4D97-AF65-F5344CB8AC3E}">
        <p14:creationId xmlns:p14="http://schemas.microsoft.com/office/powerpoint/2010/main" val="772376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35号-经典雅黑" panose="02000000000000000000" pitchFamily="2" charset="-122"/>
              <a:cs typeface="+mn-cs"/>
            </a:endParaRPr>
          </a:p>
        </p:txBody>
      </p:sp>
    </p:spTree>
    <p:extLst>
      <p:ext uri="{BB962C8B-B14F-4D97-AF65-F5344CB8AC3E}">
        <p14:creationId xmlns:p14="http://schemas.microsoft.com/office/powerpoint/2010/main" val="220053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215564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31155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9295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89332507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9992288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532613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1183148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8134967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66696104"/>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0245132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0604332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564354"/>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217145545"/>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95349447"/>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4459061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7050157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84975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81838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357648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34666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9158385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77438932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385564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6356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35号-经典雅黑" panose="02000000000000000000" pitchFamily="2" charset="-122"/>
          <a:ea typeface="字魂35号-经典雅黑"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35号-经典雅黑" panose="02000000000000000000" pitchFamily="2" charset="-122"/>
          <a:ea typeface="字魂35号-经典雅黑" panose="020000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35号-经典雅黑" panose="02000000000000000000" pitchFamily="2" charset="-122"/>
          <a:ea typeface="字魂35号-经典雅黑" panose="020000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35号-经典雅黑" panose="02000000000000000000" pitchFamily="2" charset="-122"/>
          <a:ea typeface="字魂35号-经典雅黑" panose="020000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35号-经典雅黑" panose="02000000000000000000" pitchFamily="2" charset="-122"/>
          <a:ea typeface="字魂35号-经典雅黑" panose="020000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63.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6-轻音乐-钢琴弦乐铃-欢快可爱配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075" y="-1241425"/>
            <a:ext cx="609600" cy="609600"/>
          </a:xfrm>
          <a:prstGeom prst="rect">
            <a:avLst/>
          </a:prstGeom>
        </p:spPr>
      </p:pic>
      <p:sp>
        <p:nvSpPr>
          <p:cNvPr id="8" name="文本框 18">
            <a:extLst>
              <a:ext uri="{FF2B5EF4-FFF2-40B4-BE49-F238E27FC236}">
                <a16:creationId xmlns:a16="http://schemas.microsoft.com/office/drawing/2014/main" id="{E6E8DD62-1ED7-4698-B4DE-B6D81B4CDA96}"/>
              </a:ext>
            </a:extLst>
          </p:cNvPr>
          <p:cNvSpPr txBox="1"/>
          <p:nvPr/>
        </p:nvSpPr>
        <p:spPr>
          <a:xfrm>
            <a:off x="2349881" y="1185102"/>
            <a:ext cx="71413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Thứ</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Ngày</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Tháng</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Năm</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11" name="Picture 10">
            <a:extLst>
              <a:ext uri="{FF2B5EF4-FFF2-40B4-BE49-F238E27FC236}">
                <a16:creationId xmlns:a16="http://schemas.microsoft.com/office/drawing/2014/main" id="{A57A6086-1020-480A-A79B-1FA95DD39902}"/>
              </a:ext>
            </a:extLst>
          </p:cNvPr>
          <p:cNvPicPr>
            <a:picLocks noChangeAspect="1"/>
          </p:cNvPicPr>
          <p:nvPr/>
        </p:nvPicPr>
        <p:blipFill>
          <a:blip r:embed="rId7"/>
          <a:stretch>
            <a:fillRect/>
          </a:stretch>
        </p:blipFill>
        <p:spPr>
          <a:xfrm>
            <a:off x="2221044" y="1892791"/>
            <a:ext cx="8047417" cy="749873"/>
          </a:xfrm>
          <a:prstGeom prst="rect">
            <a:avLst/>
          </a:prstGeom>
        </p:spPr>
      </p:pic>
      <p:pic>
        <p:nvPicPr>
          <p:cNvPr id="3" name="Picture 2">
            <a:extLst>
              <a:ext uri="{FF2B5EF4-FFF2-40B4-BE49-F238E27FC236}">
                <a16:creationId xmlns:a16="http://schemas.microsoft.com/office/drawing/2014/main" id="{016C7E50-D23D-4CA7-B6E9-80A051227EF5}"/>
              </a:ext>
            </a:extLst>
          </p:cNvPr>
          <p:cNvPicPr>
            <a:picLocks noChangeAspect="1"/>
          </p:cNvPicPr>
          <p:nvPr/>
        </p:nvPicPr>
        <p:blipFill>
          <a:blip r:embed="rId8"/>
          <a:stretch>
            <a:fillRect/>
          </a:stretch>
        </p:blipFill>
        <p:spPr>
          <a:xfrm>
            <a:off x="2635607" y="2394214"/>
            <a:ext cx="7218290" cy="258492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16" presetClass="entr" presetSubtype="21"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barn(inVertical)">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repeatCount="indefinite" fill="remove"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3CCE055B-16D2-42A0-B79E-8D818152E9AE}"/>
              </a:ext>
            </a:extLst>
          </p:cNvPr>
          <p:cNvGrpSpPr/>
          <p:nvPr/>
        </p:nvGrpSpPr>
        <p:grpSpPr>
          <a:xfrm>
            <a:off x="1727200" y="873760"/>
            <a:ext cx="8493760" cy="2631440"/>
            <a:chOff x="3977443" y="-1656990"/>
            <a:chExt cx="3108271" cy="1374841"/>
          </a:xfrm>
        </p:grpSpPr>
        <p:sp>
          <p:nvSpPr>
            <p:cNvPr id="6" name="矩形: 圆角 6">
              <a:extLst>
                <a:ext uri="{FF2B5EF4-FFF2-40B4-BE49-F238E27FC236}">
                  <a16:creationId xmlns:a16="http://schemas.microsoft.com/office/drawing/2014/main" id="{54EF102E-107D-48D6-9EDE-EFE233AFFED9}"/>
                </a:ext>
              </a:extLst>
            </p:cNvPr>
            <p:cNvSpPr/>
            <p:nvPr/>
          </p:nvSpPr>
          <p:spPr>
            <a:xfrm>
              <a:off x="3977443" y="-1656990"/>
              <a:ext cx="3108271" cy="1374841"/>
            </a:xfrm>
            <a:prstGeom prst="roundRect">
              <a:avLst>
                <a:gd name="adj" fmla="val 16819"/>
              </a:avLst>
            </a:prstGeom>
            <a:solidFill>
              <a:srgbClr val="85E834"/>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336600"/>
                </a:solidFill>
                <a:effectLst/>
                <a:uLnTx/>
                <a:uFillTx/>
                <a:latin typeface="Baloo 2 ExtraBold" panose="03080902040302020200" pitchFamily="66" charset="0"/>
                <a:ea typeface="等线" panose="02010600030101010101" pitchFamily="2" charset="-122"/>
                <a:cs typeface="Baloo 2 ExtraBold" panose="03080902040302020200" pitchFamily="66" charset="0"/>
              </a:endParaRPr>
            </a:p>
          </p:txBody>
        </p:sp>
        <p:sp>
          <p:nvSpPr>
            <p:cNvPr id="7" name="TextBox 6">
              <a:extLst>
                <a:ext uri="{FF2B5EF4-FFF2-40B4-BE49-F238E27FC236}">
                  <a16:creationId xmlns:a16="http://schemas.microsoft.com/office/drawing/2014/main" id="{8AEA9D04-20AB-4B07-BBAB-2FEA25FC9BF2}"/>
                </a:ext>
              </a:extLst>
            </p:cNvPr>
            <p:cNvSpPr txBox="1"/>
            <p:nvPr/>
          </p:nvSpPr>
          <p:spPr>
            <a:xfrm>
              <a:off x="4037250" y="-1602680"/>
              <a:ext cx="3048464" cy="12662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Thật lãng phí  làm sao, vì HẬU ĐẬU nên bao nhiêu đồ đạc bị hỏng, bị rơi bẩn không thể sử dụng tiếp được nữa. Hậu đậu là không cẩn thận, hay làm rơi, làm vỡ đồ đạc.</a:t>
              </a:r>
              <a:endPar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spTree>
    <p:extLst>
      <p:ext uri="{BB962C8B-B14F-4D97-AF65-F5344CB8AC3E}">
        <p14:creationId xmlns:p14="http://schemas.microsoft.com/office/powerpoint/2010/main" val="2805442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0" y="0"/>
            <a:ext cx="12192000" cy="6858000"/>
            <a:chOff x="0" y="0"/>
            <a:chExt cx="12192000" cy="685800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矩形 24"/>
            <p:cNvSpPr/>
            <p:nvPr/>
          </p:nvSpPr>
          <p:spPr>
            <a:xfrm>
              <a:off x="213645" y="176050"/>
              <a:ext cx="11760302" cy="651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Arial" panose="020B0604020202020204" pitchFamily="34" charset="0"/>
                <a:ea typeface="字魂35号-经典雅黑" panose="02000000000000000000" pitchFamily="2" charset="-122"/>
                <a:cs typeface="Arial" panose="020B0604020202020204" pitchFamily="34" charset="0"/>
              </a:endParaRPr>
            </a:p>
          </p:txBody>
        </p:sp>
      </p:grpSp>
      <p:grpSp>
        <p:nvGrpSpPr>
          <p:cNvPr id="10" name="Group 9">
            <a:extLst>
              <a:ext uri="{FF2B5EF4-FFF2-40B4-BE49-F238E27FC236}">
                <a16:creationId xmlns:a16="http://schemas.microsoft.com/office/drawing/2014/main" id="{2C8E5DD9-046A-4F55-B855-E259364D1624}"/>
              </a:ext>
            </a:extLst>
          </p:cNvPr>
          <p:cNvGrpSpPr/>
          <p:nvPr/>
        </p:nvGrpSpPr>
        <p:grpSpPr>
          <a:xfrm>
            <a:off x="119209" y="1894933"/>
            <a:ext cx="3636715" cy="3598970"/>
            <a:chOff x="8126350" y="1467127"/>
            <a:chExt cx="2765067" cy="2752924"/>
          </a:xfrm>
        </p:grpSpPr>
        <p:pic>
          <p:nvPicPr>
            <p:cNvPr id="13" name="图片 2" descr="2">
              <a:extLst>
                <a:ext uri="{FF2B5EF4-FFF2-40B4-BE49-F238E27FC236}">
                  <a16:creationId xmlns:a16="http://schemas.microsoft.com/office/drawing/2014/main" id="{8BF4BF20-91DC-4A0D-ABAD-280829EE35E2}"/>
                </a:ext>
              </a:extLst>
            </p:cNvPr>
            <p:cNvPicPr>
              <a:picLocks noChangeAspect="1"/>
            </p:cNvPicPr>
            <p:nvPr/>
          </p:nvPicPr>
          <p:blipFill>
            <a:blip r:embed="rId4"/>
            <a:stretch>
              <a:fillRect/>
            </a:stretch>
          </p:blipFill>
          <p:spPr>
            <a:xfrm>
              <a:off x="8126350" y="1467127"/>
              <a:ext cx="2765067" cy="2343882"/>
            </a:xfrm>
            <a:prstGeom prst="rect">
              <a:avLst/>
            </a:prstGeom>
          </p:spPr>
        </p:pic>
        <p:sp>
          <p:nvSpPr>
            <p:cNvPr id="14" name="Rounded Rectangle 17">
              <a:extLst>
                <a:ext uri="{FF2B5EF4-FFF2-40B4-BE49-F238E27FC236}">
                  <a16:creationId xmlns:a16="http://schemas.microsoft.com/office/drawing/2014/main" id="{66B163A8-3075-4EA0-BCDF-9474B7AA7EC6}"/>
                </a:ext>
              </a:extLst>
            </p:cNvPr>
            <p:cNvSpPr/>
            <p:nvPr/>
          </p:nvSpPr>
          <p:spPr>
            <a:xfrm>
              <a:off x="8126350" y="3132350"/>
              <a:ext cx="2571800" cy="108770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Thảo</a:t>
              </a:r>
              <a:r>
                <a:rPr kumimoji="0" lang="en-US"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luận</a:t>
              </a:r>
              <a:r>
                <a:rPr kumimoji="0" lang="en-US"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nhóm</a:t>
              </a:r>
              <a:r>
                <a:rPr kumimoji="0" lang="en-US"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đôi</a:t>
              </a:r>
              <a:endParaRPr kumimoji="0" lang="en-US"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grpSp>
        <p:nvGrpSpPr>
          <p:cNvPr id="22" name="Group 21">
            <a:extLst>
              <a:ext uri="{FF2B5EF4-FFF2-40B4-BE49-F238E27FC236}">
                <a16:creationId xmlns:a16="http://schemas.microsoft.com/office/drawing/2014/main" id="{C12790A2-1212-495D-875B-2D3B070EE824}"/>
              </a:ext>
            </a:extLst>
          </p:cNvPr>
          <p:cNvGrpSpPr/>
          <p:nvPr/>
        </p:nvGrpSpPr>
        <p:grpSpPr>
          <a:xfrm>
            <a:off x="3055654" y="961668"/>
            <a:ext cx="8740106" cy="1298019"/>
            <a:chOff x="3977443" y="-1656991"/>
            <a:chExt cx="3108271" cy="816099"/>
          </a:xfrm>
        </p:grpSpPr>
        <p:sp>
          <p:nvSpPr>
            <p:cNvPr id="23" name="矩形: 圆角 6">
              <a:extLst>
                <a:ext uri="{FF2B5EF4-FFF2-40B4-BE49-F238E27FC236}">
                  <a16:creationId xmlns:a16="http://schemas.microsoft.com/office/drawing/2014/main" id="{7C6BEA59-DC88-4666-A22E-A33DB9456A72}"/>
                </a:ext>
              </a:extLst>
            </p:cNvPr>
            <p:cNvSpPr/>
            <p:nvPr/>
          </p:nvSpPr>
          <p:spPr>
            <a:xfrm>
              <a:off x="3977443" y="-1656991"/>
              <a:ext cx="3108271" cy="786121"/>
            </a:xfrm>
            <a:prstGeom prst="roundRect">
              <a:avLst>
                <a:gd name="adj" fmla="val 50000"/>
              </a:avLst>
            </a:prstGeom>
            <a:solidFill>
              <a:srgbClr val="85E834"/>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336600"/>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4" name="TextBox 23">
              <a:extLst>
                <a:ext uri="{FF2B5EF4-FFF2-40B4-BE49-F238E27FC236}">
                  <a16:creationId xmlns:a16="http://schemas.microsoft.com/office/drawing/2014/main" id="{03B5A5B7-82E8-4AC4-BDCA-865A4F201E93}"/>
                </a:ext>
              </a:extLst>
            </p:cNvPr>
            <p:cNvSpPr txBox="1"/>
            <p:nvPr/>
          </p:nvSpPr>
          <p:spPr>
            <a:xfrm>
              <a:off x="4149093" y="-1595570"/>
              <a:ext cx="2764972" cy="754678"/>
            </a:xfrm>
            <a:prstGeom prst="rect">
              <a:avLst/>
            </a:prstGeom>
            <a:noFill/>
          </p:spPr>
          <p:txBody>
            <a:bodyPr wrap="square">
              <a:spAutoFit/>
            </a:bodyPr>
            <a:lstStyle/>
            <a:p>
              <a:pPr marL="0" marR="0" algn="ctr">
                <a:spcBef>
                  <a:spcPts val="0"/>
                </a:spcBef>
                <a:spcAft>
                  <a:spcPts val="0"/>
                </a:spcAft>
              </a:pP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việc</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nhà</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khéo</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chúng</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gì</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2" name="Cloud 1">
            <a:extLst>
              <a:ext uri="{FF2B5EF4-FFF2-40B4-BE49-F238E27FC236}">
                <a16:creationId xmlns:a16="http://schemas.microsoft.com/office/drawing/2014/main" id="{B8BB5F8E-C9D7-4811-BA67-9CA9D08D784A}"/>
              </a:ext>
            </a:extLst>
          </p:cNvPr>
          <p:cNvSpPr/>
          <p:nvPr/>
        </p:nvSpPr>
        <p:spPr>
          <a:xfrm>
            <a:off x="3958319" y="2651760"/>
            <a:ext cx="3779520" cy="2307392"/>
          </a:xfrm>
          <a:prstGeom prst="cloud">
            <a:avLst/>
          </a:prstGeom>
          <a:ln w="7620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err="1">
                <a:solidFill>
                  <a:schemeClr val="bg1"/>
                </a:solidFill>
                <a:latin typeface="Arial" panose="020B0604020202020204" pitchFamily="34" charset="0"/>
                <a:cs typeface="Arial" panose="020B0604020202020204" pitchFamily="34" charset="0"/>
              </a:rPr>
              <a:t>Làm</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nhiều</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cho</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quen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tay</a:t>
            </a:r>
            <a:endParaRPr lang="en-US" sz="3200" b="1" dirty="0">
              <a:solidFill>
                <a:schemeClr val="bg1"/>
              </a:solidFill>
              <a:latin typeface="Arial" panose="020B0604020202020204" pitchFamily="34" charset="0"/>
              <a:cs typeface="Arial" panose="020B0604020202020204" pitchFamily="34" charset="0"/>
            </a:endParaRPr>
          </a:p>
        </p:txBody>
      </p:sp>
      <p:sp>
        <p:nvSpPr>
          <p:cNvPr id="29" name="Cloud 28">
            <a:extLst>
              <a:ext uri="{FF2B5EF4-FFF2-40B4-BE49-F238E27FC236}">
                <a16:creationId xmlns:a16="http://schemas.microsoft.com/office/drawing/2014/main" id="{7D59DCBA-2D8E-423C-A5B9-1EB4A5251AFB}"/>
              </a:ext>
            </a:extLst>
          </p:cNvPr>
          <p:cNvSpPr/>
          <p:nvPr/>
        </p:nvSpPr>
        <p:spPr>
          <a:xfrm>
            <a:off x="8194427" y="2651760"/>
            <a:ext cx="3779520" cy="2307392"/>
          </a:xfrm>
          <a:prstGeom prst="cloud">
            <a:avLst/>
          </a:prstGeom>
          <a:ln w="7620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err="1">
                <a:solidFill>
                  <a:schemeClr val="bg1"/>
                </a:solidFill>
                <a:latin typeface="Arial" panose="020B0604020202020204" pitchFamily="34" charset="0"/>
                <a:cs typeface="Arial" panose="020B0604020202020204" pitchFamily="34" charset="0"/>
              </a:rPr>
              <a:t>Không</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vội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vàng</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80212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0" y="0"/>
            <a:ext cx="12192000" cy="6858000"/>
            <a:chOff x="0" y="0"/>
            <a:chExt cx="12192000" cy="685800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矩形 24"/>
            <p:cNvSpPr/>
            <p:nvPr/>
          </p:nvSpPr>
          <p:spPr>
            <a:xfrm>
              <a:off x="213645" y="176050"/>
              <a:ext cx="11760302" cy="651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Arial" panose="020B0604020202020204" pitchFamily="34" charset="0"/>
                <a:ea typeface="字魂35号-经典雅黑" panose="02000000000000000000" pitchFamily="2" charset="-122"/>
                <a:cs typeface="Arial" panose="020B0604020202020204" pitchFamily="34" charset="0"/>
              </a:endParaRPr>
            </a:p>
          </p:txBody>
        </p:sp>
      </p:grpSp>
      <p:pic>
        <p:nvPicPr>
          <p:cNvPr id="32" name="Graphic 31">
            <a:extLst>
              <a:ext uri="{FF2B5EF4-FFF2-40B4-BE49-F238E27FC236}">
                <a16:creationId xmlns:a16="http://schemas.microsoft.com/office/drawing/2014/main" id="{D79C96CE-8A36-4EAF-8244-02D554A129B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474720" y="3761670"/>
            <a:ext cx="6413889" cy="2824026"/>
          </a:xfrm>
          <a:prstGeom prst="rect">
            <a:avLst/>
          </a:prstGeom>
        </p:spPr>
      </p:pic>
      <p:grpSp>
        <p:nvGrpSpPr>
          <p:cNvPr id="6" name="Group 5">
            <a:extLst>
              <a:ext uri="{FF2B5EF4-FFF2-40B4-BE49-F238E27FC236}">
                <a16:creationId xmlns:a16="http://schemas.microsoft.com/office/drawing/2014/main" id="{80ADC3C9-9A5F-40C6-8FF5-9FB9D3D92BEF}"/>
              </a:ext>
            </a:extLst>
          </p:cNvPr>
          <p:cNvGrpSpPr/>
          <p:nvPr/>
        </p:nvGrpSpPr>
        <p:grpSpPr>
          <a:xfrm>
            <a:off x="1727200" y="873760"/>
            <a:ext cx="9022080" cy="2658494"/>
            <a:chOff x="3977443" y="-1656990"/>
            <a:chExt cx="3108271" cy="1388976"/>
          </a:xfrm>
        </p:grpSpPr>
        <p:sp>
          <p:nvSpPr>
            <p:cNvPr id="7" name="矩形: 圆角 6">
              <a:extLst>
                <a:ext uri="{FF2B5EF4-FFF2-40B4-BE49-F238E27FC236}">
                  <a16:creationId xmlns:a16="http://schemas.microsoft.com/office/drawing/2014/main" id="{5D400D78-FD0B-4A72-B4B9-A1C5E533D6A1}"/>
                </a:ext>
              </a:extLst>
            </p:cNvPr>
            <p:cNvSpPr/>
            <p:nvPr/>
          </p:nvSpPr>
          <p:spPr>
            <a:xfrm>
              <a:off x="3977443" y="-1656990"/>
              <a:ext cx="3108271" cy="1374841"/>
            </a:xfrm>
            <a:prstGeom prst="roundRect">
              <a:avLst>
                <a:gd name="adj" fmla="val 16819"/>
              </a:avLst>
            </a:prstGeom>
            <a:solidFill>
              <a:srgbClr val="85E834"/>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336600"/>
                </a:solidFill>
                <a:effectLst/>
                <a:uLnTx/>
                <a:uFillTx/>
                <a:latin typeface="Baloo 2 ExtraBold" panose="03080902040302020200" pitchFamily="66" charset="0"/>
                <a:ea typeface="等线" panose="02010600030101010101" pitchFamily="2" charset="-122"/>
                <a:cs typeface="Baloo 2 ExtraBold" panose="03080902040302020200" pitchFamily="66" charset="0"/>
              </a:endParaRPr>
            </a:p>
          </p:txBody>
        </p:sp>
        <p:sp>
          <p:nvSpPr>
            <p:cNvPr id="8" name="TextBox 7">
              <a:extLst>
                <a:ext uri="{FF2B5EF4-FFF2-40B4-BE49-F238E27FC236}">
                  <a16:creationId xmlns:a16="http://schemas.microsoft.com/office/drawing/2014/main" id="{7CF313FE-D328-4811-A030-2970FBF14691}"/>
                </a:ext>
              </a:extLst>
            </p:cNvPr>
            <p:cNvSpPr txBox="1"/>
            <p:nvPr/>
          </p:nvSpPr>
          <p:spPr>
            <a:xfrm>
              <a:off x="4037250" y="-1602680"/>
              <a:ext cx="3048464" cy="133466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Người xưa hay có câu “ Trăm hay không bằng tay quen” bởi vậy bí kíp giúp ta rèn luyện tính cẩn thận chính là: “LÀM NHIỀU CHO QUEN TAY – TẬP TRUNG, KHÔNG VỘI VÀNG”.</a:t>
              </a:r>
              <a:endPar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spTree>
    <p:extLst>
      <p:ext uri="{BB962C8B-B14F-4D97-AF65-F5344CB8AC3E}">
        <p14:creationId xmlns:p14="http://schemas.microsoft.com/office/powerpoint/2010/main" val="1280921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矩形: 圆角 6">
            <a:extLst>
              <a:ext uri="{FF2B5EF4-FFF2-40B4-BE49-F238E27FC236}">
                <a16:creationId xmlns:a16="http://schemas.microsoft.com/office/drawing/2014/main" id="{499B534F-1378-4732-B8F5-9F0EAA5133DB}"/>
              </a:ext>
            </a:extLst>
          </p:cNvPr>
          <p:cNvSpPr/>
          <p:nvPr/>
        </p:nvSpPr>
        <p:spPr>
          <a:xfrm>
            <a:off x="2682240" y="1597158"/>
            <a:ext cx="6522719" cy="2058995"/>
          </a:xfrm>
          <a:prstGeom prst="roundRect">
            <a:avLst>
              <a:gd name="adj" fmla="val 50000"/>
            </a:avLst>
          </a:prstGeom>
          <a:noFill/>
          <a:ln w="76200"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pic>
        <p:nvPicPr>
          <p:cNvPr id="4" name="Picture 3">
            <a:extLst>
              <a:ext uri="{FF2B5EF4-FFF2-40B4-BE49-F238E27FC236}">
                <a16:creationId xmlns:a16="http://schemas.microsoft.com/office/drawing/2014/main" id="{EAD91A53-383C-4E86-ACD0-39EDBA07828D}"/>
              </a:ext>
            </a:extLst>
          </p:cNvPr>
          <p:cNvPicPr>
            <a:picLocks noChangeAspect="1"/>
          </p:cNvPicPr>
          <p:nvPr/>
        </p:nvPicPr>
        <p:blipFill>
          <a:blip r:embed="rId4"/>
          <a:stretch>
            <a:fillRect/>
          </a:stretch>
        </p:blipFill>
        <p:spPr>
          <a:xfrm>
            <a:off x="3350537" y="1778422"/>
            <a:ext cx="5328366" cy="1877731"/>
          </a:xfrm>
          <a:prstGeom prst="rect">
            <a:avLst/>
          </a:prstGeom>
        </p:spPr>
      </p:pic>
    </p:spTree>
    <p:extLst>
      <p:ext uri="{BB962C8B-B14F-4D97-AF65-F5344CB8AC3E}">
        <p14:creationId xmlns:p14="http://schemas.microsoft.com/office/powerpoint/2010/main" val="2733616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0" y="0"/>
            <a:ext cx="12192000" cy="6858000"/>
            <a:chOff x="0" y="0"/>
            <a:chExt cx="12192000" cy="6858000"/>
          </a:xfrm>
        </p:grpSpPr>
        <p:pic>
          <p:nvPicPr>
            <p:cNvPr id="64" name="图片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6" name="矩形 65"/>
            <p:cNvSpPr/>
            <p:nvPr/>
          </p:nvSpPr>
          <p:spPr>
            <a:xfrm>
              <a:off x="213645" y="176050"/>
              <a:ext cx="11760302" cy="651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miri" panose="00000500000000000000" charset="0"/>
                <a:ea typeface="字魂35号-经典雅黑" panose="02000000000000000000" pitchFamily="2" charset="-122"/>
                <a:cs typeface="Amiri" panose="00000500000000000000" charset="0"/>
              </a:endParaRPr>
            </a:p>
          </p:txBody>
        </p:sp>
      </p:grpSp>
      <p:grpSp>
        <p:nvGrpSpPr>
          <p:cNvPr id="7" name="Group 6">
            <a:extLst>
              <a:ext uri="{FF2B5EF4-FFF2-40B4-BE49-F238E27FC236}">
                <a16:creationId xmlns:a16="http://schemas.microsoft.com/office/drawing/2014/main" id="{7173AB61-20F0-47F2-8034-9990B2497CC2}"/>
              </a:ext>
            </a:extLst>
          </p:cNvPr>
          <p:cNvGrpSpPr/>
          <p:nvPr/>
        </p:nvGrpSpPr>
        <p:grpSpPr>
          <a:xfrm>
            <a:off x="2363697" y="3542812"/>
            <a:ext cx="9439138" cy="1670766"/>
            <a:chOff x="1629819" y="733985"/>
            <a:chExt cx="9439138" cy="1670766"/>
          </a:xfrm>
        </p:grpSpPr>
        <p:pic>
          <p:nvPicPr>
            <p:cNvPr id="8" name="图片 16">
              <a:extLst>
                <a:ext uri="{FF2B5EF4-FFF2-40B4-BE49-F238E27FC236}">
                  <a16:creationId xmlns:a16="http://schemas.microsoft.com/office/drawing/2014/main" id="{B36339A2-2E64-432F-801E-91903C7FB01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9" name="Straight Connector 8">
              <a:extLst>
                <a:ext uri="{FF2B5EF4-FFF2-40B4-BE49-F238E27FC236}">
                  <a16:creationId xmlns:a16="http://schemas.microsoft.com/office/drawing/2014/main" id="{2631DC8E-47E4-4C11-84AB-83F291FB55E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D2022DFD-6B65-43E4-A946-ADB56C3C050A}"/>
              </a:ext>
            </a:extLst>
          </p:cNvPr>
          <p:cNvSpPr txBox="1"/>
          <p:nvPr/>
        </p:nvSpPr>
        <p:spPr>
          <a:xfrm>
            <a:off x="744692" y="2778167"/>
            <a:ext cx="10698207" cy="2308324"/>
          </a:xfrm>
          <a:prstGeom prst="rect">
            <a:avLst/>
          </a:prstGeom>
          <a:noFill/>
        </p:spPr>
        <p:txBody>
          <a:bodyPr wrap="square" rtlCol="0">
            <a:spAutoFit/>
          </a:bodyPr>
          <a:lstStyle/>
          <a:p>
            <a:pPr lvl="0" algn="ctr"/>
            <a:r>
              <a:rPr lang="vi-VN" sz="3600" b="1" dirty="0">
                <a:solidFill>
                  <a:srgbClr val="FF2D4E"/>
                </a:solidFill>
                <a:latin typeface="Cambria" panose="02040503050406030204" pitchFamily="18" charset="0"/>
                <a:ea typeface="Cambria" panose="02040503050406030204" pitchFamily="18" charset="0"/>
                <a:cs typeface="Calibri" panose="020F0502020204030204" pitchFamily="34" charset="0"/>
              </a:rPr>
              <a:t>Việc cắm hoa rất  đơn giản chỉ cần sự tỉ mỉ , khéo léo sẽ thì chúng ta sẽ có một lọ hoa đẹp. Lợi ích của việc cắm hoa sẽ giúp cho chúng ta vui vẻ hơn và trang trí cho ngôi nhà thêm đẹp hơn.</a:t>
            </a:r>
            <a:endParaRPr kumimoji="0" lang="en-US" sz="3600" b="1" i="0" u="none" strike="noStrike" kern="1200" cap="none" spc="0" normalizeH="0" baseline="0" noProof="0" dirty="0">
              <a:ln>
                <a:noFill/>
              </a:ln>
              <a:solidFill>
                <a:srgbClr val="FF2D4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11" name="Group 10">
            <a:extLst>
              <a:ext uri="{FF2B5EF4-FFF2-40B4-BE49-F238E27FC236}">
                <a16:creationId xmlns:a16="http://schemas.microsoft.com/office/drawing/2014/main" id="{299ECBE9-BA1C-4C5A-A1EF-D388AB188124}"/>
              </a:ext>
            </a:extLst>
          </p:cNvPr>
          <p:cNvGrpSpPr/>
          <p:nvPr/>
        </p:nvGrpSpPr>
        <p:grpSpPr>
          <a:xfrm>
            <a:off x="636216" y="193415"/>
            <a:ext cx="3319272" cy="2529425"/>
            <a:chOff x="1216259" y="668944"/>
            <a:chExt cx="3385354" cy="3045590"/>
          </a:xfrm>
        </p:grpSpPr>
        <p:pic>
          <p:nvPicPr>
            <p:cNvPr id="12" name="Picture 11">
              <a:extLst>
                <a:ext uri="{FF2B5EF4-FFF2-40B4-BE49-F238E27FC236}">
                  <a16:creationId xmlns:a16="http://schemas.microsoft.com/office/drawing/2014/main" id="{5F9B5780-BA0D-400A-AF24-10042815E18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13" name="Oval 12">
              <a:extLst>
                <a:ext uri="{FF2B5EF4-FFF2-40B4-BE49-F238E27FC236}">
                  <a16:creationId xmlns:a16="http://schemas.microsoft.com/office/drawing/2014/main" id="{AF042371-F971-4528-AD26-3471DCBEA670}"/>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15072388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p:tgtEl>
                                          <p:spTgt spid="7"/>
                                        </p:tgtEl>
                                        <p:attrNameLst>
                                          <p:attrName>ppt_x</p:attrName>
                                        </p:attrNameLst>
                                      </p:cBhvr>
                                      <p:tavLst>
                                        <p:tav tm="0">
                                          <p:val>
                                            <p:strVal val="#ppt_x-#ppt_w*1.125000"/>
                                          </p:val>
                                        </p:tav>
                                        <p:tav tm="100000">
                                          <p:val>
                                            <p:strVal val="#ppt_x"/>
                                          </p:val>
                                        </p:tav>
                                      </p:tavLst>
                                    </p:anim>
                                    <p:animEffect transition="in" filter="wipe(right)">
                                      <p:cBhvr>
                                        <p:cTn id="13" dur="1000"/>
                                        <p:tgtEl>
                                          <p:spTgt spid="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p:tgtEl>
                                          <p:spTgt spid="10"/>
                                        </p:tgtEl>
                                        <p:attrNameLst>
                                          <p:attrName>ppt_x</p:attrName>
                                        </p:attrNameLst>
                                      </p:cBhvr>
                                      <p:tavLst>
                                        <p:tav tm="0">
                                          <p:val>
                                            <p:strVal val="#ppt_x-#ppt_w*1.125000"/>
                                          </p:val>
                                        </p:tav>
                                        <p:tav tm="100000">
                                          <p:val>
                                            <p:strVal val="#ppt_x"/>
                                          </p:val>
                                        </p:tav>
                                      </p:tavLst>
                                    </p:anim>
                                    <p:animEffect transition="in" filter="wipe(right)">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0" y="0"/>
            <a:ext cx="12192000" cy="6858000"/>
            <a:chOff x="0" y="0"/>
            <a:chExt cx="12192000" cy="6858000"/>
          </a:xfrm>
        </p:grpSpPr>
        <p:pic>
          <p:nvPicPr>
            <p:cNvPr id="64" name="图片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6" name="矩形 65"/>
            <p:cNvSpPr/>
            <p:nvPr/>
          </p:nvSpPr>
          <p:spPr>
            <a:xfrm>
              <a:off x="213645" y="176050"/>
              <a:ext cx="11760302" cy="651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miri" panose="00000500000000000000" charset="0"/>
                <a:ea typeface="字魂35号-经典雅黑" panose="02000000000000000000" pitchFamily="2" charset="-122"/>
                <a:cs typeface="Amiri" panose="00000500000000000000" charset="0"/>
              </a:endParaRPr>
            </a:p>
          </p:txBody>
        </p:sp>
      </p:grpSp>
      <p:sp>
        <p:nvSpPr>
          <p:cNvPr id="14" name="Speech Bubble: Rectangle with Corners Rounded 4">
            <a:extLst>
              <a:ext uri="{FF2B5EF4-FFF2-40B4-BE49-F238E27FC236}">
                <a16:creationId xmlns:a16="http://schemas.microsoft.com/office/drawing/2014/main" id="{84E646D5-A03F-42D1-B882-399359FE9275}"/>
              </a:ext>
            </a:extLst>
          </p:cNvPr>
          <p:cNvSpPr/>
          <p:nvPr/>
        </p:nvSpPr>
        <p:spPr>
          <a:xfrm flipH="1">
            <a:off x="2685143" y="748211"/>
            <a:ext cx="8376920" cy="999309"/>
          </a:xfrm>
          <a:prstGeom prst="wedgeRoundRectCallout">
            <a:avLst>
              <a:gd name="adj1" fmla="val 46528"/>
              <a:gd name="adj2" fmla="val 77073"/>
              <a:gd name="adj3" fmla="val 16667"/>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dirty="0">
                <a:solidFill>
                  <a:prstClr val="black"/>
                </a:solidFill>
                <a:latin typeface="Calibri" panose="020F0502020204030204" pitchFamily="34" charset="0"/>
                <a:cs typeface="Calibri" panose="020F0502020204030204" pitchFamily="34" charset="0"/>
              </a:rPr>
              <a:t>Các em còn làm những việc gì nữa?</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26AE827A-E49B-4195-8392-DC39A3DF493D}"/>
              </a:ext>
            </a:extLst>
          </p:cNvPr>
          <p:cNvPicPr>
            <a:picLocks noChangeAspect="1"/>
          </p:cNvPicPr>
          <p:nvPr/>
        </p:nvPicPr>
        <p:blipFill>
          <a:blip r:embed="rId4"/>
          <a:stretch>
            <a:fillRect/>
          </a:stretch>
        </p:blipFill>
        <p:spPr>
          <a:xfrm>
            <a:off x="301487" y="2342845"/>
            <a:ext cx="3135496" cy="4169206"/>
          </a:xfrm>
          <a:prstGeom prst="rect">
            <a:avLst/>
          </a:prstGeom>
        </p:spPr>
      </p:pic>
      <p:sp>
        <p:nvSpPr>
          <p:cNvPr id="16" name="Speech Bubble: Rectangle with Corners Rounded 4">
            <a:extLst>
              <a:ext uri="{FF2B5EF4-FFF2-40B4-BE49-F238E27FC236}">
                <a16:creationId xmlns:a16="http://schemas.microsoft.com/office/drawing/2014/main" id="{D798876A-551E-47AE-9763-69FAB9325BDB}"/>
              </a:ext>
            </a:extLst>
          </p:cNvPr>
          <p:cNvSpPr/>
          <p:nvPr/>
        </p:nvSpPr>
        <p:spPr>
          <a:xfrm flipH="1">
            <a:off x="3436983" y="2319681"/>
            <a:ext cx="8060839" cy="999309"/>
          </a:xfrm>
          <a:prstGeom prst="wedgeRoundRectCallout">
            <a:avLst>
              <a:gd name="adj1" fmla="val 46528"/>
              <a:gd name="adj2" fmla="val 77073"/>
              <a:gd name="adj3" fmla="val 16667"/>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dirty="0">
                <a:solidFill>
                  <a:prstClr val="black"/>
                </a:solidFill>
                <a:latin typeface="Calibri" panose="020F0502020204030204" pitchFamily="34" charset="0"/>
                <a:cs typeface="Calibri" panose="020F0502020204030204" pitchFamily="34" charset="0"/>
              </a:rPr>
              <a:t>Hãy chia sẻ với các bạn cá</a:t>
            </a:r>
            <a:r>
              <a:rPr lang="en-US" sz="4000">
                <a:solidFill>
                  <a:prstClr val="black"/>
                </a:solidFill>
                <a:latin typeface="Calibri" panose="020F0502020204030204" pitchFamily="34" charset="0"/>
                <a:cs typeface="Calibri" panose="020F0502020204030204" pitchFamily="34" charset="0"/>
              </a:rPr>
              <a:t>c</a:t>
            </a:r>
            <a:r>
              <a:rPr lang="vi-VN" sz="4000">
                <a:solidFill>
                  <a:prstClr val="black"/>
                </a:solidFill>
                <a:latin typeface="Calibri" panose="020F0502020204030204" pitchFamily="34" charset="0"/>
                <a:cs typeface="Calibri" panose="020F0502020204030204" pitchFamily="34" charset="0"/>
              </a:rPr>
              <a:t>h làm?</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7" name="Speech Bubble: Rectangle with Corners Rounded 4">
            <a:extLst>
              <a:ext uri="{FF2B5EF4-FFF2-40B4-BE49-F238E27FC236}">
                <a16:creationId xmlns:a16="http://schemas.microsoft.com/office/drawing/2014/main" id="{6E9FA46F-36D8-4260-8D37-1C6B8132CE8C}"/>
              </a:ext>
            </a:extLst>
          </p:cNvPr>
          <p:cNvSpPr/>
          <p:nvPr/>
        </p:nvSpPr>
        <p:spPr>
          <a:xfrm flipH="1">
            <a:off x="3722059" y="3927794"/>
            <a:ext cx="8060839" cy="999309"/>
          </a:xfrm>
          <a:prstGeom prst="wedgeRoundRectCallout">
            <a:avLst>
              <a:gd name="adj1" fmla="val 46528"/>
              <a:gd name="adj2" fmla="val 77073"/>
              <a:gd name="adj3" fmla="val 16667"/>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dirty="0">
                <a:solidFill>
                  <a:prstClr val="black"/>
                </a:solidFill>
                <a:latin typeface="Calibri" panose="020F0502020204030204" pitchFamily="34" charset="0"/>
                <a:cs typeface="Calibri" panose="020F0502020204030204" pitchFamily="34" charset="0"/>
              </a:rPr>
              <a:t>Khi làm việc đó em thấy vui không?</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0827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218</Words>
  <Application>Microsoft Office PowerPoint</Application>
  <PresentationFormat>Widescreen</PresentationFormat>
  <Paragraphs>21</Paragraphs>
  <Slides>7</Slides>
  <Notes>7</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vt:i4>
      </vt:variant>
    </vt:vector>
  </HeadingPairs>
  <TitlesOfParts>
    <vt:vector size="20" baseType="lpstr">
      <vt:lpstr>微软雅黑</vt:lpstr>
      <vt:lpstr>Amiri</vt:lpstr>
      <vt:lpstr>Arial</vt:lpstr>
      <vt:lpstr>Baloo 2 ExtraBold</vt:lpstr>
      <vt:lpstr>Calibri</vt:lpstr>
      <vt:lpstr>Cambria</vt:lpstr>
      <vt:lpstr>Coiny</vt:lpstr>
      <vt:lpstr>等线</vt:lpstr>
      <vt:lpstr>等线 Light</vt:lpstr>
      <vt:lpstr>Times New Roman</vt:lpstr>
      <vt:lpstr>字魂35号-经典雅黑</vt:lpstr>
      <vt:lpstr>2_Office Theme</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22</cp:revision>
  <dcterms:created xsi:type="dcterms:W3CDTF">2021-06-08T09:22:31Z</dcterms:created>
  <dcterms:modified xsi:type="dcterms:W3CDTF">2025-09-25T10:01:53Z</dcterms:modified>
</cp:coreProperties>
</file>