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3" r:id="rId4"/>
    <p:sldMasterId id="2147483699" r:id="rId5"/>
  </p:sldMasterIdLst>
  <p:notesMasterIdLst>
    <p:notesMasterId r:id="rId32"/>
  </p:notesMasterIdLst>
  <p:sldIdLst>
    <p:sldId id="2007577143" r:id="rId6"/>
    <p:sldId id="320" r:id="rId7"/>
    <p:sldId id="257" r:id="rId8"/>
    <p:sldId id="276" r:id="rId9"/>
    <p:sldId id="350" r:id="rId10"/>
    <p:sldId id="2007577098" r:id="rId11"/>
    <p:sldId id="2007577144" r:id="rId12"/>
    <p:sldId id="2007577096" r:id="rId13"/>
    <p:sldId id="2007577145" r:id="rId14"/>
    <p:sldId id="2007577139" r:id="rId15"/>
    <p:sldId id="2007577153" r:id="rId16"/>
    <p:sldId id="2007577140" r:id="rId17"/>
    <p:sldId id="2007577146" r:id="rId18"/>
    <p:sldId id="2007577147" r:id="rId19"/>
    <p:sldId id="2007577148" r:id="rId20"/>
    <p:sldId id="2007577149" r:id="rId21"/>
    <p:sldId id="2007577099" r:id="rId22"/>
    <p:sldId id="367" r:id="rId23"/>
    <p:sldId id="2007577101" r:id="rId24"/>
    <p:sldId id="328" r:id="rId25"/>
    <p:sldId id="2007577150" r:id="rId26"/>
    <p:sldId id="264" r:id="rId27"/>
    <p:sldId id="2007577100" r:id="rId28"/>
    <p:sldId id="348" r:id="rId29"/>
    <p:sldId id="330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3FF"/>
    <a:srgbClr val="FFFFFF"/>
    <a:srgbClr val="B3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7A0ED-B0AA-44C3-BB53-B188C64EECCB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850A-96DB-423A-90A8-73E2A8487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0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15991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922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87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2482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942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5425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462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3136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88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446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496408" cy="365125"/>
          </a:xfrm>
        </p:spPr>
        <p:txBody>
          <a:bodyPr/>
          <a:lstStyle>
            <a:lvl1pPr>
              <a:defRPr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59013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9123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05350" y="5591419"/>
            <a:ext cx="2743200" cy="365125"/>
          </a:xfr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220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3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1FF81B-DBB7-4526-9260-563900E7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592" y="6538108"/>
            <a:ext cx="3496408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99854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6525094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64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1185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3950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0390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3665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30330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0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6746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314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879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4306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7941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346216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3669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8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117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108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1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97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42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93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4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67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1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85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4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3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14698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77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7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9835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4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976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041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0874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E1C4B5E-6EFC-495C-B47B-64926F595C2D}"/>
              </a:ext>
            </a:extLst>
          </p:cNvPr>
          <p:cNvSpPr txBox="1">
            <a:spLocks/>
          </p:cNvSpPr>
          <p:nvPr userDrawn="1"/>
        </p:nvSpPr>
        <p:spPr>
          <a:xfrm>
            <a:off x="9605596" y="6551856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13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0344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840B4D1-8126-424D-8200-0A24FF545693}"/>
              </a:ext>
            </a:extLst>
          </p:cNvPr>
          <p:cNvSpPr txBox="1">
            <a:spLocks/>
          </p:cNvSpPr>
          <p:nvPr userDrawn="1"/>
        </p:nvSpPr>
        <p:spPr>
          <a:xfrm>
            <a:off x="9605596" y="6492875"/>
            <a:ext cx="34964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r>
              <a:rPr lang="en-US" altLang="zh-CN" sz="11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741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1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22/1/2025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1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microsoft.com/office/2007/relationships/hdphoto" Target="../media/hdphoto11.wd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comments" Target="../comments/commen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2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1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60917" y="3178631"/>
            <a:ext cx="5863771" cy="841828"/>
          </a:xfrm>
          <a:prstGeom prst="rect">
            <a:avLst/>
          </a:prstGeom>
          <a:noFill/>
        </p:spPr>
        <p:txBody>
          <a:bodyPr wrap="none" lIns="91432" tIns="45718" rIns="91432" bIns="45718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VIỆT!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A1FAB-3CF5-491F-9CD9-7766BAC0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9" y="167901"/>
            <a:ext cx="11342238" cy="6380009"/>
          </a:xfrm>
        </p:spPr>
      </p:pic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0660" y="1317231"/>
            <a:ext cx="11546540" cy="497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lại thích em thu nhất không có 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hu làm sao có đêm trăng rằm rước đèn, phá cỗ,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8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" y="906079"/>
            <a:ext cx="627528" cy="592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6760" y="444414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1804265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28523" y="380412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15759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86096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461838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269710" y="377377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072267" y="3736498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2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8C20C6-9A80-4CD4-8CF0-3E26469E2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22"/>
            <a:ext cx="11478677" cy="6927582"/>
          </a:xfrm>
        </p:spPr>
      </p:pic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84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7759" y="2305971"/>
            <a:ext cx="10276115" cy="2507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Giọng buồn buồn, Đông nói: 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Chỉ có em là chẳng ai yêu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 </a:t>
            </a:r>
            <a:endParaRPr lang="x-none" sz="2800" ker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Thu đặt tay lên vai Đông, thủ thỉ: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Có em mới có bập bùng bếp lửa nhà sàn, mọi người có giấc ngủ ấm trong chăn. </a:t>
            </a:r>
            <a:endParaRPr lang="x-none" sz="28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8" y="1758081"/>
            <a:ext cx="691581" cy="691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1764" y="647031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0854006" y="374647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40382" y="373241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56654" y="4277045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960863" y="373241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139368" y="430044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22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6440" y="1982216"/>
            <a:ext cx="10195863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Bốn nàng tiên mải chuyện trò, không biết bà Đất đã đến từ lúc nào. Bà nói: 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      - Xuân làm cho cây lá tươi tốt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Hạ cho trái ngọt, hoa thơm. Thu làm cho trời xanh cao, học sinh nhớ ngày tựu trường. </a:t>
            </a:r>
            <a:endParaRPr lang="en-US" sz="2800" kern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Còn cháu Đông, cháu có công ấp ủ mầm sống để mùa xuân về cây cối đâm chồi nảy lộc. Các cháu đều có ích, đều đáng yêu!</a:t>
            </a:r>
            <a:endParaRPr lang="x-none" sz="28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" y="1982216"/>
            <a:ext cx="592975" cy="592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745465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352303" y="3891878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24475" y="3984961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05536" y="440018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590180" y="388724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343414" y="440018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176971" y="4400186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4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2" y="1338573"/>
            <a:ext cx="786511" cy="584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4" y="2476673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3" y="553865"/>
            <a:ext cx="1242640" cy="902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3" y="1455888"/>
            <a:ext cx="1331923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2" y="5011470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9" y="493384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8" y="4002618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6" y="164934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8" y="180487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41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44" y="360043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9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91" y="1228935"/>
            <a:ext cx="4988319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21" y="3832687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3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9"/>
            <a:ext cx="4192676" cy="2523891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47114" y="3156295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defRPr/>
            </a:pP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4800" b="1" spc="6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4800" b="1" spc="6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nhóm</a:t>
            </a:r>
            <a:endParaRPr lang="zh-CN" altLang="en-US" sz="4800" b="1" spc="6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19" y="-304322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252262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lang="zh-CN" altLang="en-US" sz="50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321171"/>
            <a:ext cx="5550856" cy="30264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486646" y="128582"/>
            <a:ext cx="4850723" cy="23083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21693">
              <a:buClr>
                <a:srgbClr val="000000"/>
              </a:buClr>
            </a:pP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4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21693">
              <a:buClr>
                <a:srgbClr val="000000"/>
              </a:buClr>
              <a:buSzPts val="2800"/>
            </a:pP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dirty="0" err="1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400" dirty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16916" y="4281717"/>
            <a:ext cx="2243244" cy="1148372"/>
            <a:chOff x="8689221" y="5708948"/>
            <a:chExt cx="2990992" cy="1531161"/>
          </a:xfrm>
        </p:grpSpPr>
        <p:sp>
          <p:nvSpPr>
            <p:cNvPr id="4" name="Oval Callout 3"/>
            <p:cNvSpPr/>
            <p:nvPr/>
          </p:nvSpPr>
          <p:spPr>
            <a:xfrm>
              <a:off x="8689221" y="5708948"/>
              <a:ext cx="2990992" cy="1531161"/>
            </a:xfrm>
            <a:prstGeom prst="wedgeEllipseCallout">
              <a:avLst>
                <a:gd name="adj1" fmla="val 55129"/>
                <a:gd name="adj2" fmla="val 607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39601" y="5918894"/>
              <a:ext cx="2610479" cy="129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đoạn 1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42529" y="2881991"/>
            <a:ext cx="2066087" cy="580348"/>
            <a:chOff x="9004929" y="5090876"/>
            <a:chExt cx="2754783" cy="773797"/>
          </a:xfrm>
        </p:grpSpPr>
        <p:sp>
          <p:nvSpPr>
            <p:cNvPr id="14" name="Oval Callout 13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1693"/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49232" y="5252364"/>
              <a:ext cx="2610479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21693"/>
              <a:r>
                <a:rPr lang="en-US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đoạn 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8819782" y="350133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oogle Shape;568;p14">
            <a:extLst>
              <a:ext uri="{FF2B5EF4-FFF2-40B4-BE49-F238E27FC236}">
                <a16:creationId xmlns:a16="http://schemas.microsoft.com/office/drawing/2014/main" id="{FC0C6F80-00E3-4D1F-A729-EE47A7A85D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83" y="3025016"/>
            <a:ext cx="5237199" cy="377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572;p14">
            <a:extLst>
              <a:ext uri="{FF2B5EF4-FFF2-40B4-BE49-F238E27FC236}">
                <a16:creationId xmlns:a16="http://schemas.microsoft.com/office/drawing/2014/main" id="{37347A14-E965-43E2-8A13-E78951902B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678" y="3996745"/>
            <a:ext cx="4637808" cy="2127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851543" y="119698"/>
            <a:ext cx="4648547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2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7" y="3469129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" y="4943249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toàn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5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B3D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C1D770-027B-4777-889E-AF13465BB061}"/>
              </a:ext>
            </a:extLst>
          </p:cNvPr>
          <p:cNvSpPr txBox="1"/>
          <p:nvPr/>
        </p:nvSpPr>
        <p:spPr>
          <a:xfrm>
            <a:off x="659908" y="331428"/>
            <a:ext cx="11103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những mùa nào trong năm?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05B17-751F-413E-BEF4-1BFDE64A90A0}"/>
              </a:ext>
            </a:extLst>
          </p:cNvPr>
          <p:cNvSpPr txBox="1"/>
          <p:nvPr/>
        </p:nvSpPr>
        <p:spPr>
          <a:xfrm>
            <a:off x="717032" y="1505747"/>
            <a:ext cx="1058823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nàng tiên mùa hạ, vì sao thiếu nhi thích mùa thu?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8A4A0-A6D5-4810-81D3-969921B98388}"/>
              </a:ext>
            </a:extLst>
          </p:cNvPr>
          <p:cNvSpPr txBox="1"/>
          <p:nvPr/>
        </p:nvSpPr>
        <p:spPr>
          <a:xfrm>
            <a:off x="717032" y="2049192"/>
            <a:ext cx="10235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không có mùa thu thì không có đêm trăng rằm 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rước đ</a:t>
            </a:r>
            <a:r>
              <a:rPr lang="en-US" sz="2800" kern="0">
                <a:solidFill>
                  <a:srgbClr val="FC7D77">
                    <a:lumMod val="75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èn</a:t>
            </a: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phá cỗ,…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3EAB0F-B039-4834-9CF0-BD098ACEF37A}"/>
              </a:ext>
            </a:extLst>
          </p:cNvPr>
          <p:cNvSpPr txBox="1"/>
          <p:nvPr/>
        </p:nvSpPr>
        <p:spPr>
          <a:xfrm>
            <a:off x="659908" y="842827"/>
            <a:ext cx="1153209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 nàng tiên tượng trưng cho bốn mùa xuân, hạ, thu, đông.</a:t>
            </a:r>
          </a:p>
        </p:txBody>
      </p:sp>
      <p:pic>
        <p:nvPicPr>
          <p:cNvPr id="21" name="Picture 2" descr="Vector Biểu Ngữ Bốn Mùa với Cây và Sự Phản ánh sáng của Hồ | Thư viện stock  vector đẹp miễn phí">
            <a:extLst>
              <a:ext uri="{FF2B5EF4-FFF2-40B4-BE49-F238E27FC236}">
                <a16:creationId xmlns:a16="http://schemas.microsoft.com/office/drawing/2014/main" id="{2B1A1A81-FCBD-4E29-B0B5-24B8C80E0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29" r="-620" b="13604"/>
          <a:stretch/>
        </p:blipFill>
        <p:spPr bwMode="auto">
          <a:xfrm>
            <a:off x="2984166" y="3152134"/>
            <a:ext cx="6053971" cy="3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6279D4E5-79EC-4648-A1DA-D0357BBB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20" y="4156920"/>
            <a:ext cx="3562716" cy="237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30+ Perfect Mid Autumn Festival Transparent Background Images Free Download">
            <a:extLst>
              <a:ext uri="{FF2B5EF4-FFF2-40B4-BE49-F238E27FC236}">
                <a16:creationId xmlns:a16="http://schemas.microsoft.com/office/drawing/2014/main" id="{DDE72F3B-2527-4C8C-BC7E-4D22D669D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1944" l="10000" r="90000">
                        <a14:foregroundMark x1="24444" y1="56944" x2="26389" y2="53889"/>
                        <a14:foregroundMark x1="26389" y1="53889" x2="21944" y2="55000"/>
                        <a14:foregroundMark x1="23889" y1="53056" x2="23889" y2="53056"/>
                        <a14:foregroundMark x1="52222" y1="23056" x2="52222" y2="23056"/>
                        <a14:foregroundMark x1="55833" y1="31944" x2="55833" y2="31944"/>
                        <a14:foregroundMark x1="46944" y1="21667" x2="46944" y2="21667"/>
                        <a14:foregroundMark x1="56389" y1="9722" x2="56389" y2="9722"/>
                        <a14:foregroundMark x1="69167" y1="32778" x2="69167" y2="32778"/>
                        <a14:foregroundMark x1="56111" y1="31667" x2="56111" y2="31667"/>
                        <a14:foregroundMark x1="44722" y1="91389" x2="44722" y2="91389"/>
                        <a14:foregroundMark x1="51944" y1="91111" x2="51944" y2="91111"/>
                        <a14:foregroundMark x1="52778" y1="88333" x2="52778" y2="88333"/>
                        <a14:foregroundMark x1="51667" y1="84444" x2="51667" y2="92222"/>
                        <a14:foregroundMark x1="43056" y1="86111" x2="43056" y2="90556"/>
                        <a14:foregroundMark x1="63056" y1="34167" x2="63056" y2="34167"/>
                        <a14:foregroundMark x1="65833" y1="33889" x2="65833" y2="33889"/>
                        <a14:foregroundMark x1="67500" y1="32222" x2="67500" y2="32222"/>
                        <a14:foregroundMark x1="66457" y1="33056" x2="64722" y2="34444"/>
                        <a14:foregroundMark x1="67500" y1="32222" x2="66457" y2="33056"/>
                        <a14:foregroundMark x1="71667" y1="25833" x2="71667" y2="25833"/>
                        <a14:foregroundMark x1="71187" y1="17249" x2="71111" y2="16667"/>
                        <a14:foregroundMark x1="67500" y1="12222" x2="67500" y2="12222"/>
                        <a14:foregroundMark x1="64230" y1="9419" x2="63611" y2="8889"/>
                        <a14:foregroundMark x1="67500" y1="12222" x2="66174" y2="11086"/>
                        <a14:backgroundMark x1="61944" y1="11389" x2="63889" y2="13056"/>
                        <a14:backgroundMark x1="69444" y1="23889" x2="69722" y2="21667"/>
                        <a14:backgroundMark x1="69722" y1="21389" x2="70833" y2="20556"/>
                        <a14:backgroundMark x1="70833" y1="19444" x2="70833" y2="19444"/>
                        <a14:backgroundMark x1="70556" y1="17500" x2="71667" y2="23056"/>
                        <a14:backgroundMark x1="64722" y1="33056" x2="64722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046" y="3556580"/>
            <a:ext cx="3066613" cy="30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BDD9B396-E6B3-42CF-945F-6F522920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33" y="5058218"/>
            <a:ext cx="2419862" cy="14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568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69" y="849012"/>
            <a:ext cx="913489" cy="475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985528" y="763792"/>
            <a:ext cx="889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thời tiết ngày hôm nay ở nơi em ở.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925C20-217D-E141-96B1-16479019C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/>
        </p:blipFill>
        <p:spPr>
          <a:xfrm>
            <a:off x="1407745" y="1983959"/>
            <a:ext cx="9469576" cy="43254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931758" y="140093"/>
            <a:ext cx="10391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Dựa vào bài đọc, nói tên mùa phù hợp với mỗi tranh: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1030439" y="4596056"/>
            <a:ext cx="10293123" cy="205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57AB4-F9C7-6E4D-A095-8028C5E7AF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831862" y="979292"/>
            <a:ext cx="2036891" cy="1769537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AD322-2BE4-744A-AF41-AF0B6F9D3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2868754" y="979291"/>
            <a:ext cx="2120633" cy="1732437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0A044-2314-7447-BA26-3B24B2377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058" y="1036960"/>
            <a:ext cx="1977643" cy="1674768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DFDB3-A49D-044C-B594-A4366C3BC0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74" y="1036960"/>
            <a:ext cx="2016636" cy="1654199"/>
          </a:xfrm>
          <a:prstGeom prst="round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931758" y="2889273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DF357B-43CF-514A-BA94-1C54DE60A3E6}"/>
              </a:ext>
            </a:extLst>
          </p:cNvPr>
          <p:cNvSpPr/>
          <p:nvPr/>
        </p:nvSpPr>
        <p:spPr>
          <a:xfrm>
            <a:off x="3053707" y="2913657"/>
            <a:ext cx="1935680" cy="67509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đông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23264F-4484-E746-B0B1-D200D143932A}"/>
              </a:ext>
            </a:extLst>
          </p:cNvPr>
          <p:cNvSpPr/>
          <p:nvPr/>
        </p:nvSpPr>
        <p:spPr>
          <a:xfrm>
            <a:off x="5110562" y="2901465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hè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AEB87F-2B2A-2E4C-9796-5A445768C5DB}"/>
              </a:ext>
            </a:extLst>
          </p:cNvPr>
          <p:cNvSpPr/>
          <p:nvPr/>
        </p:nvSpPr>
        <p:spPr>
          <a:xfrm>
            <a:off x="7167416" y="2904162"/>
            <a:ext cx="1780636" cy="67509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8635D8-79BC-6240-A4D6-8CAD8AA60AA2}"/>
              </a:ext>
            </a:extLst>
          </p:cNvPr>
          <p:cNvSpPr txBox="1"/>
          <p:nvPr/>
        </p:nvSpPr>
        <p:spPr>
          <a:xfrm>
            <a:off x="1030440" y="3765627"/>
            <a:ext cx="9995626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bà Đất nói cả bốn nàng tiên đều có ích và đáng yêu?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6" grpId="0" animBg="1"/>
      <p:bldP spid="17" grpId="0" animBg="1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6" y="3337014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22" y="5124343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21" y="-969076"/>
            <a:ext cx="10502665" cy="6540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9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315197"/>
            <a:ext cx="7184576" cy="1015659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8" rIns="91432" bIns="45718">
            <a:spAutoFit/>
          </a:bodyPr>
          <a:lstStyle/>
          <a:p>
            <a:pPr algn="ctr" defTabSz="1219050">
              <a:defRPr/>
            </a:pP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zh-CN" alt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1" y="271067"/>
            <a:ext cx="1101764" cy="11017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761707"/>
            <a:ext cx="9592817" cy="533458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7" y="-557371"/>
            <a:ext cx="3714501" cy="371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A1B1E-8859-47A1-87DB-DC5200AEDFFD}"/>
              </a:ext>
            </a:extLst>
          </p:cNvPr>
          <p:cNvSpPr txBox="1"/>
          <p:nvPr/>
        </p:nvSpPr>
        <p:spPr>
          <a:xfrm>
            <a:off x="2928357" y="2214521"/>
            <a:ext cx="715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 đọc lời thoại nhân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等线" panose="020F0502020204030204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E6770-9634-410C-9B98-14327F0E6745}"/>
              </a:ext>
            </a:extLst>
          </p:cNvPr>
          <p:cNvSpPr txBox="1"/>
          <p:nvPr/>
        </p:nvSpPr>
        <p:spPr>
          <a:xfrm>
            <a:off x="2783975" y="3157130"/>
            <a:ext cx="8513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 4 cô tiên: nhí nhảnh, hồn nhiên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 bà Đất: trầm lắng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9326" y="6569242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22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24626" y="174567"/>
            <a:ext cx="4530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8235" y="963972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11341" y="119698"/>
            <a:ext cx="3066853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566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7" y="1387298"/>
            <a:ext cx="10642198" cy="364827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32134" y="1603854"/>
            <a:ext cx="6050437" cy="706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114"/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theo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văn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bản</a:t>
            </a:r>
            <a:r>
              <a:rPr lang="en-US" altLang="zh-CN" sz="399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99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endParaRPr lang="en-US" sz="399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37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013185" y="2329222"/>
            <a:ext cx="8159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nào dưới đây là câu nêu đặc điểm?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Bốn nàng tiên cầm tay nhau trò chuyện.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Các cháu đều có ích, đều đáng yêu.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2013185" y="4218062"/>
            <a:ext cx="815976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Trò chơi: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 nhanh đáp đúng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1F3BAF-7812-3544-BA60-6FA7B59F9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1875201" y="587445"/>
            <a:ext cx="1715455" cy="158912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5CE484B-FCD6-E04C-8FE9-353EE3781FA9}"/>
              </a:ext>
            </a:extLst>
          </p:cNvPr>
          <p:cNvSpPr/>
          <p:nvPr/>
        </p:nvSpPr>
        <p:spPr>
          <a:xfrm>
            <a:off x="1875201" y="3705998"/>
            <a:ext cx="512064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x-none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EDFD9C-25E5-FB4E-8565-D5A60B19E02C}"/>
              </a:ext>
            </a:extLst>
          </p:cNvPr>
          <p:cNvCxnSpPr/>
          <p:nvPr/>
        </p:nvCxnSpPr>
        <p:spPr>
          <a:xfrm>
            <a:off x="4869825" y="4203758"/>
            <a:ext cx="792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6617A5-2E6C-0743-8ACB-44F62FE271C1}"/>
              </a:ext>
            </a:extLst>
          </p:cNvPr>
          <p:cNvCxnSpPr/>
          <p:nvPr/>
        </p:nvCxnSpPr>
        <p:spPr>
          <a:xfrm>
            <a:off x="6743266" y="4176391"/>
            <a:ext cx="12762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0A58A9-5289-4F4F-B548-6FC1545FCDAC}"/>
              </a:ext>
            </a:extLst>
          </p:cNvPr>
          <p:cNvSpPr/>
          <p:nvPr/>
        </p:nvSpPr>
        <p:spPr>
          <a:xfrm>
            <a:off x="2426208" y="4925568"/>
            <a:ext cx="3096768" cy="7315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gì?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DF2F49-7860-EA46-A08A-E29178920598}"/>
              </a:ext>
            </a:extLst>
          </p:cNvPr>
          <p:cNvSpPr/>
          <p:nvPr/>
        </p:nvSpPr>
        <p:spPr>
          <a:xfrm>
            <a:off x="6299200" y="4925568"/>
            <a:ext cx="3096768" cy="73152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 xuân có (…)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590A73-44BB-421C-9AAC-6BD19930FDC0}"/>
              </a:ext>
            </a:extLst>
          </p:cNvPr>
          <p:cNvCxnSpPr>
            <a:cxnSpLocks/>
          </p:cNvCxnSpPr>
          <p:nvPr/>
        </p:nvCxnSpPr>
        <p:spPr>
          <a:xfrm>
            <a:off x="2562578" y="2899892"/>
            <a:ext cx="1280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01DEA-CD03-4C9F-A5BA-F539BE967D9D}"/>
              </a:ext>
            </a:extLst>
          </p:cNvPr>
          <p:cNvCxnSpPr>
            <a:cxnSpLocks/>
          </p:cNvCxnSpPr>
          <p:nvPr/>
        </p:nvCxnSpPr>
        <p:spPr>
          <a:xfrm>
            <a:off x="5789869" y="2899892"/>
            <a:ext cx="29251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A17DD4-3C0C-4F4E-AEF7-1E3F560B4EA2}"/>
              </a:ext>
            </a:extLst>
          </p:cNvPr>
          <p:cNvCxnSpPr>
            <a:cxnSpLocks/>
          </p:cNvCxnSpPr>
          <p:nvPr/>
        </p:nvCxnSpPr>
        <p:spPr>
          <a:xfrm>
            <a:off x="4077345" y="4752495"/>
            <a:ext cx="1584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0F5686-A770-4F48-B4A2-8EFC852C6A6D}"/>
              </a:ext>
            </a:extLst>
          </p:cNvPr>
          <p:cNvCxnSpPr>
            <a:cxnSpLocks/>
          </p:cNvCxnSpPr>
          <p:nvPr/>
        </p:nvCxnSpPr>
        <p:spPr>
          <a:xfrm>
            <a:off x="5902960" y="4752495"/>
            <a:ext cx="1349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2" grpId="0" animBg="1"/>
      <p:bldP spid="5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14343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29393" y="417212"/>
            <a:ext cx="89095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 các con !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8" y="2224045"/>
            <a:ext cx="736123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48502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7113" y="2491529"/>
            <a:ext cx="84945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0000" b="1" i="0" u="none" strike="noStrike" kern="1200" cap="none" spc="-300" normalizeH="0" baseline="0" noProof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</a:t>
            </a:r>
            <a:r>
              <a:rPr lang="en-US" altLang="zh-CN" sz="10000" b="1" spc="-300">
                <a:solidFill>
                  <a:srgbClr val="39B72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ĐỌC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49326" y="6569242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119698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896483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2" name="Audio Chuyện bốn mùa_HTS">
            <a:hlinkClick r:id="" action="ppaction://media"/>
            <a:extLst>
              <a:ext uri="{FF2B5EF4-FFF2-40B4-BE49-F238E27FC236}">
                <a16:creationId xmlns:a16="http://schemas.microsoft.com/office/drawing/2014/main" id="{DFDAFC64-D92C-4E01-A2BD-AB6051CDEE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925" y="350880"/>
            <a:ext cx="487363" cy="4873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9117367" y="119698"/>
            <a:ext cx="261003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12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2" y="119698"/>
            <a:ext cx="4066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38243"/>
            <a:ext cx="11803765" cy="592691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" y="3448937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9" y="4843481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1" y="11969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308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73935" y="174567"/>
            <a:ext cx="776411" cy="700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60321" y="119698"/>
            <a:ext cx="4256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3935" y="802832"/>
            <a:ext cx="11803765" cy="5926919"/>
          </a:xfrm>
          <a:prstGeom prst="roundRect">
            <a:avLst>
              <a:gd name="adj" fmla="val 7439"/>
            </a:avLst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Ngày đầu năm, bốn nàng tiên Xuân, Hạ, Thu, Đông gặp nhau. Đông cầm tay Xuân bảo: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lại thích em thu nhất không có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hu làm sao có đêm trăng rằm rước đèn, phá cỗ,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Giọng buồn buồn, Đông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Chỉ có em là chẳng ai yêu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Thu đặt tay lên vai Đông, thủ thỉ: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Có em mới có bập bùng bếp lửa nhà sàn, mọi người có giấc ngủ ấm trong chăn.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Bốn nàng tiên mải chuyện trò, không biết bà Đất đã đến từ lúc nào. Bà nói: </a:t>
            </a:r>
          </a:p>
          <a:p>
            <a:pPr marL="0" marR="0" lvl="0" indent="0" algn="just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Xuân làm cho cây lá tươi tốt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 cho trái ngọt, hoa thơm. Thu làm cho trời xanh cao, học sinh nhớ ngày tựu trường. Còn cháu Đông, cháu có công ấp ủ mầm sống để mùa xuân về cây cối đâm chồi nảy lộc. Các cháu đều có ích, đều đáng yêu!</a:t>
            </a:r>
          </a:p>
          <a:p>
            <a:pPr marL="0" marR="0" lvl="0" indent="0" algn="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x-non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				(Theo Từ Nguyên Tĩnh)  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7" y="982169"/>
            <a:ext cx="335835" cy="317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6" y="3448937"/>
            <a:ext cx="317355" cy="317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9" y="4817689"/>
            <a:ext cx="317355" cy="317355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271F221-4D5E-49DF-A980-0905C56925B9}"/>
              </a:ext>
            </a:extLst>
          </p:cNvPr>
          <p:cNvSpPr/>
          <p:nvPr/>
        </p:nvSpPr>
        <p:spPr>
          <a:xfrm>
            <a:off x="8676640" y="119698"/>
            <a:ext cx="3241425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solidFill>
                  <a:srgbClr val="FFFFFF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 khó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988532" y="2346158"/>
            <a:ext cx="1615426" cy="5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958782" y="1693516"/>
            <a:ext cx="118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04506" y="5122865"/>
            <a:ext cx="1155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653374" y="4788568"/>
            <a:ext cx="1100479" cy="5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5606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6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đâm chồi nảy lộc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đơm trái ngọt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bập bùng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chuyện trò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49326" y="6557801"/>
            <a:ext cx="2542674" cy="288758"/>
          </a:xfrm>
          <a:prstGeom prst="rect">
            <a:avLst/>
          </a:prstGeom>
          <a:solidFill>
            <a:srgbClr val="E9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0660" y="1317231"/>
            <a:ext cx="11546540" cy="497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Ngày đầu năm, bốn nàng tiên Xuân, Hạ, Thu, Đông gặp nhau. Đông cầm tay Xuân bảo: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Chị là người sung sướng nhất. Ai cũng yêu chị. Chị về, cây nào cũng đâm chồi nảy lộc.</a:t>
            </a: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Xuân nói: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Nhưng nhờ có em Hạ, cây trong vườn mới đơm trái ngọt, học sinh mới được nghỉ hè.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Nàng Hạ tinh nghịch xen vào: </a:t>
            </a:r>
            <a:endParaRPr lang="x-none" sz="2800" kern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- Thế mà thiếu nhi</a:t>
            </a:r>
            <a:r>
              <a:rPr lang="x-none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lại thích em thu nhất không có </a:t>
            </a:r>
            <a:r>
              <a:rPr lang="vi-VN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lang="x-none" sz="2800" ker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hu làm sao có đêm trăng rằm rước đèn, phá cỗ, </a:t>
            </a:r>
            <a:r>
              <a:rPr lang="vi-VN" sz="2800" kern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</a:t>
            </a:r>
            <a:endParaRPr lang="x-none" sz="2800" kern="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" y="906079"/>
            <a:ext cx="627528" cy="592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76760" y="444414"/>
            <a:ext cx="398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bốn mùa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099902" y="4286719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147628" y="3804128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780931" y="3834002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13481" y="4283930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30767" y="4283930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984823" y="3777038"/>
            <a:ext cx="165428" cy="5129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94682" y="2772228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39387" y="3770313"/>
            <a:ext cx="1556094" cy="5805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82669" y="6569242"/>
            <a:ext cx="2542674" cy="2887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3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2007</Words>
  <Application>Microsoft Office PowerPoint</Application>
  <PresentationFormat>Widescreen</PresentationFormat>
  <Paragraphs>150</Paragraphs>
  <Slides>26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SimSun</vt:lpstr>
      <vt:lpstr>SimSun</vt:lpstr>
      <vt:lpstr>Times New Roman</vt:lpstr>
      <vt:lpstr>Wingdings</vt:lpstr>
      <vt:lpstr>千图网拥有20W+精美PPT模板 更多PPT模板下载至：www.58pic.com/office/ppt​​</vt:lpstr>
      <vt:lpstr>1_Doodle Sketchbook by Slidesgo</vt:lpstr>
      <vt:lpstr>3_Office 主题​​</vt:lpstr>
      <vt:lpstr>4_Office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2021-07-31T09:13:27Z</dcterms:created>
  <dcterms:modified xsi:type="dcterms:W3CDTF">2025-01-22T07:29:35Z</dcterms:modified>
</cp:coreProperties>
</file>