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7" r:id="rId2"/>
    <p:sldId id="451" r:id="rId3"/>
    <p:sldId id="292" r:id="rId4"/>
    <p:sldId id="449" r:id="rId5"/>
    <p:sldId id="310" r:id="rId6"/>
    <p:sldId id="311" r:id="rId7"/>
    <p:sldId id="312" r:id="rId8"/>
    <p:sldId id="313" r:id="rId9"/>
    <p:sldId id="338" r:id="rId10"/>
    <p:sldId id="452" r:id="rId11"/>
    <p:sldId id="337" r:id="rId12"/>
    <p:sldId id="336" r:id="rId13"/>
    <p:sldId id="454" r:id="rId14"/>
    <p:sldId id="341" r:id="rId15"/>
    <p:sldId id="456" r:id="rId16"/>
    <p:sldId id="457" r:id="rId17"/>
    <p:sldId id="458" r:id="rId18"/>
    <p:sldId id="301"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023"/>
    <a:srgbClr val="F0F0F0"/>
    <a:srgbClr val="CBB391"/>
    <a:srgbClr val="AA674C"/>
    <a:srgbClr val="AD674E"/>
    <a:srgbClr val="C0D9BA"/>
    <a:srgbClr val="C0D9B9"/>
    <a:srgbClr val="AECDAC"/>
    <a:srgbClr val="BCD7B6"/>
    <a:srgbClr val="FFD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653" autoAdjust="0"/>
  </p:normalViewPr>
  <p:slideViewPr>
    <p:cSldViewPr snapToGrid="0">
      <p:cViewPr varScale="1">
        <p:scale>
          <a:sx n="68" d="100"/>
          <a:sy n="68"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FEC95-9B3B-4B52-B1C4-CE4C38650CEF}" type="datetimeFigureOut">
              <a:rPr lang="zh-CN" altLang="en-US" smtClean="0"/>
              <a:t>2025/1/20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C4770-9C39-4C80-B89B-EFB00B5CB0F8}" type="slidenum">
              <a:rPr lang="zh-CN" altLang="en-US" smtClean="0"/>
              <a:t>‹#›</a:t>
            </a:fld>
            <a:endParaRPr lang="zh-CN" altLang="en-US"/>
          </a:p>
        </p:txBody>
      </p:sp>
    </p:spTree>
    <p:extLst>
      <p:ext uri="{BB962C8B-B14F-4D97-AF65-F5344CB8AC3E}">
        <p14:creationId xmlns:p14="http://schemas.microsoft.com/office/powerpoint/2010/main" val="156248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7540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7441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3551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4837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290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3</a:t>
            </a:fld>
            <a:endParaRPr lang="zh-CN" altLang="en-US"/>
          </a:p>
        </p:txBody>
      </p:sp>
    </p:spTree>
    <p:extLst>
      <p:ext uri="{BB962C8B-B14F-4D97-AF65-F5344CB8AC3E}">
        <p14:creationId xmlns:p14="http://schemas.microsoft.com/office/powerpoint/2010/main" val="10261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C4770-9C39-4C80-B89B-EFB00B5CB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2673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734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779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8147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3908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6200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1203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BFB501-C0C5-D95B-74F2-5E390AC47B6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20.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506682"/>
            <a:ext cx="12191365" cy="4158061"/>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23" name="图片 66" descr="云">
            <a:extLst>
              <a:ext uri="{FF2B5EF4-FFF2-40B4-BE49-F238E27FC236}">
                <a16:creationId xmlns:a16="http://schemas.microsoft.com/office/drawing/2014/main" id="{2F26C6B9-7B80-4209-A07C-49F687DCEFC8}"/>
              </a:ext>
            </a:extLst>
          </p:cNvPr>
          <p:cNvPicPr>
            <a:picLocks noChangeAspect="1"/>
          </p:cNvPicPr>
          <p:nvPr/>
        </p:nvPicPr>
        <p:blipFill>
          <a:blip r:embed="rId7"/>
          <a:stretch>
            <a:fillRect/>
          </a:stretch>
        </p:blipFill>
        <p:spPr>
          <a:xfrm>
            <a:off x="0" y="1872"/>
            <a:ext cx="12192000" cy="1950720"/>
          </a:xfrm>
          <a:prstGeom prst="rect">
            <a:avLst/>
          </a:prstGeom>
        </p:spPr>
      </p:pic>
      <p:pic>
        <p:nvPicPr>
          <p:cNvPr id="4" name="图片 5">
            <a:extLst>
              <a:ext uri="{FF2B5EF4-FFF2-40B4-BE49-F238E27FC236}">
                <a16:creationId xmlns:a16="http://schemas.microsoft.com/office/drawing/2014/main" id="{BC81C456-76D7-BDA4-CB79-ABD407B3BE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229013"/>
            <a:ext cx="1736164" cy="1670100"/>
          </a:xfrm>
          <a:prstGeom prst="rect">
            <a:avLst/>
          </a:prstGeom>
        </p:spPr>
      </p:pic>
      <p:pic>
        <p:nvPicPr>
          <p:cNvPr id="7" name="Picture 6">
            <a:extLst>
              <a:ext uri="{FF2B5EF4-FFF2-40B4-BE49-F238E27FC236}">
                <a16:creationId xmlns:a16="http://schemas.microsoft.com/office/drawing/2014/main" id="{A5D8843D-CBF3-6EE2-1008-46E2940BE379}"/>
              </a:ext>
            </a:extLst>
          </p:cNvPr>
          <p:cNvPicPr>
            <a:picLocks noChangeAspect="1"/>
          </p:cNvPicPr>
          <p:nvPr/>
        </p:nvPicPr>
        <p:blipFill>
          <a:blip r:embed="rId8"/>
          <a:stretch>
            <a:fillRect/>
          </a:stretch>
        </p:blipFill>
        <p:spPr>
          <a:xfrm>
            <a:off x="521732" y="1796124"/>
            <a:ext cx="11351736" cy="3773751"/>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F926DEFC-0F9B-E306-B165-079C83BB17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06827" y="83951"/>
            <a:ext cx="1486431" cy="1486431"/>
          </a:xfrm>
          <a:prstGeom prst="rect">
            <a:avLst/>
          </a:prstGeom>
        </p:spPr>
      </p:pic>
    </p:spTree>
    <p:extLst>
      <p:ext uri="{BB962C8B-B14F-4D97-AF65-F5344CB8AC3E}">
        <p14:creationId xmlns:p14="http://schemas.microsoft.com/office/powerpoint/2010/main" val="25445664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par>
                                <p:cTn id="22" presetID="9"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22" presetClass="entr" presetSubtype="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sp>
        <p:nvSpPr>
          <p:cNvPr id="2" name="a">
            <a:extLst>
              <a:ext uri="{FF2B5EF4-FFF2-40B4-BE49-F238E27FC236}">
                <a16:creationId xmlns:a16="http://schemas.microsoft.com/office/drawing/2014/main" id="{8CF3FB4B-3C5C-7308-C0C9-3712A2E31E90}"/>
              </a:ext>
            </a:extLst>
          </p:cNvPr>
          <p:cNvSpPr/>
          <p:nvPr/>
        </p:nvSpPr>
        <p:spPr>
          <a:xfrm>
            <a:off x="1218533" y="405241"/>
            <a:ext cx="9733947" cy="1616599"/>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46">
              <a:defRPr/>
            </a:pPr>
            <a:r>
              <a:rPr lang="en-US" sz="4000" b="1" dirty="0" err="1">
                <a:solidFill>
                  <a:srgbClr val="000066"/>
                </a:solidFill>
              </a:rPr>
              <a:t>Kể</a:t>
            </a:r>
            <a:r>
              <a:rPr lang="en-US" sz="4000" b="1" dirty="0">
                <a:solidFill>
                  <a:srgbClr val="000066"/>
                </a:solidFill>
              </a:rPr>
              <a:t> </a:t>
            </a:r>
            <a:r>
              <a:rPr lang="en-US" sz="4000" b="1" dirty="0" err="1">
                <a:solidFill>
                  <a:srgbClr val="000066"/>
                </a:solidFill>
              </a:rPr>
              <a:t>lại</a:t>
            </a:r>
            <a:r>
              <a:rPr lang="en-US" sz="4000" b="1" dirty="0">
                <a:solidFill>
                  <a:srgbClr val="000066"/>
                </a:solidFill>
              </a:rPr>
              <a:t> </a:t>
            </a:r>
            <a:r>
              <a:rPr lang="en-US" sz="4000" b="1" dirty="0" err="1">
                <a:solidFill>
                  <a:srgbClr val="000066"/>
                </a:solidFill>
              </a:rPr>
              <a:t>một</a:t>
            </a:r>
            <a:r>
              <a:rPr lang="en-US" sz="4000" b="1" dirty="0">
                <a:solidFill>
                  <a:srgbClr val="000066"/>
                </a:solidFill>
              </a:rPr>
              <a:t> </a:t>
            </a:r>
            <a:r>
              <a:rPr lang="en-US" sz="4000" b="1" dirty="0" err="1">
                <a:solidFill>
                  <a:srgbClr val="000066"/>
                </a:solidFill>
              </a:rPr>
              <a:t>sự</a:t>
            </a:r>
            <a:r>
              <a:rPr lang="en-US" sz="4000" b="1" dirty="0">
                <a:solidFill>
                  <a:srgbClr val="000066"/>
                </a:solidFill>
              </a:rPr>
              <a:t> </a:t>
            </a:r>
            <a:r>
              <a:rPr lang="en-US" sz="4000" b="1" dirty="0" err="1">
                <a:solidFill>
                  <a:srgbClr val="000066"/>
                </a:solidFill>
              </a:rPr>
              <a:t>kiện</a:t>
            </a:r>
            <a:r>
              <a:rPr lang="en-US" sz="4000" b="1" dirty="0">
                <a:solidFill>
                  <a:srgbClr val="000066"/>
                </a:solidFill>
              </a:rPr>
              <a:t> </a:t>
            </a:r>
            <a:r>
              <a:rPr lang="en-US" sz="4000" b="1" dirty="0" err="1">
                <a:solidFill>
                  <a:srgbClr val="000066"/>
                </a:solidFill>
              </a:rPr>
              <a:t>diễn</a:t>
            </a:r>
            <a:r>
              <a:rPr lang="en-US" sz="4000" b="1" dirty="0">
                <a:solidFill>
                  <a:srgbClr val="000066"/>
                </a:solidFill>
              </a:rPr>
              <a:t> </a:t>
            </a:r>
            <a:r>
              <a:rPr lang="en-US" sz="4000" b="1" dirty="0" err="1">
                <a:solidFill>
                  <a:srgbClr val="000066"/>
                </a:solidFill>
              </a:rPr>
              <a:t>ra</a:t>
            </a:r>
            <a:r>
              <a:rPr lang="en-US" sz="4000" b="1" dirty="0">
                <a:solidFill>
                  <a:srgbClr val="000066"/>
                </a:solidFill>
              </a:rPr>
              <a:t> </a:t>
            </a:r>
            <a:r>
              <a:rPr lang="en-US" sz="4000" b="1" dirty="0" err="1">
                <a:solidFill>
                  <a:srgbClr val="000066"/>
                </a:solidFill>
              </a:rPr>
              <a:t>trong</a:t>
            </a:r>
            <a:r>
              <a:rPr lang="en-US" sz="4000" b="1" dirty="0">
                <a:solidFill>
                  <a:srgbClr val="000066"/>
                </a:solidFill>
              </a:rPr>
              <a:t> </a:t>
            </a:r>
            <a:r>
              <a:rPr lang="en-US" sz="4000" b="1" dirty="0" err="1">
                <a:solidFill>
                  <a:srgbClr val="000066"/>
                </a:solidFill>
              </a:rPr>
              <a:t>Cách</a:t>
            </a:r>
            <a:r>
              <a:rPr lang="en-US" sz="4000" b="1" dirty="0">
                <a:solidFill>
                  <a:srgbClr val="000066"/>
                </a:solidFill>
              </a:rPr>
              <a:t> </a:t>
            </a:r>
            <a:r>
              <a:rPr lang="en-US" sz="4000" b="1" dirty="0" err="1">
                <a:solidFill>
                  <a:srgbClr val="000066"/>
                </a:solidFill>
              </a:rPr>
              <a:t>mạng</a:t>
            </a:r>
            <a:r>
              <a:rPr lang="en-US" sz="4000" b="1" dirty="0">
                <a:solidFill>
                  <a:srgbClr val="000066"/>
                </a:solidFill>
              </a:rPr>
              <a:t> </a:t>
            </a:r>
            <a:r>
              <a:rPr lang="en-US" sz="4000" b="1" dirty="0" err="1">
                <a:solidFill>
                  <a:srgbClr val="000066"/>
                </a:solidFill>
              </a:rPr>
              <a:t>tháng</a:t>
            </a:r>
            <a:r>
              <a:rPr lang="en-US" sz="4000" b="1" dirty="0">
                <a:solidFill>
                  <a:srgbClr val="000066"/>
                </a:solidFill>
              </a:rPr>
              <a:t> </a:t>
            </a:r>
            <a:r>
              <a:rPr lang="en-US" sz="4000" b="1" dirty="0" err="1">
                <a:solidFill>
                  <a:srgbClr val="000066"/>
                </a:solidFill>
              </a:rPr>
              <a:t>Tám</a:t>
            </a:r>
            <a:r>
              <a:rPr lang="en-US" sz="4000" b="1" dirty="0">
                <a:solidFill>
                  <a:srgbClr val="000066"/>
                </a:solidFill>
              </a:rPr>
              <a:t> ở Hà </a:t>
            </a:r>
            <a:r>
              <a:rPr lang="en-US" sz="4000" b="1" dirty="0" err="1">
                <a:solidFill>
                  <a:srgbClr val="000066"/>
                </a:solidFill>
              </a:rPr>
              <a:t>Nội</a:t>
            </a:r>
            <a:r>
              <a:rPr lang="en-US" sz="4000" b="1" dirty="0">
                <a:solidFill>
                  <a:srgbClr val="000066"/>
                </a:solidFill>
              </a:rPr>
              <a:t>.</a:t>
            </a:r>
            <a:endParaRPr kumimoji="0" lang="en-US" sz="5400" b="0"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CAACD0A-B39C-A876-EE29-DE46CF3C6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866" y="2763521"/>
            <a:ext cx="7395129" cy="3707750"/>
          </a:xfrm>
          <a:prstGeom prst="rect">
            <a:avLst/>
          </a:prstGeom>
        </p:spPr>
      </p:pic>
    </p:spTree>
    <p:extLst>
      <p:ext uri="{BB962C8B-B14F-4D97-AF65-F5344CB8AC3E}">
        <p14:creationId xmlns:p14="http://schemas.microsoft.com/office/powerpoint/2010/main" val="1884711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pic>
        <p:nvPicPr>
          <p:cNvPr id="3" name="Picture 2">
            <a:extLst>
              <a:ext uri="{FF2B5EF4-FFF2-40B4-BE49-F238E27FC236}">
                <a16:creationId xmlns:a16="http://schemas.microsoft.com/office/drawing/2014/main" id="{5D6524B1-28FE-A585-33DF-B7CCC95B6277}"/>
              </a:ext>
            </a:extLst>
          </p:cNvPr>
          <p:cNvPicPr>
            <a:picLocks noChangeAspect="1"/>
          </p:cNvPicPr>
          <p:nvPr/>
        </p:nvPicPr>
        <p:blipFill>
          <a:blip r:embed="rId5"/>
          <a:stretch>
            <a:fillRect/>
          </a:stretch>
        </p:blipFill>
        <p:spPr>
          <a:xfrm>
            <a:off x="256163" y="1053932"/>
            <a:ext cx="12192000" cy="5531742"/>
          </a:xfrm>
          <a:prstGeom prst="rect">
            <a:avLst/>
          </a:prstGeom>
        </p:spPr>
      </p:pic>
    </p:spTree>
    <p:extLst>
      <p:ext uri="{BB962C8B-B14F-4D97-AF65-F5344CB8AC3E}">
        <p14:creationId xmlns:p14="http://schemas.microsoft.com/office/powerpoint/2010/main" val="19971069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grpSp>
        <p:nvGrpSpPr>
          <p:cNvPr id="14" name="Group 13">
            <a:extLst>
              <a:ext uri="{FF2B5EF4-FFF2-40B4-BE49-F238E27FC236}">
                <a16:creationId xmlns:a16="http://schemas.microsoft.com/office/drawing/2014/main" id="{36DF08A3-1363-525A-1543-FC8807533E0D}"/>
              </a:ext>
            </a:extLst>
          </p:cNvPr>
          <p:cNvGrpSpPr/>
          <p:nvPr/>
        </p:nvGrpSpPr>
        <p:grpSpPr>
          <a:xfrm>
            <a:off x="1402080" y="812800"/>
            <a:ext cx="9784080" cy="5405121"/>
            <a:chOff x="4032738" y="1851109"/>
            <a:chExt cx="8018587" cy="4041543"/>
          </a:xfrm>
        </p:grpSpPr>
        <p:sp>
          <p:nvSpPr>
            <p:cNvPr id="5" name="Rectangle: Rounded Corners 4">
              <a:extLst>
                <a:ext uri="{FF2B5EF4-FFF2-40B4-BE49-F238E27FC236}">
                  <a16:creationId xmlns:a16="http://schemas.microsoft.com/office/drawing/2014/main" id="{BB07301A-A154-0AA3-3021-D57849A4E07C}"/>
                </a:ext>
              </a:extLst>
            </p:cNvPr>
            <p:cNvSpPr/>
            <p:nvPr/>
          </p:nvSpPr>
          <p:spPr>
            <a:xfrm>
              <a:off x="4032738" y="1851109"/>
              <a:ext cx="8018587" cy="4041543"/>
            </a:xfrm>
            <a:prstGeom prst="roundRect">
              <a:avLst>
                <a:gd name="adj" fmla="val 4595"/>
              </a:avLst>
            </a:prstGeom>
            <a:solidFill>
              <a:schemeClr val="bg1">
                <a:alpha val="96000"/>
              </a:schemeClr>
            </a:solidFill>
            <a:ln w="762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a">
              <a:extLst>
                <a:ext uri="{FF2B5EF4-FFF2-40B4-BE49-F238E27FC236}">
                  <a16:creationId xmlns:a16="http://schemas.microsoft.com/office/drawing/2014/main" id="{D2D93BF6-31DA-F41A-5D2B-8A43861D0B11}"/>
                </a:ext>
              </a:extLst>
            </p:cNvPr>
            <p:cNvSpPr/>
            <p:nvPr/>
          </p:nvSpPr>
          <p:spPr>
            <a:xfrm>
              <a:off x="4315845" y="2431917"/>
              <a:ext cx="7605322" cy="2641599"/>
            </a:xfrm>
            <a:prstGeom prst="roundRect">
              <a:avLst/>
            </a:prstGeom>
            <a:no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1000"/>
                </a:spcAft>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Tại Hà Nội: </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Sáng 19 – 8, nhân dân Thủ đô và các tỉnh lân cận đổ về quảng trường Nhà hát Lớn dự cuộc mít tinh do Mặt trận Việt Minh tổ chức. </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Sau đó, quần chúng cách mạng có sự hỗ trợ của lực lượng tự vệ vũ trang lần lượt chiếm các cơ quan đầu não của địch như: Phủ Khâm sai, Toà Thị chính và các công sở khác,...</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Tối cùng ngày, cuộc khởi nghĩa giành chính quyền ở Hà Nội kết thúc thắng lợi.</a:t>
              </a:r>
            </a:p>
          </p:txBody>
        </p:sp>
      </p:grpSp>
    </p:spTree>
    <p:extLst>
      <p:ext uri="{BB962C8B-B14F-4D97-AF65-F5344CB8AC3E}">
        <p14:creationId xmlns:p14="http://schemas.microsoft.com/office/powerpoint/2010/main" val="3272262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grpSp>
        <p:nvGrpSpPr>
          <p:cNvPr id="14" name="Group 13">
            <a:extLst>
              <a:ext uri="{FF2B5EF4-FFF2-40B4-BE49-F238E27FC236}">
                <a16:creationId xmlns:a16="http://schemas.microsoft.com/office/drawing/2014/main" id="{36DF08A3-1363-525A-1543-FC8807533E0D}"/>
              </a:ext>
            </a:extLst>
          </p:cNvPr>
          <p:cNvGrpSpPr/>
          <p:nvPr/>
        </p:nvGrpSpPr>
        <p:grpSpPr>
          <a:xfrm>
            <a:off x="1229360" y="1625600"/>
            <a:ext cx="9784080" cy="3464561"/>
            <a:chOff x="4032738" y="1851109"/>
            <a:chExt cx="8018587" cy="4041543"/>
          </a:xfrm>
        </p:grpSpPr>
        <p:sp>
          <p:nvSpPr>
            <p:cNvPr id="5" name="Rectangle: Rounded Corners 4">
              <a:extLst>
                <a:ext uri="{FF2B5EF4-FFF2-40B4-BE49-F238E27FC236}">
                  <a16:creationId xmlns:a16="http://schemas.microsoft.com/office/drawing/2014/main" id="{BB07301A-A154-0AA3-3021-D57849A4E07C}"/>
                </a:ext>
              </a:extLst>
            </p:cNvPr>
            <p:cNvSpPr/>
            <p:nvPr/>
          </p:nvSpPr>
          <p:spPr>
            <a:xfrm>
              <a:off x="4032738" y="1851109"/>
              <a:ext cx="8018587" cy="4041543"/>
            </a:xfrm>
            <a:prstGeom prst="roundRect">
              <a:avLst>
                <a:gd name="adj" fmla="val 4595"/>
              </a:avLst>
            </a:prstGeom>
            <a:solidFill>
              <a:schemeClr val="bg1">
                <a:alpha val="96000"/>
              </a:schemeClr>
            </a:solidFill>
            <a:ln w="762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a">
              <a:extLst>
                <a:ext uri="{FF2B5EF4-FFF2-40B4-BE49-F238E27FC236}">
                  <a16:creationId xmlns:a16="http://schemas.microsoft.com/office/drawing/2014/main" id="{D2D93BF6-31DA-F41A-5D2B-8A43861D0B11}"/>
                </a:ext>
              </a:extLst>
            </p:cNvPr>
            <p:cNvSpPr/>
            <p:nvPr/>
          </p:nvSpPr>
          <p:spPr>
            <a:xfrm>
              <a:off x="4315845" y="2431917"/>
              <a:ext cx="7605322" cy="2641599"/>
            </a:xfrm>
            <a:prstGeom prst="roundRect">
              <a:avLst/>
            </a:prstGeom>
            <a:no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Tại Sài Gòn sáng 25 – 8, hàng chục vạn nhân dân thành phố và các tỉnh lân cận kéo về trung tâm để tham dự mit tinh chào mừng thắng lợi của cuộc khởi nghĩa chính quyền cách mạng ra mắt nhân dâ</a:t>
              </a:r>
              <a:r>
                <a:rPr kumimoji="0" lang="en-US"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a:t>
              </a:r>
              <a:endParaRPr kumimoji="0" lang="vi-VN"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35194202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sp>
        <p:nvSpPr>
          <p:cNvPr id="4" name="Rectangle: Rounded Corners 3">
            <a:extLst>
              <a:ext uri="{FF2B5EF4-FFF2-40B4-BE49-F238E27FC236}">
                <a16:creationId xmlns:a16="http://schemas.microsoft.com/office/drawing/2014/main" id="{83E24B38-2FA2-809C-3567-A3646C387CBE}"/>
              </a:ext>
            </a:extLst>
          </p:cNvPr>
          <p:cNvSpPr/>
          <p:nvPr/>
        </p:nvSpPr>
        <p:spPr>
          <a:xfrm>
            <a:off x="2274097" y="897629"/>
            <a:ext cx="8576783" cy="1987811"/>
          </a:xfrm>
          <a:prstGeom prst="roundRect">
            <a:avLst>
              <a:gd name="adj" fmla="val 26614"/>
            </a:avLst>
          </a:prstGeom>
          <a:solidFill>
            <a:schemeClr val="accent4">
              <a:lumMod val="20000"/>
              <a:lumOff val="80000"/>
            </a:schemeClr>
          </a:solidFill>
          <a:ln>
            <a:solidFill>
              <a:srgbClr val="0070C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rgbClr val="333333"/>
                </a:solidFill>
                <a:effectLst/>
                <a:latin typeface="Cambria" panose="02040503050406030204" pitchFamily="18" charset="0"/>
                <a:ea typeface="Cambria" panose="02040503050406030204" pitchFamily="18" charset="0"/>
              </a:rPr>
              <a:t>Thắng lợi ở Hà Nội, Huế, Sài Gòn đã có tác dụng gì đối với cuộc Tổng khởi nghĩa trong cả nước?</a:t>
            </a:r>
            <a:endParaRPr lang="en-US" sz="3600" dirty="0">
              <a:effectLst/>
              <a:latin typeface="Cambria" panose="02040503050406030204" pitchFamily="18" charset="0"/>
              <a:ea typeface="Cambria" panose="02040503050406030204" pitchFamily="18" charset="0"/>
            </a:endParaRPr>
          </a:p>
        </p:txBody>
      </p:sp>
      <p:pic>
        <p:nvPicPr>
          <p:cNvPr id="3" name="Picture 2">
            <a:hlinkClick r:id="" action="ppaction://noaction"/>
            <a:extLst>
              <a:ext uri="{FF2B5EF4-FFF2-40B4-BE49-F238E27FC236}">
                <a16:creationId xmlns:a16="http://schemas.microsoft.com/office/drawing/2014/main" id="{C3C456FF-A360-7A50-0353-C985AF1BF1D8}"/>
              </a:ext>
            </a:extLst>
          </p:cNvPr>
          <p:cNvPicPr>
            <a:picLocks noChangeAspect="1"/>
          </p:cNvPicPr>
          <p:nvPr/>
        </p:nvPicPr>
        <p:blipFill>
          <a:blip r:embed="rId5">
            <a:extLst>
              <a:ext uri="{28A0092B-C50C-407E-A947-70E740481C1C}">
                <a14:useLocalDpi xmlns:a14="http://schemas.microsoft.com/office/drawing/2010/main" val="0"/>
              </a:ext>
            </a:extLst>
          </a:blip>
          <a:srcRect t="2660" r="54375" b="19400"/>
          <a:stretch/>
        </p:blipFill>
        <p:spPr>
          <a:xfrm>
            <a:off x="744659" y="2560321"/>
            <a:ext cx="4050862" cy="4034236"/>
          </a:xfrm>
          <a:prstGeom prst="rect">
            <a:avLst/>
          </a:prstGeom>
        </p:spPr>
      </p:pic>
    </p:spTree>
    <p:extLst>
      <p:ext uri="{BB962C8B-B14F-4D97-AF65-F5344CB8AC3E}">
        <p14:creationId xmlns:p14="http://schemas.microsoft.com/office/powerpoint/2010/main" val="14235874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506682"/>
            <a:ext cx="12191365" cy="4158061"/>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23" name="图片 66" descr="云">
            <a:extLst>
              <a:ext uri="{FF2B5EF4-FFF2-40B4-BE49-F238E27FC236}">
                <a16:creationId xmlns:a16="http://schemas.microsoft.com/office/drawing/2014/main" id="{2F26C6B9-7B80-4209-A07C-49F687DCEFC8}"/>
              </a:ext>
            </a:extLst>
          </p:cNvPr>
          <p:cNvPicPr>
            <a:picLocks noChangeAspect="1"/>
          </p:cNvPicPr>
          <p:nvPr/>
        </p:nvPicPr>
        <p:blipFill>
          <a:blip r:embed="rId7"/>
          <a:stretch>
            <a:fillRect/>
          </a:stretch>
        </p:blipFill>
        <p:spPr>
          <a:xfrm>
            <a:off x="0" y="1872"/>
            <a:ext cx="12192000" cy="1950720"/>
          </a:xfrm>
          <a:prstGeom prst="rect">
            <a:avLst/>
          </a:prstGeom>
        </p:spPr>
      </p:pic>
      <p:pic>
        <p:nvPicPr>
          <p:cNvPr id="4" name="图片 5">
            <a:extLst>
              <a:ext uri="{FF2B5EF4-FFF2-40B4-BE49-F238E27FC236}">
                <a16:creationId xmlns:a16="http://schemas.microsoft.com/office/drawing/2014/main" id="{BC81C456-76D7-BDA4-CB79-ABD407B3BE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229013"/>
            <a:ext cx="1736164" cy="1670100"/>
          </a:xfrm>
          <a:prstGeom prst="rect">
            <a:avLst/>
          </a:prstGeom>
        </p:spPr>
      </p:pic>
      <p:pic>
        <p:nvPicPr>
          <p:cNvPr id="9" name="Picture 8">
            <a:extLst>
              <a:ext uri="{FF2B5EF4-FFF2-40B4-BE49-F238E27FC236}">
                <a16:creationId xmlns:a16="http://schemas.microsoft.com/office/drawing/2014/main" id="{317B8DC8-A5A2-C56A-44D2-511BF9DC79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33336842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par>
                                <p:cTn id="22" presetID="9"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22" presetClass="entr" presetSubtype="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sp>
        <p:nvSpPr>
          <p:cNvPr id="4" name="Rectangle: Rounded Corners 3">
            <a:extLst>
              <a:ext uri="{FF2B5EF4-FFF2-40B4-BE49-F238E27FC236}">
                <a16:creationId xmlns:a16="http://schemas.microsoft.com/office/drawing/2014/main" id="{83E24B38-2FA2-809C-3567-A3646C387CBE}"/>
              </a:ext>
            </a:extLst>
          </p:cNvPr>
          <p:cNvSpPr/>
          <p:nvPr/>
        </p:nvSpPr>
        <p:spPr>
          <a:xfrm>
            <a:off x="2274097" y="897629"/>
            <a:ext cx="8576783" cy="1987811"/>
          </a:xfrm>
          <a:prstGeom prst="roundRect">
            <a:avLst>
              <a:gd name="adj" fmla="val 26614"/>
            </a:avLst>
          </a:prstGeom>
          <a:solidFill>
            <a:schemeClr val="accent4">
              <a:lumMod val="20000"/>
              <a:lumOff val="80000"/>
            </a:schemeClr>
          </a:solidFill>
          <a:ln>
            <a:solidFill>
              <a:srgbClr val="0070C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333333"/>
                </a:solidFill>
                <a:latin typeface="Cambria" panose="02040503050406030204" pitchFamily="18" charset="0"/>
                <a:ea typeface="Cambria" panose="02040503050406030204" pitchFamily="18" charset="0"/>
              </a:rPr>
              <a:t>T</a:t>
            </a:r>
            <a:r>
              <a:rPr lang="vi-VN" sz="4000" b="1" dirty="0">
                <a:solidFill>
                  <a:srgbClr val="333333"/>
                </a:solidFill>
                <a:latin typeface="Cambria" panose="02040503050406030204" pitchFamily="18" charset="0"/>
                <a:ea typeface="Cambria" panose="02040503050406030204" pitchFamily="18" charset="0"/>
              </a:rPr>
              <a:t>hi vẽ tranh ngày tổng khởi nghĩa giành chính quyền Cách mạng Tháng Tám trong cả nước.</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 name="Picture 2">
            <a:hlinkClick r:id="" action="ppaction://noaction"/>
            <a:extLst>
              <a:ext uri="{FF2B5EF4-FFF2-40B4-BE49-F238E27FC236}">
                <a16:creationId xmlns:a16="http://schemas.microsoft.com/office/drawing/2014/main" id="{C3C456FF-A360-7A50-0353-C985AF1BF1D8}"/>
              </a:ext>
            </a:extLst>
          </p:cNvPr>
          <p:cNvPicPr>
            <a:picLocks noChangeAspect="1"/>
          </p:cNvPicPr>
          <p:nvPr/>
        </p:nvPicPr>
        <p:blipFill>
          <a:blip r:embed="rId5">
            <a:extLst>
              <a:ext uri="{28A0092B-C50C-407E-A947-70E740481C1C}">
                <a14:useLocalDpi xmlns:a14="http://schemas.microsoft.com/office/drawing/2010/main" val="0"/>
              </a:ext>
            </a:extLst>
          </a:blip>
          <a:srcRect t="2660" r="54375" b="19400"/>
          <a:stretch/>
        </p:blipFill>
        <p:spPr>
          <a:xfrm>
            <a:off x="744659" y="2560321"/>
            <a:ext cx="4050862" cy="4034236"/>
          </a:xfrm>
          <a:prstGeom prst="rect">
            <a:avLst/>
          </a:prstGeom>
        </p:spPr>
      </p:pic>
    </p:spTree>
    <p:extLst>
      <p:ext uri="{BB962C8B-B14F-4D97-AF65-F5344CB8AC3E}">
        <p14:creationId xmlns:p14="http://schemas.microsoft.com/office/powerpoint/2010/main" val="6205501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Cách mạng Tháng Tám năm 1945 - Bước ngoặt vĩ đại của cách mạng Việt Nam  trong thế kỷ XX - Tạp chí Cộng sản">
            <a:extLst>
              <a:ext uri="{FF2B5EF4-FFF2-40B4-BE49-F238E27FC236}">
                <a16:creationId xmlns:a16="http://schemas.microsoft.com/office/drawing/2014/main" id="{44768E60-BA81-B4B2-D359-4321E049C4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1637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54899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506682"/>
            <a:ext cx="12191365" cy="4158061"/>
          </a:xfrm>
          <a:prstGeom prst="rect">
            <a:avLst/>
          </a:prstGeom>
        </p:spPr>
      </p:pic>
      <p:grpSp>
        <p:nvGrpSpPr>
          <p:cNvPr id="14" name="组合 19">
            <a:extLst>
              <a:ext uri="{FF2B5EF4-FFF2-40B4-BE49-F238E27FC236}">
                <a16:creationId xmlns:a16="http://schemas.microsoft.com/office/drawing/2014/main" id="{E237C868-E09A-4C5A-BE65-1CFAF13F8604}"/>
              </a:ext>
            </a:extLst>
          </p:cNvPr>
          <p:cNvGrpSpPr/>
          <p:nvPr/>
        </p:nvGrpSpPr>
        <p:grpSpPr>
          <a:xfrm>
            <a:off x="2513817" y="2170488"/>
            <a:ext cx="1087943" cy="1070008"/>
            <a:chOff x="28330" y="2908081"/>
            <a:chExt cx="3607344" cy="3669586"/>
          </a:xfrm>
        </p:grpSpPr>
        <p:pic>
          <p:nvPicPr>
            <p:cNvPr id="15" name="图片 9">
              <a:extLst>
                <a:ext uri="{FF2B5EF4-FFF2-40B4-BE49-F238E27FC236}">
                  <a16:creationId xmlns:a16="http://schemas.microsoft.com/office/drawing/2014/main" id="{BB7137DF-DC61-4BA1-BD2F-F6496683F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0" y="2970323"/>
              <a:ext cx="3607344" cy="3607344"/>
            </a:xfrm>
            <a:prstGeom prst="rect">
              <a:avLst/>
            </a:prstGeom>
          </p:spPr>
        </p:pic>
        <p:sp>
          <p:nvSpPr>
            <p:cNvPr id="16" name="Rectangle 3">
              <a:extLst>
                <a:ext uri="{FF2B5EF4-FFF2-40B4-BE49-F238E27FC236}">
                  <a16:creationId xmlns:a16="http://schemas.microsoft.com/office/drawing/2014/main" id="{A528D952-8DF2-49EE-9E24-63998274F204}"/>
                </a:ext>
              </a:extLst>
            </p:cNvPr>
            <p:cNvSpPr>
              <a:spLocks noChangeArrowheads="1"/>
            </p:cNvSpPr>
            <p:nvPr/>
          </p:nvSpPr>
          <p:spPr bwMode="auto">
            <a:xfrm>
              <a:off x="1380167" y="2908081"/>
              <a:ext cx="876810" cy="3198658"/>
            </a:xfrm>
            <a:prstGeom prst="rect">
              <a:avLst/>
            </a:prstGeom>
          </p:spPr>
          <p:txBody>
            <a:bodyPr wrap="square">
              <a:spAutoFit/>
              <a:scene3d>
                <a:camera prst="orthographicFront"/>
                <a:lightRig rig="threePt" dir="t"/>
              </a:scene3d>
              <a:sp3d extrusionH="57150">
                <a:bevelT w="38100" h="38100"/>
              </a:sp3d>
            </a:bodyPr>
            <a:lstStyle/>
            <a:p>
              <a:pPr algn="ctr">
                <a:lnSpc>
                  <a:spcPct val="150000"/>
                </a:lnSpc>
              </a:pPr>
              <a:r>
                <a:rPr lang="en-US" altLang="zh-CN" sz="4000">
                  <a:solidFill>
                    <a:srgbClr val="0F8476"/>
                  </a:solidFill>
                  <a:latin typeface="Cambria" panose="02040503050406030204" pitchFamily="18" charset="0"/>
                  <a:ea typeface="Cambria" panose="02040503050406030204" pitchFamily="18" charset="0"/>
                  <a:cs typeface="+mn-ea"/>
                  <a:sym typeface="字魂47号-三分行楷" panose="00000500000000000000" pitchFamily="2" charset="-122"/>
                </a:rPr>
                <a:t>1</a:t>
              </a:r>
              <a:endParaRPr lang="zh-CN" sz="4000" dirty="0">
                <a:solidFill>
                  <a:srgbClr val="0F8476"/>
                </a:solidFill>
                <a:latin typeface="Cambria" panose="02040503050406030204" pitchFamily="18" charset="0"/>
                <a:ea typeface="字魂73号-江南手书" panose="00000500000000000000" pitchFamily="2" charset="-122"/>
                <a:cs typeface="+mn-ea"/>
                <a:sym typeface="字魂47号-三分行楷" panose="00000500000000000000" pitchFamily="2" charset="-122"/>
              </a:endParaRPr>
            </a:p>
          </p:txBody>
        </p:sp>
      </p:grpSp>
      <p:sp>
        <p:nvSpPr>
          <p:cNvPr id="17" name="Rectangle 16">
            <a:extLst>
              <a:ext uri="{FF2B5EF4-FFF2-40B4-BE49-F238E27FC236}">
                <a16:creationId xmlns:a16="http://schemas.microsoft.com/office/drawing/2014/main" id="{DFF1A8DF-071C-4955-A8E8-797768195D52}"/>
              </a:ext>
            </a:extLst>
          </p:cNvPr>
          <p:cNvSpPr/>
          <p:nvPr/>
        </p:nvSpPr>
        <p:spPr>
          <a:xfrm>
            <a:off x="3893627" y="2465308"/>
            <a:ext cx="2574359" cy="707886"/>
          </a:xfrm>
          <a:prstGeom prst="rect">
            <a:avLst/>
          </a:prstGeom>
          <a:noFill/>
        </p:spPr>
        <p:txBody>
          <a:bodyPr wrap="none">
            <a:spAutoFit/>
          </a:bodyPr>
          <a:lstStyle/>
          <a:p>
            <a:pPr algn="ctr">
              <a:defRPr/>
            </a:pP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Xem</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lại</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bài</a:t>
            </a:r>
            <a:endPar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endParaRPr>
          </a:p>
        </p:txBody>
      </p:sp>
      <p:grpSp>
        <p:nvGrpSpPr>
          <p:cNvPr id="19" name="组合 19">
            <a:extLst>
              <a:ext uri="{FF2B5EF4-FFF2-40B4-BE49-F238E27FC236}">
                <a16:creationId xmlns:a16="http://schemas.microsoft.com/office/drawing/2014/main" id="{5487A54A-3941-420D-8B59-0D2971F06613}"/>
              </a:ext>
            </a:extLst>
          </p:cNvPr>
          <p:cNvGrpSpPr/>
          <p:nvPr/>
        </p:nvGrpSpPr>
        <p:grpSpPr>
          <a:xfrm>
            <a:off x="2496999" y="3573735"/>
            <a:ext cx="1087943" cy="1070008"/>
            <a:chOff x="28330" y="2908081"/>
            <a:chExt cx="3607344" cy="3669586"/>
          </a:xfrm>
        </p:grpSpPr>
        <p:pic>
          <p:nvPicPr>
            <p:cNvPr id="20" name="图片 9">
              <a:extLst>
                <a:ext uri="{FF2B5EF4-FFF2-40B4-BE49-F238E27FC236}">
                  <a16:creationId xmlns:a16="http://schemas.microsoft.com/office/drawing/2014/main" id="{71B1FB2E-104C-4F94-9985-3B66E2917D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0" y="2970323"/>
              <a:ext cx="3607344" cy="3607344"/>
            </a:xfrm>
            <a:prstGeom prst="rect">
              <a:avLst/>
            </a:prstGeom>
          </p:spPr>
        </p:pic>
        <p:sp>
          <p:nvSpPr>
            <p:cNvPr id="21" name="Rectangle 3">
              <a:extLst>
                <a:ext uri="{FF2B5EF4-FFF2-40B4-BE49-F238E27FC236}">
                  <a16:creationId xmlns:a16="http://schemas.microsoft.com/office/drawing/2014/main" id="{E83E9E86-8C29-4049-89F1-2ABBB023D0FD}"/>
                </a:ext>
              </a:extLst>
            </p:cNvPr>
            <p:cNvSpPr>
              <a:spLocks noChangeArrowheads="1"/>
            </p:cNvSpPr>
            <p:nvPr/>
          </p:nvSpPr>
          <p:spPr bwMode="auto">
            <a:xfrm>
              <a:off x="1380167" y="2908081"/>
              <a:ext cx="876810" cy="3198658"/>
            </a:xfrm>
            <a:prstGeom prst="rect">
              <a:avLst/>
            </a:prstGeom>
          </p:spPr>
          <p:txBody>
            <a:bodyPr wrap="square">
              <a:spAutoFit/>
              <a:scene3d>
                <a:camera prst="orthographicFront"/>
                <a:lightRig rig="threePt" dir="t"/>
              </a:scene3d>
              <a:sp3d extrusionH="57150">
                <a:bevelT w="38100" h="38100"/>
              </a:sp3d>
            </a:bodyPr>
            <a:lstStyle/>
            <a:p>
              <a:pPr algn="ctr">
                <a:lnSpc>
                  <a:spcPct val="150000"/>
                </a:lnSpc>
              </a:pPr>
              <a:r>
                <a:rPr lang="en-US" altLang="zh-CN" sz="4000">
                  <a:solidFill>
                    <a:srgbClr val="0F8476"/>
                  </a:solidFill>
                  <a:latin typeface="Cambria" panose="02040503050406030204" pitchFamily="18" charset="0"/>
                  <a:ea typeface="Cambria" panose="02040503050406030204" pitchFamily="18" charset="0"/>
                  <a:cs typeface="+mn-ea"/>
                  <a:sym typeface="字魂47号-三分行楷" panose="00000500000000000000" pitchFamily="2" charset="-122"/>
                </a:rPr>
                <a:t>2</a:t>
              </a:r>
              <a:endParaRPr lang="zh-CN" sz="4000" dirty="0">
                <a:solidFill>
                  <a:srgbClr val="0F8476"/>
                </a:solidFill>
                <a:latin typeface="Cambria" panose="02040503050406030204" pitchFamily="18" charset="0"/>
                <a:ea typeface="字魂73号-江南手书" panose="00000500000000000000" pitchFamily="2" charset="-122"/>
                <a:cs typeface="+mn-ea"/>
                <a:sym typeface="字魂47号-三分行楷" panose="00000500000000000000" pitchFamily="2" charset="-122"/>
              </a:endParaRPr>
            </a:p>
          </p:txBody>
        </p:sp>
      </p:grpSp>
      <p:sp>
        <p:nvSpPr>
          <p:cNvPr id="22" name="Rectangle 21">
            <a:extLst>
              <a:ext uri="{FF2B5EF4-FFF2-40B4-BE49-F238E27FC236}">
                <a16:creationId xmlns:a16="http://schemas.microsoft.com/office/drawing/2014/main" id="{537DDCB0-5A98-4AAA-80E5-4E29E6E1B59E}"/>
              </a:ext>
            </a:extLst>
          </p:cNvPr>
          <p:cNvSpPr/>
          <p:nvPr/>
        </p:nvSpPr>
        <p:spPr>
          <a:xfrm>
            <a:off x="3721545" y="3707794"/>
            <a:ext cx="6306534" cy="707886"/>
          </a:xfrm>
          <a:prstGeom prst="rect">
            <a:avLst/>
          </a:prstGeom>
          <a:noFill/>
        </p:spPr>
        <p:txBody>
          <a:bodyPr wrap="none">
            <a:spAutoFit/>
          </a:bodyPr>
          <a:lstStyle/>
          <a:p>
            <a:pPr algn="ctr">
              <a:defRPr/>
            </a:pP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Chuẩn</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bị</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bài</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tiếp</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theo</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tiết</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2.</a:t>
            </a:r>
          </a:p>
        </p:txBody>
      </p:sp>
      <p:pic>
        <p:nvPicPr>
          <p:cNvPr id="23" name="图片 66" descr="云">
            <a:extLst>
              <a:ext uri="{FF2B5EF4-FFF2-40B4-BE49-F238E27FC236}">
                <a16:creationId xmlns:a16="http://schemas.microsoft.com/office/drawing/2014/main" id="{2F26C6B9-7B80-4209-A07C-49F687DCEFC8}"/>
              </a:ext>
            </a:extLst>
          </p:cNvPr>
          <p:cNvPicPr>
            <a:picLocks noChangeAspect="1"/>
          </p:cNvPicPr>
          <p:nvPr/>
        </p:nvPicPr>
        <p:blipFill>
          <a:blip r:embed="rId4"/>
          <a:stretch>
            <a:fillRect/>
          </a:stretch>
        </p:blipFill>
        <p:spPr>
          <a:xfrm>
            <a:off x="0" y="1872"/>
            <a:ext cx="12192000" cy="1950720"/>
          </a:xfrm>
          <a:prstGeom prst="rect">
            <a:avLst/>
          </a:prstGeom>
        </p:spPr>
      </p:pic>
      <p:sp>
        <p:nvSpPr>
          <p:cNvPr id="12" name="Rectangle 11">
            <a:extLst>
              <a:ext uri="{FF2B5EF4-FFF2-40B4-BE49-F238E27FC236}">
                <a16:creationId xmlns:a16="http://schemas.microsoft.com/office/drawing/2014/main" id="{FC061D7A-B15C-41D8-BEE6-3B1624094C15}"/>
              </a:ext>
            </a:extLst>
          </p:cNvPr>
          <p:cNvSpPr/>
          <p:nvPr/>
        </p:nvSpPr>
        <p:spPr>
          <a:xfrm>
            <a:off x="4346963" y="272312"/>
            <a:ext cx="3498072" cy="1323439"/>
          </a:xfrm>
          <a:prstGeom prst="rect">
            <a:avLst/>
          </a:prstGeom>
          <a:noFill/>
        </p:spPr>
        <p:txBody>
          <a:bodyPr wrap="none">
            <a:spAutoFit/>
          </a:bodyPr>
          <a:lstStyle/>
          <a:p>
            <a:pPr algn="ctr">
              <a:defRPr/>
            </a:pPr>
            <a:r>
              <a:rPr lang="en-US" sz="8000" b="1">
                <a:ln w="0"/>
                <a:solidFill>
                  <a:srgbClr val="FFC000"/>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Dặn dò</a:t>
            </a:r>
            <a:endParaRPr lang="en-US" sz="8000" b="1" dirty="0">
              <a:ln w="0"/>
              <a:solidFill>
                <a:srgbClr val="FFC000"/>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endParaRPr>
          </a:p>
        </p:txBody>
      </p:sp>
      <p:pic>
        <p:nvPicPr>
          <p:cNvPr id="4" name="图片 16">
            <a:extLst>
              <a:ext uri="{FF2B5EF4-FFF2-40B4-BE49-F238E27FC236}">
                <a16:creationId xmlns:a16="http://schemas.microsoft.com/office/drawing/2014/main" id="{3EDD7140-C11C-BA5F-DF85-CCFCE21066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8" name="图片 23">
            <a:extLst>
              <a:ext uri="{FF2B5EF4-FFF2-40B4-BE49-F238E27FC236}">
                <a16:creationId xmlns:a16="http://schemas.microsoft.com/office/drawing/2014/main" id="{0E121C25-9B64-A382-75E7-4AC757368C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spTree>
    <p:extLst>
      <p:ext uri="{BB962C8B-B14F-4D97-AF65-F5344CB8AC3E}">
        <p14:creationId xmlns:p14="http://schemas.microsoft.com/office/powerpoint/2010/main" val="21888993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3"/>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Effect transition="in" filter="fade">
                                      <p:cBhvr>
                                        <p:cTn id="15" dur="1000"/>
                                        <p:tgtEl>
                                          <p:spTgt spid="12"/>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left)">
                                      <p:cBhvr>
                                        <p:cTn id="30" dur="1500"/>
                                        <p:tgtEl>
                                          <p:spTgt spid="1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2">
                                            <p:txEl>
                                              <p:pRg st="0" end="0"/>
                                            </p:txEl>
                                          </p:spTgt>
                                        </p:tgtEl>
                                        <p:attrNameLst>
                                          <p:attrName>style.visibility</p:attrName>
                                        </p:attrNameLst>
                                      </p:cBhvr>
                                      <p:to>
                                        <p:strVal val="visible"/>
                                      </p:to>
                                    </p:set>
                                    <p:animEffect transition="in" filter="wipe(left)">
                                      <p:cBhvr>
                                        <p:cTn id="41" dur="1500"/>
                                        <p:tgtEl>
                                          <p:spTgt spid="22">
                                            <p:txEl>
                                              <p:pRg st="0" end="0"/>
                                            </p:txEl>
                                          </p:spTgt>
                                        </p:tgtEl>
                                      </p:cBhvr>
                                    </p:animEffect>
                                  </p:childTnLst>
                                </p:cTn>
                              </p:par>
                            </p:childTnLst>
                          </p:cTn>
                        </p:par>
                        <p:par>
                          <p:cTn id="42" fill="hold">
                            <p:stCondLst>
                              <p:cond delay="2000"/>
                            </p:stCondLst>
                            <p:childTnLst>
                              <p:par>
                                <p:cTn id="43" presetID="2" presetClass="entr" presetSubtype="2"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1+#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750" fill="hold"/>
                                        <p:tgtEl>
                                          <p:spTgt spid="8"/>
                                        </p:tgtEl>
                                        <p:attrNameLst>
                                          <p:attrName>ppt_x</p:attrName>
                                        </p:attrNameLst>
                                      </p:cBhvr>
                                      <p:tavLst>
                                        <p:tav tm="0">
                                          <p:val>
                                            <p:strVal val="0-#ppt_w/2"/>
                                          </p:val>
                                        </p:tav>
                                        <p:tav tm="100000">
                                          <p:val>
                                            <p:strVal val="#ppt_x"/>
                                          </p:val>
                                        </p:tav>
                                      </p:tavLst>
                                    </p:anim>
                                    <p:anim calcmode="lin" valueType="num">
                                      <p:cBhvr additive="base">
                                        <p:cTn id="50"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2" grpId="0" build="p"/>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09557" y="4668474"/>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1" y="4676338"/>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1004075" y="545258"/>
            <a:ext cx="102584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just"/>
            <a:r>
              <a:rPr lang="en-US" altLang="en-US" sz="32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Q</a:t>
            </a:r>
            <a:r>
              <a:rPr lang="vi-VN" altLang="en-US" sz="32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uan sát hình 1 trong SGK và chia sẻ những hiểu biết về địa danh được giới thiệu trong hình cũng như hoạt động của Chủ tịch Hồ Chí Minh trong thời gian ở Pác Bó (Cao Bằng).</a:t>
            </a:r>
            <a:endParaRPr kumimoji="0" lang="en-US" altLang="en-US" sz="3200" b="1" i="0" u="none" strike="noStrike" kern="1200" cap="none" spc="0" normalizeH="0" baseline="0" noProof="0" dirty="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45D76D6-6455-15EB-EC19-DC63BD65F1C2}"/>
              </a:ext>
            </a:extLst>
          </p:cNvPr>
          <p:cNvPicPr>
            <a:picLocks noChangeAspect="1"/>
          </p:cNvPicPr>
          <p:nvPr/>
        </p:nvPicPr>
        <p:blipFill>
          <a:blip r:embed="rId5"/>
          <a:stretch>
            <a:fillRect/>
          </a:stretch>
        </p:blipFill>
        <p:spPr>
          <a:xfrm>
            <a:off x="3812222" y="2568257"/>
            <a:ext cx="4762818" cy="3742989"/>
          </a:xfrm>
          <a:prstGeom prst="rect">
            <a:avLst/>
          </a:prstGeom>
        </p:spPr>
      </p:pic>
    </p:spTree>
    <p:extLst>
      <p:ext uri="{BB962C8B-B14F-4D97-AF65-F5344CB8AC3E}">
        <p14:creationId xmlns:p14="http://schemas.microsoft.com/office/powerpoint/2010/main" val="1913031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字魂36号-正文宋楷" panose="00000500000000000000" pitchFamily="2" charset="-122"/>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09557" y="4668474"/>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1" y="4676338"/>
            <a:ext cx="2758813" cy="2758813"/>
          </a:xfrm>
          <a:prstGeom prst="rect">
            <a:avLst/>
          </a:prstGeom>
        </p:spPr>
      </p:pic>
      <p:sp>
        <p:nvSpPr>
          <p:cNvPr id="2" name="TextBox 1">
            <a:extLst>
              <a:ext uri="{FF2B5EF4-FFF2-40B4-BE49-F238E27FC236}">
                <a16:creationId xmlns:a16="http://schemas.microsoft.com/office/drawing/2014/main" id="{776245DF-0FB0-485E-0148-8B0EEC9B0D43}"/>
              </a:ext>
            </a:extLst>
          </p:cNvPr>
          <p:cNvSpPr txBox="1"/>
          <p:nvPr/>
        </p:nvSpPr>
        <p:spPr>
          <a:xfrm>
            <a:off x="894080" y="914400"/>
            <a:ext cx="5415280" cy="5016758"/>
          </a:xfrm>
          <a:prstGeom prst="rect">
            <a:avLst/>
          </a:prstGeom>
          <a:noFill/>
        </p:spPr>
        <p:txBody>
          <a:bodyPr wrap="square" rtlCol="0">
            <a:spAutoFit/>
          </a:bodyPr>
          <a:lstStyle/>
          <a:p>
            <a:pPr algn="just"/>
            <a:r>
              <a:rPr lang="vi-VN" sz="3200" dirty="0">
                <a:solidFill>
                  <a:srgbClr val="FF0000"/>
                </a:solidFill>
              </a:rPr>
              <a:t>- Pác Bó là nơi được Bác Hồ chọn làm căn cứ địa lãnh đạo cách mạng và là nơi có dấu ấn quan trọng trong cuộc kháng chiến chống Pháp và chống Mỹ của dân tộc.</a:t>
            </a:r>
          </a:p>
          <a:p>
            <a:pPr algn="just"/>
            <a:r>
              <a:rPr lang="vi-VN" sz="3200" dirty="0">
                <a:solidFill>
                  <a:srgbClr val="FF0000"/>
                </a:solidFill>
              </a:rPr>
              <a:t>- Nơi đây lưu giữ những chứng tích và dấu ấn của cách mạng và của Bác Hồ.</a:t>
            </a:r>
            <a:endParaRPr lang="en-US" sz="3200" dirty="0">
              <a:solidFill>
                <a:srgbClr val="FF0000"/>
              </a:solidFill>
            </a:endParaRPr>
          </a:p>
        </p:txBody>
      </p:sp>
      <p:pic>
        <p:nvPicPr>
          <p:cNvPr id="3" name="Picture 2" descr="Trải nghiệm Khu di tích quốc gia đặc biệt Pác Bó-Cao Bằng | Báo Dân tộc và  Phát triển">
            <a:extLst>
              <a:ext uri="{FF2B5EF4-FFF2-40B4-BE49-F238E27FC236}">
                <a16:creationId xmlns:a16="http://schemas.microsoft.com/office/drawing/2014/main" id="{99F0D8FA-A6F3-CCF1-354A-B4350994B6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6694" y="1635760"/>
            <a:ext cx="5074765" cy="338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742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8368DB4-E0C1-FF02-089A-D32278274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197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3CB52B4-4DC2-19B2-A659-15AC5EA27C5B}"/>
              </a:ext>
            </a:extLst>
          </p:cNvPr>
          <p:cNvPicPr>
            <a:picLocks noChangeAspect="1"/>
          </p:cNvPicPr>
          <p:nvPr/>
        </p:nvPicPr>
        <p:blipFill>
          <a:blip r:embed="rId4"/>
          <a:stretch>
            <a:fillRect/>
          </a:stretch>
        </p:blipFill>
        <p:spPr>
          <a:xfrm>
            <a:off x="7460337" y="335231"/>
            <a:ext cx="3468925" cy="1127858"/>
          </a:xfrm>
          <a:prstGeom prst="rect">
            <a:avLst/>
          </a:prstGeom>
        </p:spPr>
      </p:pic>
      <p:pic>
        <p:nvPicPr>
          <p:cNvPr id="8" name="Picture 7">
            <a:extLst>
              <a:ext uri="{FF2B5EF4-FFF2-40B4-BE49-F238E27FC236}">
                <a16:creationId xmlns:a16="http://schemas.microsoft.com/office/drawing/2014/main" id="{34C1F752-5E20-8A40-F7A7-F9412410E58E}"/>
              </a:ext>
            </a:extLst>
          </p:cNvPr>
          <p:cNvPicPr>
            <a:picLocks noChangeAspect="1"/>
          </p:cNvPicPr>
          <p:nvPr/>
        </p:nvPicPr>
        <p:blipFill>
          <a:blip r:embed="rId5"/>
          <a:stretch>
            <a:fillRect/>
          </a:stretch>
        </p:blipFill>
        <p:spPr>
          <a:xfrm>
            <a:off x="5844653" y="2000339"/>
            <a:ext cx="6525470" cy="3313341"/>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09C1E501-9901-8451-283D-AD97070449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6827" y="83951"/>
            <a:ext cx="1486431" cy="1486431"/>
          </a:xfrm>
          <a:prstGeom prst="rect">
            <a:avLst/>
          </a:prstGeom>
        </p:spPr>
      </p:pic>
    </p:spTree>
    <p:extLst>
      <p:ext uri="{BB962C8B-B14F-4D97-AF65-F5344CB8AC3E}">
        <p14:creationId xmlns:p14="http://schemas.microsoft.com/office/powerpoint/2010/main" val="964774083"/>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09557" y="4668474"/>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1" y="4676338"/>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1214079" y="1395730"/>
            <a:ext cx="4622563" cy="4524315"/>
          </a:xfrm>
          <a:prstGeom prst="rect">
            <a:avLst/>
          </a:prstGeom>
          <a:solidFill>
            <a:schemeClr val="accent4">
              <a:lumMod val="40000"/>
              <a:lumOff val="60000"/>
            </a:schemeClr>
          </a:solidFill>
          <a:ln>
            <a:solidFill>
              <a:srgbClr val="CBB391"/>
            </a:solidFill>
          </a:ln>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ctr"/>
            <a:r>
              <a:rPr lang="vi-VN" altLang="en-US" sz="4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Nhiệm vụ 1: Một số thắng lợi tiêu biểu trong Cách mạng tháng Tám năm 1945.</a:t>
            </a:r>
            <a:endParaRPr kumimoji="0" lang="en-US" alt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050" name="Picture 2" descr="Cách mạng Tháng Tám năm 1945: Trang sử vàng của lịch sử dân tộc Việt Nam">
            <a:extLst>
              <a:ext uri="{FF2B5EF4-FFF2-40B4-BE49-F238E27FC236}">
                <a16:creationId xmlns:a16="http://schemas.microsoft.com/office/drawing/2014/main" id="{5A349668-165F-67E1-CF00-F03C92C0F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39550">
            <a:off x="6550868" y="656111"/>
            <a:ext cx="4026339" cy="2469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79 năm Cách mạng tháng Tám và Quốc khánh 2-9 (1945 - 2024): Mốc son chói  lọi trong lịch sử dân tộc Việt Nam - Ảnh chuyên đề - Thông tấn xã Việt Nam  (TTXVN)">
            <a:extLst>
              <a:ext uri="{FF2B5EF4-FFF2-40B4-BE49-F238E27FC236}">
                <a16:creationId xmlns:a16="http://schemas.microsoft.com/office/drawing/2014/main" id="{E930D7E9-9208-6997-C442-7C64899390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7254" y="3159761"/>
            <a:ext cx="4107020" cy="2952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86678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000"/>
                                        <p:tgtEl>
                                          <p:spTgt spid="2050"/>
                                        </p:tgtEl>
                                      </p:cBhvr>
                                    </p:animEffect>
                                    <p:anim calcmode="lin" valueType="num">
                                      <p:cBhvr>
                                        <p:cTn id="23" dur="1000" fill="hold"/>
                                        <p:tgtEl>
                                          <p:spTgt spid="2050"/>
                                        </p:tgtEl>
                                        <p:attrNameLst>
                                          <p:attrName>ppt_x</p:attrName>
                                        </p:attrNameLst>
                                      </p:cBhvr>
                                      <p:tavLst>
                                        <p:tav tm="0">
                                          <p:val>
                                            <p:strVal val="#ppt_x"/>
                                          </p:val>
                                        </p:tav>
                                        <p:tav tm="100000">
                                          <p:val>
                                            <p:strVal val="#ppt_x"/>
                                          </p:val>
                                        </p:tav>
                                      </p:tavLst>
                                    </p:anim>
                                    <p:anim calcmode="lin" valueType="num">
                                      <p:cBhvr>
                                        <p:cTn id="24" dur="1000" fill="hold"/>
                                        <p:tgtEl>
                                          <p:spTgt spid="205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193256"/>
            <a:ext cx="12191365" cy="4471487"/>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4" name="图片 12">
            <a:extLst>
              <a:ext uri="{FF2B5EF4-FFF2-40B4-BE49-F238E27FC236}">
                <a16:creationId xmlns:a16="http://schemas.microsoft.com/office/drawing/2014/main" id="{54445DC5-3A5E-44F4-AF1E-BFFCA86355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3690" y="359385"/>
            <a:ext cx="4158310" cy="1391778"/>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sp>
        <p:nvSpPr>
          <p:cNvPr id="8" name="Text Box 52">
            <a:extLst>
              <a:ext uri="{FF2B5EF4-FFF2-40B4-BE49-F238E27FC236}">
                <a16:creationId xmlns:a16="http://schemas.microsoft.com/office/drawing/2014/main" id="{85F59803-1BF4-4B90-9220-18437E6FB616}"/>
              </a:ext>
            </a:extLst>
          </p:cNvPr>
          <p:cNvSpPr txBox="1">
            <a:spLocks noChangeArrowheads="1"/>
          </p:cNvSpPr>
          <p:nvPr/>
        </p:nvSpPr>
        <p:spPr bwMode="auto">
          <a:xfrm>
            <a:off x="1261033" y="2304254"/>
            <a:ext cx="1015364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a:r>
              <a:rPr lang="vi-VN"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Đọc thông tin, em hãy cho biết vì sao Đảng và Bác Hồ quyết định phát động toàn dân tổng khởi  nghĩa giành chính quyền vào tháng 8 – 1945?</a:t>
            </a:r>
            <a:endParaRPr kumimoji="0" lang="en-US" alt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3" name="Picture 12" descr="Icon&#10;&#10;Description automatically generated">
            <a:extLst>
              <a:ext uri="{FF2B5EF4-FFF2-40B4-BE49-F238E27FC236}">
                <a16:creationId xmlns:a16="http://schemas.microsoft.com/office/drawing/2014/main" id="{4F2D948C-BBF7-4ABB-8267-89921243F1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56" y="-193706"/>
            <a:ext cx="2319908" cy="2497960"/>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10" name="图片 5">
            <a:extLst>
              <a:ext uri="{FF2B5EF4-FFF2-40B4-BE49-F238E27FC236}">
                <a16:creationId xmlns:a16="http://schemas.microsoft.com/office/drawing/2014/main" id="{5D8111F3-772A-375D-AD89-AE6A06B89D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56" y="5276356"/>
            <a:ext cx="1736164" cy="1670100"/>
          </a:xfrm>
          <a:prstGeom prst="rect">
            <a:avLst/>
          </a:prstGeom>
        </p:spPr>
      </p:pic>
    </p:spTree>
    <p:extLst>
      <p:ext uri="{BB962C8B-B14F-4D97-AF65-F5344CB8AC3E}">
        <p14:creationId xmlns:p14="http://schemas.microsoft.com/office/powerpoint/2010/main" val="24631998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par>
                                <p:cTn id="18" presetID="22" presetClass="entr" presetSubtype="2"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3"/>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par>
                          <p:cTn id="28" fill="hold">
                            <p:stCondLst>
                              <p:cond delay="1000"/>
                            </p:stCondLst>
                            <p:childTnLst>
                              <p:par>
                                <p:cTn id="29" presetID="26"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750"/>
                                        <p:tgtEl>
                                          <p:spTgt spid="8"/>
                                        </p:tgtEl>
                                      </p:cBhvr>
                                    </p:animEffect>
                                  </p:childTnLst>
                                </p:cTn>
                              </p:par>
                              <p:par>
                                <p:cTn id="49" presetID="22" presetClass="entr" presetSubtype="2"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1187507" y="1166842"/>
            <a:ext cx="10210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just"/>
            <a:r>
              <a:rPr lang="en-US" altLang="en-US" sz="54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  </a:t>
            </a:r>
            <a:r>
              <a:rPr lang="vi-VN" altLang="en-US" sz="54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Sau khi Nhật Bản đầu hàng quân Đồng minh, Đảng và Bác Hồ đã kêu gọi toàn dân đứng lên Tổng khởi nghĩa giành chính quyền trong cả nước.</a:t>
            </a:r>
            <a:endParaRPr kumimoji="0" lang="en-US" altLang="en-US" sz="5400" b="1" i="0" u="none" strike="noStrike" kern="1200" cap="none" spc="0" normalizeH="0" baseline="0" noProof="0" dirty="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07693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sp>
        <p:nvSpPr>
          <p:cNvPr id="2" name="a">
            <a:extLst>
              <a:ext uri="{FF2B5EF4-FFF2-40B4-BE49-F238E27FC236}">
                <a16:creationId xmlns:a16="http://schemas.microsoft.com/office/drawing/2014/main" id="{8CF3FB4B-3C5C-7308-C0C9-3712A2E31E90}"/>
              </a:ext>
            </a:extLst>
          </p:cNvPr>
          <p:cNvSpPr/>
          <p:nvPr/>
        </p:nvSpPr>
        <p:spPr>
          <a:xfrm>
            <a:off x="1228693" y="323961"/>
            <a:ext cx="9733947" cy="1819799"/>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46">
              <a:defRPr/>
            </a:pPr>
            <a:r>
              <a:rPr lang="en-US" sz="3600" b="1" dirty="0" err="1">
                <a:solidFill>
                  <a:srgbClr val="000066"/>
                </a:solidFill>
              </a:rPr>
              <a:t>Đọc</a:t>
            </a:r>
            <a:r>
              <a:rPr lang="en-US" sz="3600" b="1" dirty="0">
                <a:solidFill>
                  <a:srgbClr val="000066"/>
                </a:solidFill>
              </a:rPr>
              <a:t> </a:t>
            </a:r>
            <a:r>
              <a:rPr lang="en-US" sz="3600" b="1" dirty="0" err="1">
                <a:solidFill>
                  <a:srgbClr val="000066"/>
                </a:solidFill>
              </a:rPr>
              <a:t>thông</a:t>
            </a:r>
            <a:r>
              <a:rPr lang="en-US" sz="3600" b="1" dirty="0">
                <a:solidFill>
                  <a:srgbClr val="000066"/>
                </a:solidFill>
              </a:rPr>
              <a:t> tin </a:t>
            </a:r>
            <a:r>
              <a:rPr lang="en-US" sz="3600" b="1" dirty="0" err="1">
                <a:solidFill>
                  <a:srgbClr val="000066"/>
                </a:solidFill>
              </a:rPr>
              <a:t>trong</a:t>
            </a:r>
            <a:r>
              <a:rPr lang="en-US" sz="3600" b="1" dirty="0">
                <a:solidFill>
                  <a:srgbClr val="000066"/>
                </a:solidFill>
              </a:rPr>
              <a:t> </a:t>
            </a:r>
            <a:r>
              <a:rPr lang="en-US" sz="3600" b="1" dirty="0" err="1">
                <a:solidFill>
                  <a:srgbClr val="000066"/>
                </a:solidFill>
              </a:rPr>
              <a:t>bài</a:t>
            </a:r>
            <a:r>
              <a:rPr lang="en-US" sz="3600" b="1" dirty="0">
                <a:solidFill>
                  <a:srgbClr val="000066"/>
                </a:solidFill>
              </a:rPr>
              <a:t> </a:t>
            </a:r>
            <a:r>
              <a:rPr lang="en-US" sz="3600" b="1" dirty="0" err="1">
                <a:solidFill>
                  <a:srgbClr val="000066"/>
                </a:solidFill>
              </a:rPr>
              <a:t>và</a:t>
            </a:r>
            <a:r>
              <a:rPr lang="en-US" sz="3600" b="1" dirty="0">
                <a:solidFill>
                  <a:srgbClr val="000066"/>
                </a:solidFill>
              </a:rPr>
              <a:t> </a:t>
            </a:r>
            <a:r>
              <a:rPr lang="en-US" sz="3600" b="1" dirty="0" err="1">
                <a:solidFill>
                  <a:srgbClr val="000066"/>
                </a:solidFill>
              </a:rPr>
              <a:t>trả</a:t>
            </a:r>
            <a:r>
              <a:rPr lang="en-US" sz="3600" b="1" dirty="0">
                <a:solidFill>
                  <a:srgbClr val="000066"/>
                </a:solidFill>
              </a:rPr>
              <a:t> </a:t>
            </a:r>
            <a:r>
              <a:rPr lang="en-US" sz="3600" b="1" dirty="0" err="1">
                <a:solidFill>
                  <a:srgbClr val="000066"/>
                </a:solidFill>
              </a:rPr>
              <a:t>lời</a:t>
            </a:r>
            <a:r>
              <a:rPr lang="en-US" sz="3600" b="1" dirty="0">
                <a:solidFill>
                  <a:srgbClr val="000066"/>
                </a:solidFill>
              </a:rPr>
              <a:t> </a:t>
            </a:r>
            <a:r>
              <a:rPr lang="en-US" sz="3600" b="1" dirty="0" err="1">
                <a:solidFill>
                  <a:srgbClr val="000066"/>
                </a:solidFill>
              </a:rPr>
              <a:t>câu</a:t>
            </a:r>
            <a:r>
              <a:rPr lang="en-US" sz="3600" b="1" dirty="0">
                <a:solidFill>
                  <a:srgbClr val="000066"/>
                </a:solidFill>
              </a:rPr>
              <a:t> </a:t>
            </a:r>
            <a:r>
              <a:rPr lang="en-US" sz="3600" b="1" dirty="0" err="1">
                <a:solidFill>
                  <a:srgbClr val="000066"/>
                </a:solidFill>
              </a:rPr>
              <a:t>hỏi</a:t>
            </a:r>
            <a:r>
              <a:rPr lang="en-US" sz="3600" b="1" dirty="0">
                <a:solidFill>
                  <a:srgbClr val="000066"/>
                </a:solidFill>
              </a:rPr>
              <a:t>:</a:t>
            </a:r>
          </a:p>
          <a:p>
            <a:pPr marL="457200" lvl="0" indent="-457200" algn="just" defTabSz="914446">
              <a:buFont typeface="Arial" panose="020B0604020202020204" pitchFamily="34" charset="0"/>
              <a:buChar char="•"/>
              <a:defRPr/>
            </a:pPr>
            <a:r>
              <a:rPr lang="en-US" sz="3600" dirty="0" err="1">
                <a:solidFill>
                  <a:srgbClr val="000066"/>
                </a:solidFill>
              </a:rPr>
              <a:t>Kể</a:t>
            </a:r>
            <a:r>
              <a:rPr lang="en-US" sz="3600" dirty="0">
                <a:solidFill>
                  <a:srgbClr val="000066"/>
                </a:solidFill>
              </a:rPr>
              <a:t> </a:t>
            </a:r>
            <a:r>
              <a:rPr lang="en-US" sz="3600" dirty="0" err="1">
                <a:solidFill>
                  <a:srgbClr val="000066"/>
                </a:solidFill>
              </a:rPr>
              <a:t>tên</a:t>
            </a:r>
            <a:r>
              <a:rPr lang="en-US" sz="3600" dirty="0">
                <a:solidFill>
                  <a:srgbClr val="000066"/>
                </a:solidFill>
              </a:rPr>
              <a:t> </a:t>
            </a:r>
            <a:r>
              <a:rPr lang="en-US" sz="3600" dirty="0" err="1">
                <a:solidFill>
                  <a:srgbClr val="000066"/>
                </a:solidFill>
              </a:rPr>
              <a:t>một</a:t>
            </a:r>
            <a:r>
              <a:rPr lang="en-US" sz="3600" dirty="0">
                <a:solidFill>
                  <a:srgbClr val="000066"/>
                </a:solidFill>
              </a:rPr>
              <a:t> </a:t>
            </a:r>
            <a:r>
              <a:rPr lang="en-US" sz="3600" dirty="0" err="1">
                <a:solidFill>
                  <a:srgbClr val="000066"/>
                </a:solidFill>
              </a:rPr>
              <a:t>số</a:t>
            </a:r>
            <a:r>
              <a:rPr lang="en-US" sz="3600" dirty="0">
                <a:solidFill>
                  <a:srgbClr val="000066"/>
                </a:solidFill>
              </a:rPr>
              <a:t> </a:t>
            </a:r>
            <a:r>
              <a:rPr lang="en-US" sz="3600" dirty="0" err="1">
                <a:solidFill>
                  <a:srgbClr val="000066"/>
                </a:solidFill>
              </a:rPr>
              <a:t>thắng</a:t>
            </a:r>
            <a:r>
              <a:rPr lang="en-US" sz="3600" dirty="0">
                <a:solidFill>
                  <a:srgbClr val="000066"/>
                </a:solidFill>
              </a:rPr>
              <a:t> </a:t>
            </a:r>
            <a:r>
              <a:rPr lang="en-US" sz="3600" dirty="0" err="1">
                <a:solidFill>
                  <a:srgbClr val="000066"/>
                </a:solidFill>
              </a:rPr>
              <a:t>lợi</a:t>
            </a:r>
            <a:r>
              <a:rPr lang="en-US" sz="3600" dirty="0">
                <a:solidFill>
                  <a:srgbClr val="000066"/>
                </a:solidFill>
              </a:rPr>
              <a:t> </a:t>
            </a:r>
            <a:r>
              <a:rPr lang="en-US" sz="3600" dirty="0" err="1">
                <a:solidFill>
                  <a:srgbClr val="000066"/>
                </a:solidFill>
              </a:rPr>
              <a:t>tiêu</a:t>
            </a:r>
            <a:r>
              <a:rPr lang="en-US" sz="3600" dirty="0">
                <a:solidFill>
                  <a:srgbClr val="000066"/>
                </a:solidFill>
              </a:rPr>
              <a:t> </a:t>
            </a:r>
            <a:r>
              <a:rPr lang="en-US" sz="3600" dirty="0" err="1">
                <a:solidFill>
                  <a:srgbClr val="000066"/>
                </a:solidFill>
              </a:rPr>
              <a:t>biểu</a:t>
            </a:r>
            <a:r>
              <a:rPr lang="en-US" sz="3600" dirty="0">
                <a:solidFill>
                  <a:srgbClr val="000066"/>
                </a:solidFill>
              </a:rPr>
              <a:t> </a:t>
            </a:r>
            <a:r>
              <a:rPr lang="en-US" sz="3600" dirty="0" err="1">
                <a:solidFill>
                  <a:srgbClr val="000066"/>
                </a:solidFill>
              </a:rPr>
              <a:t>trong</a:t>
            </a:r>
            <a:r>
              <a:rPr lang="en-US" sz="3600" dirty="0">
                <a:solidFill>
                  <a:srgbClr val="000066"/>
                </a:solidFill>
              </a:rPr>
              <a:t> </a:t>
            </a:r>
            <a:r>
              <a:rPr lang="en-US" sz="3600" dirty="0" err="1">
                <a:solidFill>
                  <a:srgbClr val="000066"/>
                </a:solidFill>
              </a:rPr>
              <a:t>Cách</a:t>
            </a:r>
            <a:r>
              <a:rPr lang="en-US" sz="3600" dirty="0">
                <a:solidFill>
                  <a:srgbClr val="000066"/>
                </a:solidFill>
              </a:rPr>
              <a:t> </a:t>
            </a:r>
            <a:r>
              <a:rPr lang="en-US" sz="3600" dirty="0" err="1">
                <a:solidFill>
                  <a:srgbClr val="000066"/>
                </a:solidFill>
              </a:rPr>
              <a:t>mạng</a:t>
            </a:r>
            <a:r>
              <a:rPr lang="en-US" sz="3600" dirty="0">
                <a:solidFill>
                  <a:srgbClr val="000066"/>
                </a:solidFill>
              </a:rPr>
              <a:t> </a:t>
            </a:r>
            <a:r>
              <a:rPr lang="en-US" sz="3600" dirty="0" err="1">
                <a:solidFill>
                  <a:srgbClr val="000066"/>
                </a:solidFill>
              </a:rPr>
              <a:t>tháng</a:t>
            </a:r>
            <a:r>
              <a:rPr lang="en-US" sz="3600" dirty="0">
                <a:solidFill>
                  <a:srgbClr val="000066"/>
                </a:solidFill>
              </a:rPr>
              <a:t> </a:t>
            </a:r>
            <a:r>
              <a:rPr lang="en-US" sz="3600" dirty="0" err="1">
                <a:solidFill>
                  <a:srgbClr val="000066"/>
                </a:solidFill>
              </a:rPr>
              <a:t>Tám</a:t>
            </a:r>
            <a:r>
              <a:rPr lang="en-US" sz="3600" dirty="0">
                <a:solidFill>
                  <a:srgbClr val="000066"/>
                </a:solidFill>
              </a:rPr>
              <a:t> </a:t>
            </a:r>
            <a:r>
              <a:rPr lang="en-US" sz="3600" dirty="0" err="1">
                <a:solidFill>
                  <a:srgbClr val="000066"/>
                </a:solidFill>
              </a:rPr>
              <a:t>năm</a:t>
            </a:r>
            <a:r>
              <a:rPr lang="en-US" sz="3600" dirty="0">
                <a:solidFill>
                  <a:srgbClr val="000066"/>
                </a:solidFill>
              </a:rPr>
              <a:t> 1945. </a:t>
            </a:r>
            <a:endParaRPr kumimoji="0" lang="en-US" sz="4800" i="0" u="none" strike="noStrike" kern="1200" cap="none" spc="0" normalizeH="0" baseline="0" noProof="0" dirty="0">
              <a:ln>
                <a:noFill/>
              </a:ln>
              <a:solidFill>
                <a:srgbClr val="000066"/>
              </a:solidFill>
              <a:effectLst/>
              <a:uLnTx/>
              <a:uFillTx/>
              <a:latin typeface="Calibri" panose="020F0502020204030204"/>
            </a:endParaRPr>
          </a:p>
        </p:txBody>
      </p:sp>
      <p:pic>
        <p:nvPicPr>
          <p:cNvPr id="4" name="Picture 3">
            <a:extLst>
              <a:ext uri="{FF2B5EF4-FFF2-40B4-BE49-F238E27FC236}">
                <a16:creationId xmlns:a16="http://schemas.microsoft.com/office/drawing/2014/main" id="{FCAACD0A-B39C-A876-EE29-DE46CF3C6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866" y="2763521"/>
            <a:ext cx="7395129" cy="3707750"/>
          </a:xfrm>
          <a:prstGeom prst="rect">
            <a:avLst/>
          </a:prstGeom>
        </p:spPr>
      </p:pic>
    </p:spTree>
    <p:extLst>
      <p:ext uri="{BB962C8B-B14F-4D97-AF65-F5344CB8AC3E}">
        <p14:creationId xmlns:p14="http://schemas.microsoft.com/office/powerpoint/2010/main" val="19087226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sp>
        <p:nvSpPr>
          <p:cNvPr id="2" name="Rectangle: Rounded Corners 1">
            <a:extLst>
              <a:ext uri="{FF2B5EF4-FFF2-40B4-BE49-F238E27FC236}">
                <a16:creationId xmlns:a16="http://schemas.microsoft.com/office/drawing/2014/main" id="{B4760AB1-08B3-A1AD-4347-98C5290D58AB}"/>
              </a:ext>
            </a:extLst>
          </p:cNvPr>
          <p:cNvSpPr/>
          <p:nvPr/>
        </p:nvSpPr>
        <p:spPr>
          <a:xfrm>
            <a:off x="4868012" y="1642192"/>
            <a:ext cx="2456363" cy="3586742"/>
          </a:xfrm>
          <a:prstGeom prst="roundRect">
            <a:avLst>
              <a:gd name="adj" fmla="val 26614"/>
            </a:avLst>
          </a:prstGeom>
          <a:solidFill>
            <a:schemeClr val="accent4">
              <a:lumMod val="20000"/>
              <a:lumOff val="80000"/>
            </a:schemeClr>
          </a:solidFill>
          <a:ln>
            <a:solidFill>
              <a:srgbClr val="0070C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000" b="1" dirty="0" err="1">
                <a:solidFill>
                  <a:srgbClr val="FF0000"/>
                </a:solidFill>
                <a:effectLst/>
                <a:latin typeface="Cambria" panose="02040503050406030204" pitchFamily="18" charset="0"/>
                <a:ea typeface="Cambria" panose="02040503050406030204" pitchFamily="18" charset="0"/>
              </a:rPr>
              <a:t>Một</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số</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thắng</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lợi</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tiêu</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biểu</a:t>
            </a:r>
            <a:r>
              <a:rPr lang="en-US" sz="4000" b="1" dirty="0">
                <a:solidFill>
                  <a:srgbClr val="FF0000"/>
                </a:solidFill>
                <a:effectLst/>
                <a:latin typeface="Cambria" panose="02040503050406030204" pitchFamily="18" charset="0"/>
                <a:ea typeface="Cambria" panose="02040503050406030204" pitchFamily="18" charset="0"/>
              </a:rPr>
              <a:t> </a:t>
            </a:r>
            <a:endParaRPr lang="en-US" sz="3600" dirty="0">
              <a:solidFill>
                <a:srgbClr val="FF0000"/>
              </a:solidFill>
              <a:effectLst/>
              <a:latin typeface="Cambria" panose="02040503050406030204" pitchFamily="18" charset="0"/>
              <a:ea typeface="Cambria" panose="02040503050406030204" pitchFamily="18" charset="0"/>
            </a:endParaRPr>
          </a:p>
        </p:txBody>
      </p:sp>
      <p:sp>
        <p:nvSpPr>
          <p:cNvPr id="13" name="Rectangle: Diagonal Corners Rounded 12">
            <a:extLst>
              <a:ext uri="{FF2B5EF4-FFF2-40B4-BE49-F238E27FC236}">
                <a16:creationId xmlns:a16="http://schemas.microsoft.com/office/drawing/2014/main" id="{1E34A5A3-5BDA-407B-D6C2-1B21E75FA1C4}"/>
              </a:ext>
            </a:extLst>
          </p:cNvPr>
          <p:cNvSpPr/>
          <p:nvPr/>
        </p:nvSpPr>
        <p:spPr>
          <a:xfrm>
            <a:off x="602746" y="613894"/>
            <a:ext cx="4093782" cy="2436241"/>
          </a:xfrm>
          <a:prstGeom prst="round2DiagRect">
            <a:avLst>
              <a:gd name="adj1" fmla="val 0"/>
              <a:gd name="adj2" fmla="val 5000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Diagonal Corners Rounded 13">
            <a:extLst>
              <a:ext uri="{FF2B5EF4-FFF2-40B4-BE49-F238E27FC236}">
                <a16:creationId xmlns:a16="http://schemas.microsoft.com/office/drawing/2014/main" id="{C640F042-8852-4784-C8A7-871989A01D3D}"/>
              </a:ext>
            </a:extLst>
          </p:cNvPr>
          <p:cNvSpPr/>
          <p:nvPr/>
        </p:nvSpPr>
        <p:spPr>
          <a:xfrm>
            <a:off x="7489417" y="623066"/>
            <a:ext cx="4093782" cy="2436241"/>
          </a:xfrm>
          <a:prstGeom prst="round2DiagRect">
            <a:avLst>
              <a:gd name="adj1" fmla="val 50000"/>
              <a:gd name="adj2" fmla="val 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Diagonal Corners Rounded 14">
            <a:extLst>
              <a:ext uri="{FF2B5EF4-FFF2-40B4-BE49-F238E27FC236}">
                <a16:creationId xmlns:a16="http://schemas.microsoft.com/office/drawing/2014/main" id="{3E374976-635B-9942-3CE0-8E904FD7E8B2}"/>
              </a:ext>
            </a:extLst>
          </p:cNvPr>
          <p:cNvSpPr/>
          <p:nvPr/>
        </p:nvSpPr>
        <p:spPr>
          <a:xfrm>
            <a:off x="540731" y="3820990"/>
            <a:ext cx="4093782" cy="2436241"/>
          </a:xfrm>
          <a:prstGeom prst="round2DiagRect">
            <a:avLst>
              <a:gd name="adj1" fmla="val 50000"/>
              <a:gd name="adj2" fmla="val 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Diagonal Corners Rounded 15">
            <a:extLst>
              <a:ext uri="{FF2B5EF4-FFF2-40B4-BE49-F238E27FC236}">
                <a16:creationId xmlns:a16="http://schemas.microsoft.com/office/drawing/2014/main" id="{0897EDDD-C750-F6FF-F085-E01A8E3435FC}"/>
              </a:ext>
            </a:extLst>
          </p:cNvPr>
          <p:cNvSpPr/>
          <p:nvPr/>
        </p:nvSpPr>
        <p:spPr>
          <a:xfrm>
            <a:off x="7705726" y="3825020"/>
            <a:ext cx="4093782" cy="2436241"/>
          </a:xfrm>
          <a:prstGeom prst="round2DiagRect">
            <a:avLst>
              <a:gd name="adj1" fmla="val 0"/>
              <a:gd name="adj2" fmla="val 5000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9642066-ED8A-222C-F6DE-8F968CC3FE55}"/>
              </a:ext>
            </a:extLst>
          </p:cNvPr>
          <p:cNvSpPr/>
          <p:nvPr/>
        </p:nvSpPr>
        <p:spPr>
          <a:xfrm>
            <a:off x="638992" y="859409"/>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0"/>
              </a:spcAft>
            </a:pPr>
            <a:r>
              <a:rPr lang="vi-VN" sz="28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Quân dân chiếm được các cơ quan đầu não của địch: Phủ Khâm sai, Tòa Thị chính...</a:t>
            </a:r>
            <a:endParaRPr 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A0B5D00-C111-03A9-180F-CB26D54A89A3}"/>
              </a:ext>
            </a:extLst>
          </p:cNvPr>
          <p:cNvSpPr/>
          <p:nvPr/>
        </p:nvSpPr>
        <p:spPr>
          <a:xfrm>
            <a:off x="7795604" y="892108"/>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0"/>
              </a:spcAft>
            </a:pPr>
            <a:r>
              <a:rPr lang="vi-VN" sz="36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Chính quyền cách mạng ra mắt nhân dân.</a:t>
            </a:r>
            <a:endParaRPr lang="en-US" sz="36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DFA2D43E-9E7F-568C-DDBD-DEE70683BD7F}"/>
              </a:ext>
            </a:extLst>
          </p:cNvPr>
          <p:cNvSpPr/>
          <p:nvPr/>
        </p:nvSpPr>
        <p:spPr>
          <a:xfrm>
            <a:off x="7795604" y="4181747"/>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1000"/>
              </a:spcAft>
            </a:pPr>
            <a:r>
              <a:rPr lang="vi-VN" sz="32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Cuối tháng 8-1945, Tổng khởi nghĩa giành thắng lợi trên toàn quốc. </a:t>
            </a:r>
            <a:r>
              <a:rPr lang="vi-VN" sz="32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endParaRPr lang="en-US" sz="3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C006EEE0-7144-C8D9-DEFC-0D7EE793C299}"/>
              </a:ext>
            </a:extLst>
          </p:cNvPr>
          <p:cNvSpPr/>
          <p:nvPr/>
        </p:nvSpPr>
        <p:spPr>
          <a:xfrm>
            <a:off x="256163" y="3820990"/>
            <a:ext cx="4689840" cy="23713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vi-VN" sz="40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Tỏa đi chiếm các công sở.</a:t>
            </a:r>
            <a:endParaRPr lang="en-US" sz="400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C62EC518-A753-22E2-2A65-3D1490CF2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827" y="83951"/>
            <a:ext cx="1486431" cy="1486431"/>
          </a:xfrm>
          <a:prstGeom prst="rect">
            <a:avLst/>
          </a:prstGeom>
        </p:spPr>
      </p:pic>
    </p:spTree>
    <p:extLst>
      <p:ext uri="{BB962C8B-B14F-4D97-AF65-F5344CB8AC3E}">
        <p14:creationId xmlns:p14="http://schemas.microsoft.com/office/powerpoint/2010/main" val="396316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4" grpId="0"/>
      <p:bldP spid="7"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882</TotalTime>
  <Words>497</Words>
  <Application>Microsoft Office PowerPoint</Application>
  <PresentationFormat>Màn hình rộng</PresentationFormat>
  <Paragraphs>39</Paragraphs>
  <Slides>18</Slides>
  <Notes>13</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18</vt:i4>
      </vt:variant>
    </vt:vector>
  </HeadingPairs>
  <TitlesOfParts>
    <vt:vector size="23" baseType="lpstr">
      <vt:lpstr>Arial</vt:lpstr>
      <vt:lpstr>Calibri</vt:lpstr>
      <vt:lpstr>Cambria</vt:lpstr>
      <vt:lpstr>字魂36号-正文宋楷</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Admin</cp:lastModifiedBy>
  <cp:revision>19</cp:revision>
  <dcterms:created xsi:type="dcterms:W3CDTF">2020-07-21T07:25:20Z</dcterms:created>
  <dcterms:modified xsi:type="dcterms:W3CDTF">2025-01-20T03:25:20Z</dcterms:modified>
  <cp:category>9Slide.vn</cp:category>
</cp:coreProperties>
</file>