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5" r:id="rId2"/>
    <p:sldId id="259" r:id="rId3"/>
    <p:sldId id="285" r:id="rId4"/>
    <p:sldId id="262" r:id="rId5"/>
    <p:sldId id="328" r:id="rId6"/>
    <p:sldId id="329" r:id="rId7"/>
    <p:sldId id="330" r:id="rId8"/>
    <p:sldId id="295" r:id="rId9"/>
    <p:sldId id="293" r:id="rId10"/>
    <p:sldId id="275" r:id="rId11"/>
    <p:sldId id="307" r:id="rId12"/>
    <p:sldId id="331" r:id="rId13"/>
    <p:sldId id="332" r:id="rId14"/>
    <p:sldId id="333" r:id="rId15"/>
    <p:sldId id="320" r:id="rId16"/>
    <p:sldId id="318" r:id="rId1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5D5"/>
    <a:srgbClr val="ABFFD1"/>
    <a:srgbClr val="CDFFE4"/>
    <a:srgbClr val="E5FFF1"/>
    <a:srgbClr val="B9FFD9"/>
    <a:srgbClr val="FFD9D9"/>
    <a:srgbClr val="DDF0C8"/>
    <a:srgbClr val="EAB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308" autoAdjust="0"/>
  </p:normalViewPr>
  <p:slideViewPr>
    <p:cSldViewPr>
      <p:cViewPr varScale="1">
        <p:scale>
          <a:sx n="51" d="100"/>
          <a:sy n="51" d="100"/>
        </p:scale>
        <p:origin x="89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3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730E30-F7F5-4952-A99C-27C7863A91A6}" type="datetimeFigureOut">
              <a:rPr lang="en-US" smtClean="0"/>
              <a:t>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8D393-A9B3-4551-B9AA-5AD3399F4C60}" type="slidenum">
              <a:rPr lang="en-US" smtClean="0"/>
              <a:t>‹#›</a:t>
            </a:fld>
            <a:endParaRPr lang="en-US"/>
          </a:p>
        </p:txBody>
      </p:sp>
    </p:spTree>
    <p:extLst>
      <p:ext uri="{BB962C8B-B14F-4D97-AF65-F5344CB8AC3E}">
        <p14:creationId xmlns:p14="http://schemas.microsoft.com/office/powerpoint/2010/main" val="835146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23.png"/><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36.sv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6.sv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6.sv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5.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6.svg"/><Relationship Id="rId7" Type="http://schemas.openxmlformats.org/officeDocument/2006/relationships/image" Target="../media/image51.svg"/><Relationship Id="rId12" Type="http://schemas.openxmlformats.org/officeDocument/2006/relationships/image" Target="../media/image5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55.svg"/><Relationship Id="rId5" Type="http://schemas.openxmlformats.org/officeDocument/2006/relationships/image" Target="../media/image49.svg"/><Relationship Id="rId10" Type="http://schemas.openxmlformats.org/officeDocument/2006/relationships/image" Target="../media/image34.png"/><Relationship Id="rId4" Type="http://schemas.openxmlformats.org/officeDocument/2006/relationships/image" Target="../media/image31.png"/><Relationship Id="rId9" Type="http://schemas.openxmlformats.org/officeDocument/2006/relationships/image" Target="../media/image53.svg"/></Relationships>
</file>

<file path=ppt/slides/_rels/slide2.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5.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9.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5.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5.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5.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5.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18.png"/><Relationship Id="rId4" Type="http://schemas.openxmlformats.org/officeDocument/2006/relationships/image" Target="../media/image9.sv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3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DDDEDE3C-9869-BA68-3264-CFBDDFBB7B8A}"/>
              </a:ext>
            </a:extLst>
          </p:cNvPr>
          <p:cNvSpPr/>
          <p:nvPr/>
        </p:nvSpPr>
        <p:spPr>
          <a:xfrm rot="8291601" flipH="1">
            <a:off x="16131651" y="-570891"/>
            <a:ext cx="1807902" cy="1735907"/>
          </a:xfrm>
          <a:custGeom>
            <a:avLst/>
            <a:gdLst/>
            <a:ahLst/>
            <a:cxnLst/>
            <a:rect l="l" t="t" r="r" b="b"/>
            <a:pathLst>
              <a:path w="1988444" h="1542990">
                <a:moveTo>
                  <a:pt x="1988444" y="0"/>
                </a:moveTo>
                <a:lnTo>
                  <a:pt x="0" y="0"/>
                </a:lnTo>
                <a:lnTo>
                  <a:pt x="0" y="1542989"/>
                </a:lnTo>
                <a:lnTo>
                  <a:pt x="1988444" y="1542989"/>
                </a:lnTo>
                <a:lnTo>
                  <a:pt x="1988444"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5" name="Freeform 9">
            <a:extLst>
              <a:ext uri="{FF2B5EF4-FFF2-40B4-BE49-F238E27FC236}">
                <a16:creationId xmlns:a16="http://schemas.microsoft.com/office/drawing/2014/main" id="{70B8E04C-F888-C5F7-AB56-2ABBF209FA02}"/>
              </a:ext>
            </a:extLst>
          </p:cNvPr>
          <p:cNvSpPr/>
          <p:nvPr/>
        </p:nvSpPr>
        <p:spPr>
          <a:xfrm>
            <a:off x="-32657" y="9105901"/>
            <a:ext cx="1404257" cy="1170214"/>
          </a:xfrm>
          <a:custGeom>
            <a:avLst/>
            <a:gdLst/>
            <a:ahLst/>
            <a:cxnLst/>
            <a:rect l="l" t="t" r="r" b="b"/>
            <a:pathLst>
              <a:path w="1087854" h="826769">
                <a:moveTo>
                  <a:pt x="0" y="0"/>
                </a:moveTo>
                <a:lnTo>
                  <a:pt x="1087854" y="0"/>
                </a:lnTo>
                <a:lnTo>
                  <a:pt x="1087854" y="826769"/>
                </a:lnTo>
                <a:lnTo>
                  <a:pt x="0" y="82676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9" name="Arrow: Pentagon 8">
            <a:extLst>
              <a:ext uri="{FF2B5EF4-FFF2-40B4-BE49-F238E27FC236}">
                <a16:creationId xmlns:a16="http://schemas.microsoft.com/office/drawing/2014/main" id="{8716BF92-51AB-6830-1A6B-AD7F51F0CC97}"/>
              </a:ext>
            </a:extLst>
          </p:cNvPr>
          <p:cNvSpPr/>
          <p:nvPr/>
        </p:nvSpPr>
        <p:spPr>
          <a:xfrm>
            <a:off x="-32657" y="1028701"/>
            <a:ext cx="9710057" cy="2057399"/>
          </a:xfrm>
          <a:prstGeom prst="homePlate">
            <a:avLst/>
          </a:prstGeom>
          <a:solidFill>
            <a:schemeClr val="accent5">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err="1">
                <a:solidFill>
                  <a:schemeClr val="tx2">
                    <a:lumMod val="50000"/>
                  </a:schemeClr>
                </a:solidFill>
                <a:latin typeface="Arial" panose="020B0604020202020204" pitchFamily="34" charset="0"/>
                <a:cs typeface="Arial" panose="020B0604020202020204" pitchFamily="34" charset="0"/>
              </a:rPr>
              <a:t>Tiết</a:t>
            </a:r>
            <a:r>
              <a:rPr lang="en-US" sz="8000" b="1" dirty="0">
                <a:solidFill>
                  <a:schemeClr val="tx2">
                    <a:lumMod val="50000"/>
                  </a:schemeClr>
                </a:solidFill>
                <a:latin typeface="Arial" panose="020B0604020202020204" pitchFamily="34" charset="0"/>
                <a:cs typeface="Arial" panose="020B0604020202020204" pitchFamily="34" charset="0"/>
              </a:rPr>
              <a:t> 1 + 2</a:t>
            </a:r>
          </a:p>
        </p:txBody>
      </p:sp>
      <p:sp>
        <p:nvSpPr>
          <p:cNvPr id="11" name="TextBox 10">
            <a:extLst>
              <a:ext uri="{FF2B5EF4-FFF2-40B4-BE49-F238E27FC236}">
                <a16:creationId xmlns:a16="http://schemas.microsoft.com/office/drawing/2014/main" id="{03AFC3F9-5BB1-4B13-72D7-5EC06C775C0A}"/>
              </a:ext>
            </a:extLst>
          </p:cNvPr>
          <p:cNvSpPr txBox="1"/>
          <p:nvPr/>
        </p:nvSpPr>
        <p:spPr>
          <a:xfrm>
            <a:off x="1600200" y="3162300"/>
            <a:ext cx="15316200" cy="3904017"/>
          </a:xfrm>
          <a:prstGeom prst="rect">
            <a:avLst/>
          </a:prstGeom>
          <a:noFill/>
        </p:spPr>
        <p:txBody>
          <a:bodyPr wrap="square">
            <a:spAutoFit/>
          </a:bodyPr>
          <a:lstStyle/>
          <a:p>
            <a:pPr algn="ctr">
              <a:lnSpc>
                <a:spcPct val="150000"/>
              </a:lnSpc>
            </a:pPr>
            <a:r>
              <a:rPr lang="en-US" sz="8800" b="1" dirty="0">
                <a:solidFill>
                  <a:srgbClr val="C00000"/>
                </a:solidFill>
                <a:latin typeface="Arial" panose="020B0604020202020204" pitchFamily="34" charset="0"/>
                <a:ea typeface="Calibri" panose="020F0502020204030204" pitchFamily="34" charset="0"/>
                <a:cs typeface="Arial" panose="020B0604020202020204" pitchFamily="34" charset="0"/>
              </a:rPr>
              <a:t>ÔN TẬP VÀ ĐÁNH GIÁ </a:t>
            </a:r>
          </a:p>
          <a:p>
            <a:pPr algn="ctr">
              <a:lnSpc>
                <a:spcPct val="150000"/>
              </a:lnSpc>
            </a:pPr>
            <a:r>
              <a:rPr lang="en-US" sz="8800" b="1" dirty="0">
                <a:solidFill>
                  <a:srgbClr val="C00000"/>
                </a:solidFill>
                <a:latin typeface="Arial" panose="020B0604020202020204" pitchFamily="34" charset="0"/>
                <a:ea typeface="Calibri" panose="020F0502020204030204" pitchFamily="34" charset="0"/>
                <a:cs typeface="Arial" panose="020B0604020202020204" pitchFamily="34" charset="0"/>
              </a:rPr>
              <a:t>CUỐI HỌC KÌ 1</a:t>
            </a:r>
            <a:endParaRPr lang="en-US" sz="88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5">
            <a:extLst>
              <a:ext uri="{FF2B5EF4-FFF2-40B4-BE49-F238E27FC236}">
                <a16:creationId xmlns:a16="http://schemas.microsoft.com/office/drawing/2014/main" id="{2AD2986F-EB1B-67F9-7317-2FE5B8FEE8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472538" y="7452175"/>
            <a:ext cx="11342923" cy="3090946"/>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rot="8260126">
            <a:off x="16183884" y="8694133"/>
            <a:ext cx="2227854" cy="1296206"/>
          </a:xfrm>
          <a:custGeom>
            <a:avLst/>
            <a:gdLst/>
            <a:ahLst/>
            <a:cxnLst/>
            <a:rect l="l" t="t" r="r" b="b"/>
            <a:pathLst>
              <a:path w="2227854" h="1296206">
                <a:moveTo>
                  <a:pt x="0" y="0"/>
                </a:moveTo>
                <a:lnTo>
                  <a:pt x="2227855" y="0"/>
                </a:lnTo>
                <a:lnTo>
                  <a:pt x="2227855" y="1296207"/>
                </a:lnTo>
                <a:lnTo>
                  <a:pt x="0" y="129620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 name="Freeform 7">
            <a:extLst>
              <a:ext uri="{FF2B5EF4-FFF2-40B4-BE49-F238E27FC236}">
                <a16:creationId xmlns:a16="http://schemas.microsoft.com/office/drawing/2014/main" id="{834678D1-604F-0E83-FC62-83D8375B9029}"/>
              </a:ext>
            </a:extLst>
          </p:cNvPr>
          <p:cNvSpPr/>
          <p:nvPr/>
        </p:nvSpPr>
        <p:spPr>
          <a:xfrm>
            <a:off x="27214" y="8997043"/>
            <a:ext cx="914400" cy="1300843"/>
          </a:xfrm>
          <a:custGeom>
            <a:avLst/>
            <a:gdLst/>
            <a:ahLst/>
            <a:cxnLst/>
            <a:rect l="l" t="t" r="r" b="b"/>
            <a:pathLst>
              <a:path w="612231" h="777660">
                <a:moveTo>
                  <a:pt x="0" y="0"/>
                </a:moveTo>
                <a:lnTo>
                  <a:pt x="612231" y="0"/>
                </a:lnTo>
                <a:lnTo>
                  <a:pt x="612231" y="777660"/>
                </a:lnTo>
                <a:lnTo>
                  <a:pt x="0" y="77766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75D64AFA-48EC-EB97-DACF-347523469F94}"/>
              </a:ext>
            </a:extLst>
          </p:cNvPr>
          <p:cNvGrpSpPr/>
          <p:nvPr/>
        </p:nvGrpSpPr>
        <p:grpSpPr>
          <a:xfrm>
            <a:off x="656680" y="571500"/>
            <a:ext cx="16974640" cy="1730490"/>
            <a:chOff x="288574" y="189929"/>
            <a:chExt cx="8668840" cy="865245"/>
          </a:xfrm>
        </p:grpSpPr>
        <p:sp>
          <p:nvSpPr>
            <p:cNvPr id="4" name="Google Shape;1250;p59">
              <a:extLst>
                <a:ext uri="{FF2B5EF4-FFF2-40B4-BE49-F238E27FC236}">
                  <a16:creationId xmlns:a16="http://schemas.microsoft.com/office/drawing/2014/main" id="{D136AC0C-5FCD-C89B-180D-1A7F09793964}"/>
                </a:ext>
              </a:extLst>
            </p:cNvPr>
            <p:cNvSpPr/>
            <p:nvPr/>
          </p:nvSpPr>
          <p:spPr>
            <a:xfrm>
              <a:off x="497091" y="363731"/>
              <a:ext cx="8274575" cy="605100"/>
            </a:xfrm>
            <a:prstGeom prst="roundRect">
              <a:avLst>
                <a:gd name="adj" fmla="val 16667"/>
              </a:avLst>
            </a:prstGeom>
            <a:solidFill>
              <a:schemeClr val="accent5">
                <a:lumMod val="20000"/>
                <a:lumOff val="80000"/>
              </a:schemeClr>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grpSp>
          <p:nvGrpSpPr>
            <p:cNvPr id="5" name="Google Shape;2308;p68">
              <a:extLst>
                <a:ext uri="{FF2B5EF4-FFF2-40B4-BE49-F238E27FC236}">
                  <a16:creationId xmlns:a16="http://schemas.microsoft.com/office/drawing/2014/main" id="{4572A904-5B01-4688-7A0D-48C0A9977109}"/>
                </a:ext>
              </a:extLst>
            </p:cNvPr>
            <p:cNvGrpSpPr/>
            <p:nvPr/>
          </p:nvGrpSpPr>
          <p:grpSpPr>
            <a:xfrm>
              <a:off x="288574" y="189929"/>
              <a:ext cx="543942" cy="832810"/>
              <a:chOff x="4156067" y="3302612"/>
              <a:chExt cx="832097" cy="1274188"/>
            </a:xfrm>
          </p:grpSpPr>
          <p:sp>
            <p:nvSpPr>
              <p:cNvPr id="18" name="Google Shape;2309;p68">
                <a:extLst>
                  <a:ext uri="{FF2B5EF4-FFF2-40B4-BE49-F238E27FC236}">
                    <a16:creationId xmlns:a16="http://schemas.microsoft.com/office/drawing/2014/main" id="{2976C1F4-2CE3-33EB-0A39-6F3D2645AC62}"/>
                  </a:ext>
                </a:extLst>
              </p:cNvPr>
              <p:cNvSpPr/>
              <p:nvPr/>
            </p:nvSpPr>
            <p:spPr>
              <a:xfrm>
                <a:off x="4156067" y="3302612"/>
                <a:ext cx="832097" cy="1274188"/>
              </a:xfrm>
              <a:custGeom>
                <a:avLst/>
                <a:gdLst/>
                <a:ahLst/>
                <a:cxnLst/>
                <a:rect l="l" t="t" r="r" b="b"/>
                <a:pathLst>
                  <a:path w="10464" h="16024" extrusionOk="0">
                    <a:moveTo>
                      <a:pt x="5914" y="1"/>
                    </a:moveTo>
                    <a:cubicBezTo>
                      <a:pt x="4352" y="1"/>
                      <a:pt x="2872" y="701"/>
                      <a:pt x="1863" y="1887"/>
                    </a:cubicBezTo>
                    <a:cubicBezTo>
                      <a:pt x="644" y="3309"/>
                      <a:pt x="0" y="5442"/>
                      <a:pt x="322" y="7085"/>
                    </a:cubicBezTo>
                    <a:cubicBezTo>
                      <a:pt x="627" y="8778"/>
                      <a:pt x="1981" y="9675"/>
                      <a:pt x="3116" y="10149"/>
                    </a:cubicBezTo>
                    <a:lnTo>
                      <a:pt x="3048" y="14297"/>
                    </a:lnTo>
                    <a:cubicBezTo>
                      <a:pt x="3031" y="15245"/>
                      <a:pt x="3793" y="16024"/>
                      <a:pt x="4741" y="16024"/>
                    </a:cubicBezTo>
                    <a:lnTo>
                      <a:pt x="5537" y="16024"/>
                    </a:lnTo>
                    <a:cubicBezTo>
                      <a:pt x="6468" y="16024"/>
                      <a:pt x="7230" y="15245"/>
                      <a:pt x="7230" y="14314"/>
                    </a:cubicBezTo>
                    <a:lnTo>
                      <a:pt x="7196" y="10505"/>
                    </a:lnTo>
                    <a:cubicBezTo>
                      <a:pt x="7856" y="10403"/>
                      <a:pt x="8483" y="10081"/>
                      <a:pt x="8957" y="9607"/>
                    </a:cubicBezTo>
                    <a:cubicBezTo>
                      <a:pt x="9973" y="8490"/>
                      <a:pt x="10464" y="4663"/>
                      <a:pt x="9532" y="2429"/>
                    </a:cubicBezTo>
                    <a:cubicBezTo>
                      <a:pt x="8923" y="956"/>
                      <a:pt x="7704" y="58"/>
                      <a:pt x="6180" y="8"/>
                    </a:cubicBezTo>
                    <a:cubicBezTo>
                      <a:pt x="6091" y="3"/>
                      <a:pt x="6002" y="1"/>
                      <a:pt x="5914" y="1"/>
                    </a:cubicBezTo>
                    <a:close/>
                  </a:path>
                </a:pathLst>
              </a:custGeom>
              <a:solidFill>
                <a:srgbClr val="FFFFFF"/>
              </a:solidFill>
              <a:ln>
                <a:noFill/>
              </a:ln>
              <a:effectLst>
                <a:outerShdw blurRad="28575" dist="19050" algn="bl" rotWithShape="0">
                  <a:srgbClr val="242324">
                    <a:alpha val="30000"/>
                  </a:srgbClr>
                </a:outerShdw>
              </a:effectLst>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9" name="Google Shape;2310;p68">
                <a:extLst>
                  <a:ext uri="{FF2B5EF4-FFF2-40B4-BE49-F238E27FC236}">
                    <a16:creationId xmlns:a16="http://schemas.microsoft.com/office/drawing/2014/main" id="{434B5B5B-9453-433C-E12B-4411A127C96B}"/>
                  </a:ext>
                </a:extLst>
              </p:cNvPr>
              <p:cNvSpPr/>
              <p:nvPr/>
            </p:nvSpPr>
            <p:spPr>
              <a:xfrm>
                <a:off x="4272928" y="3412579"/>
                <a:ext cx="635579" cy="606678"/>
              </a:xfrm>
              <a:custGeom>
                <a:avLst/>
                <a:gdLst/>
                <a:ahLst/>
                <a:cxnLst/>
                <a:rect l="l" t="t" r="r" b="b"/>
                <a:pathLst>
                  <a:path w="7614" h="7268" extrusionOk="0">
                    <a:moveTo>
                      <a:pt x="4307" y="1"/>
                    </a:moveTo>
                    <a:cubicBezTo>
                      <a:pt x="1271" y="1"/>
                      <a:pt x="0" y="3368"/>
                      <a:pt x="316" y="5083"/>
                    </a:cubicBezTo>
                    <a:cubicBezTo>
                      <a:pt x="655" y="6827"/>
                      <a:pt x="3279" y="7233"/>
                      <a:pt x="3279" y="7233"/>
                    </a:cubicBezTo>
                    <a:cubicBezTo>
                      <a:pt x="3279" y="7233"/>
                      <a:pt x="3613" y="7267"/>
                      <a:pt x="4056" y="7267"/>
                    </a:cubicBezTo>
                    <a:cubicBezTo>
                      <a:pt x="4737" y="7267"/>
                      <a:pt x="5676" y="7186"/>
                      <a:pt x="6056" y="6776"/>
                    </a:cubicBezTo>
                    <a:cubicBezTo>
                      <a:pt x="6665" y="6099"/>
                      <a:pt x="7613" y="122"/>
                      <a:pt x="4464" y="4"/>
                    </a:cubicBezTo>
                    <a:cubicBezTo>
                      <a:pt x="4412" y="2"/>
                      <a:pt x="4359" y="1"/>
                      <a:pt x="4307" y="1"/>
                    </a:cubicBezTo>
                    <a:close/>
                  </a:path>
                </a:pathLst>
              </a:custGeom>
              <a:solidFill>
                <a:srgbClr val="A4BB78"/>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20" name="Google Shape;2311;p68">
                <a:extLst>
                  <a:ext uri="{FF2B5EF4-FFF2-40B4-BE49-F238E27FC236}">
                    <a16:creationId xmlns:a16="http://schemas.microsoft.com/office/drawing/2014/main" id="{4453BED5-2BA2-9A9D-F5E4-8B36683481DF}"/>
                  </a:ext>
                </a:extLst>
              </p:cNvPr>
              <p:cNvSpPr/>
              <p:nvPr/>
            </p:nvSpPr>
            <p:spPr>
              <a:xfrm>
                <a:off x="4443466" y="3655904"/>
                <a:ext cx="284149" cy="811269"/>
              </a:xfrm>
              <a:custGeom>
                <a:avLst/>
                <a:gdLst/>
                <a:ahLst/>
                <a:cxnLst/>
                <a:rect l="l" t="t" r="r" b="b"/>
                <a:pathLst>
                  <a:path w="3404" h="9719" extrusionOk="0">
                    <a:moveTo>
                      <a:pt x="1744" y="1"/>
                    </a:moveTo>
                    <a:lnTo>
                      <a:pt x="1202" y="170"/>
                    </a:lnTo>
                    <a:lnTo>
                      <a:pt x="1152" y="3285"/>
                    </a:lnTo>
                    <a:lnTo>
                      <a:pt x="1033" y="3234"/>
                    </a:lnTo>
                    <a:lnTo>
                      <a:pt x="254" y="1795"/>
                    </a:lnTo>
                    <a:lnTo>
                      <a:pt x="0" y="2100"/>
                    </a:lnTo>
                    <a:lnTo>
                      <a:pt x="1135" y="4064"/>
                    </a:lnTo>
                    <a:lnTo>
                      <a:pt x="1050" y="9719"/>
                    </a:lnTo>
                    <a:lnTo>
                      <a:pt x="1846" y="9719"/>
                    </a:lnTo>
                    <a:lnTo>
                      <a:pt x="1778" y="3438"/>
                    </a:lnTo>
                    <a:lnTo>
                      <a:pt x="3403" y="2168"/>
                    </a:lnTo>
                    <a:cubicBezTo>
                      <a:pt x="3403" y="2168"/>
                      <a:pt x="3234" y="1897"/>
                      <a:pt x="3132" y="1880"/>
                    </a:cubicBezTo>
                    <a:cubicBezTo>
                      <a:pt x="3131" y="1880"/>
                      <a:pt x="3130" y="1880"/>
                      <a:pt x="3128" y="1880"/>
                    </a:cubicBezTo>
                    <a:cubicBezTo>
                      <a:pt x="3010" y="1880"/>
                      <a:pt x="2213" y="2528"/>
                      <a:pt x="1778" y="2862"/>
                    </a:cubicBezTo>
                    <a:lnTo>
                      <a:pt x="1744" y="1"/>
                    </a:lnTo>
                    <a:close/>
                  </a:path>
                </a:pathLst>
              </a:custGeom>
              <a:solidFill>
                <a:srgbClr val="C59A72"/>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grpSp>
        <p:grpSp>
          <p:nvGrpSpPr>
            <p:cNvPr id="7" name="Google Shape;2312;p68">
              <a:extLst>
                <a:ext uri="{FF2B5EF4-FFF2-40B4-BE49-F238E27FC236}">
                  <a16:creationId xmlns:a16="http://schemas.microsoft.com/office/drawing/2014/main" id="{4C96CA08-E9AA-DAEB-CAAE-EBB019D1C7F3}"/>
                </a:ext>
              </a:extLst>
            </p:cNvPr>
            <p:cNvGrpSpPr/>
            <p:nvPr/>
          </p:nvGrpSpPr>
          <p:grpSpPr>
            <a:xfrm>
              <a:off x="8413472" y="222364"/>
              <a:ext cx="543942" cy="832810"/>
              <a:chOff x="4156067" y="3302612"/>
              <a:chExt cx="832097" cy="1274188"/>
            </a:xfrm>
          </p:grpSpPr>
          <p:sp>
            <p:nvSpPr>
              <p:cNvPr id="14" name="Google Shape;2313;p68">
                <a:extLst>
                  <a:ext uri="{FF2B5EF4-FFF2-40B4-BE49-F238E27FC236}">
                    <a16:creationId xmlns:a16="http://schemas.microsoft.com/office/drawing/2014/main" id="{7E31E2AA-7AF8-100B-1D71-48AB43011F77}"/>
                  </a:ext>
                </a:extLst>
              </p:cNvPr>
              <p:cNvSpPr/>
              <p:nvPr/>
            </p:nvSpPr>
            <p:spPr>
              <a:xfrm>
                <a:off x="4156067" y="3302612"/>
                <a:ext cx="832097" cy="1274188"/>
              </a:xfrm>
              <a:custGeom>
                <a:avLst/>
                <a:gdLst/>
                <a:ahLst/>
                <a:cxnLst/>
                <a:rect l="l" t="t" r="r" b="b"/>
                <a:pathLst>
                  <a:path w="10464" h="16024" extrusionOk="0">
                    <a:moveTo>
                      <a:pt x="5914" y="1"/>
                    </a:moveTo>
                    <a:cubicBezTo>
                      <a:pt x="4352" y="1"/>
                      <a:pt x="2872" y="701"/>
                      <a:pt x="1863" y="1887"/>
                    </a:cubicBezTo>
                    <a:cubicBezTo>
                      <a:pt x="644" y="3309"/>
                      <a:pt x="0" y="5442"/>
                      <a:pt x="322" y="7085"/>
                    </a:cubicBezTo>
                    <a:cubicBezTo>
                      <a:pt x="627" y="8778"/>
                      <a:pt x="1981" y="9675"/>
                      <a:pt x="3116" y="10149"/>
                    </a:cubicBezTo>
                    <a:lnTo>
                      <a:pt x="3048" y="14297"/>
                    </a:lnTo>
                    <a:cubicBezTo>
                      <a:pt x="3031" y="15245"/>
                      <a:pt x="3793" y="16024"/>
                      <a:pt x="4741" y="16024"/>
                    </a:cubicBezTo>
                    <a:lnTo>
                      <a:pt x="5537" y="16024"/>
                    </a:lnTo>
                    <a:cubicBezTo>
                      <a:pt x="6468" y="16024"/>
                      <a:pt x="7230" y="15245"/>
                      <a:pt x="7230" y="14314"/>
                    </a:cubicBezTo>
                    <a:lnTo>
                      <a:pt x="7196" y="10505"/>
                    </a:lnTo>
                    <a:cubicBezTo>
                      <a:pt x="7856" y="10403"/>
                      <a:pt x="8483" y="10081"/>
                      <a:pt x="8957" y="9607"/>
                    </a:cubicBezTo>
                    <a:cubicBezTo>
                      <a:pt x="9973" y="8490"/>
                      <a:pt x="10464" y="4663"/>
                      <a:pt x="9532" y="2429"/>
                    </a:cubicBezTo>
                    <a:cubicBezTo>
                      <a:pt x="8923" y="956"/>
                      <a:pt x="7704" y="58"/>
                      <a:pt x="6180" y="8"/>
                    </a:cubicBezTo>
                    <a:cubicBezTo>
                      <a:pt x="6091" y="3"/>
                      <a:pt x="6002" y="1"/>
                      <a:pt x="5914" y="1"/>
                    </a:cubicBezTo>
                    <a:close/>
                  </a:path>
                </a:pathLst>
              </a:custGeom>
              <a:solidFill>
                <a:srgbClr val="FFFFFF"/>
              </a:solidFill>
              <a:ln>
                <a:noFill/>
              </a:ln>
              <a:effectLst>
                <a:outerShdw blurRad="28575" dist="19050" algn="bl" rotWithShape="0">
                  <a:srgbClr val="242324">
                    <a:alpha val="30000"/>
                  </a:srgbClr>
                </a:outerShdw>
              </a:effectLst>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5" name="Google Shape;2314;p68">
                <a:extLst>
                  <a:ext uri="{FF2B5EF4-FFF2-40B4-BE49-F238E27FC236}">
                    <a16:creationId xmlns:a16="http://schemas.microsoft.com/office/drawing/2014/main" id="{FC8B81CB-BDE0-9094-8F6D-99F05414D2C0}"/>
                  </a:ext>
                </a:extLst>
              </p:cNvPr>
              <p:cNvSpPr/>
              <p:nvPr/>
            </p:nvSpPr>
            <p:spPr>
              <a:xfrm>
                <a:off x="4272928" y="3412579"/>
                <a:ext cx="635579" cy="606678"/>
              </a:xfrm>
              <a:custGeom>
                <a:avLst/>
                <a:gdLst/>
                <a:ahLst/>
                <a:cxnLst/>
                <a:rect l="l" t="t" r="r" b="b"/>
                <a:pathLst>
                  <a:path w="7614" h="7268" extrusionOk="0">
                    <a:moveTo>
                      <a:pt x="4307" y="1"/>
                    </a:moveTo>
                    <a:cubicBezTo>
                      <a:pt x="1271" y="1"/>
                      <a:pt x="0" y="3368"/>
                      <a:pt x="316" y="5083"/>
                    </a:cubicBezTo>
                    <a:cubicBezTo>
                      <a:pt x="655" y="6827"/>
                      <a:pt x="3279" y="7233"/>
                      <a:pt x="3279" y="7233"/>
                    </a:cubicBezTo>
                    <a:cubicBezTo>
                      <a:pt x="3279" y="7233"/>
                      <a:pt x="3613" y="7267"/>
                      <a:pt x="4056" y="7267"/>
                    </a:cubicBezTo>
                    <a:cubicBezTo>
                      <a:pt x="4737" y="7267"/>
                      <a:pt x="5676" y="7186"/>
                      <a:pt x="6056" y="6776"/>
                    </a:cubicBezTo>
                    <a:cubicBezTo>
                      <a:pt x="6665" y="6099"/>
                      <a:pt x="7613" y="122"/>
                      <a:pt x="4464" y="4"/>
                    </a:cubicBezTo>
                    <a:cubicBezTo>
                      <a:pt x="4412" y="2"/>
                      <a:pt x="4359" y="1"/>
                      <a:pt x="4307" y="1"/>
                    </a:cubicBezTo>
                    <a:close/>
                  </a:path>
                </a:pathLst>
              </a:custGeom>
              <a:solidFill>
                <a:srgbClr val="A4BB78"/>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6" name="Google Shape;2315;p68">
                <a:extLst>
                  <a:ext uri="{FF2B5EF4-FFF2-40B4-BE49-F238E27FC236}">
                    <a16:creationId xmlns:a16="http://schemas.microsoft.com/office/drawing/2014/main" id="{B9E710D3-61A0-3043-837B-3E7699344768}"/>
                  </a:ext>
                </a:extLst>
              </p:cNvPr>
              <p:cNvSpPr/>
              <p:nvPr/>
            </p:nvSpPr>
            <p:spPr>
              <a:xfrm>
                <a:off x="4443466" y="3655904"/>
                <a:ext cx="284149" cy="811269"/>
              </a:xfrm>
              <a:custGeom>
                <a:avLst/>
                <a:gdLst/>
                <a:ahLst/>
                <a:cxnLst/>
                <a:rect l="l" t="t" r="r" b="b"/>
                <a:pathLst>
                  <a:path w="3404" h="9719" extrusionOk="0">
                    <a:moveTo>
                      <a:pt x="1744" y="1"/>
                    </a:moveTo>
                    <a:lnTo>
                      <a:pt x="1202" y="170"/>
                    </a:lnTo>
                    <a:lnTo>
                      <a:pt x="1152" y="3285"/>
                    </a:lnTo>
                    <a:lnTo>
                      <a:pt x="1033" y="3234"/>
                    </a:lnTo>
                    <a:lnTo>
                      <a:pt x="254" y="1795"/>
                    </a:lnTo>
                    <a:lnTo>
                      <a:pt x="0" y="2100"/>
                    </a:lnTo>
                    <a:lnTo>
                      <a:pt x="1135" y="4064"/>
                    </a:lnTo>
                    <a:lnTo>
                      <a:pt x="1050" y="9719"/>
                    </a:lnTo>
                    <a:lnTo>
                      <a:pt x="1846" y="9719"/>
                    </a:lnTo>
                    <a:lnTo>
                      <a:pt x="1778" y="3438"/>
                    </a:lnTo>
                    <a:lnTo>
                      <a:pt x="3403" y="2168"/>
                    </a:lnTo>
                    <a:cubicBezTo>
                      <a:pt x="3403" y="2168"/>
                      <a:pt x="3234" y="1897"/>
                      <a:pt x="3132" y="1880"/>
                    </a:cubicBezTo>
                    <a:cubicBezTo>
                      <a:pt x="3131" y="1880"/>
                      <a:pt x="3130" y="1880"/>
                      <a:pt x="3128" y="1880"/>
                    </a:cubicBezTo>
                    <a:cubicBezTo>
                      <a:pt x="3010" y="1880"/>
                      <a:pt x="2213" y="2528"/>
                      <a:pt x="1778" y="2862"/>
                    </a:cubicBezTo>
                    <a:lnTo>
                      <a:pt x="1744" y="1"/>
                    </a:lnTo>
                    <a:close/>
                  </a:path>
                </a:pathLst>
              </a:custGeom>
              <a:solidFill>
                <a:srgbClr val="C59A72"/>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grpSp>
        <p:sp>
          <p:nvSpPr>
            <p:cNvPr id="10" name="TextBox 9">
              <a:extLst>
                <a:ext uri="{FF2B5EF4-FFF2-40B4-BE49-F238E27FC236}">
                  <a16:creationId xmlns:a16="http://schemas.microsoft.com/office/drawing/2014/main" id="{71DA250F-987A-FD5C-6BE6-D6063F1A640B}"/>
                </a:ext>
              </a:extLst>
            </p:cNvPr>
            <p:cNvSpPr txBox="1"/>
            <p:nvPr/>
          </p:nvSpPr>
          <p:spPr>
            <a:xfrm>
              <a:off x="813371" y="472612"/>
              <a:ext cx="7605875" cy="415499"/>
            </a:xfrm>
            <a:prstGeom prst="rect">
              <a:avLst/>
            </a:prstGeom>
            <a:noFill/>
          </p:spPr>
          <p:txBody>
            <a:bodyPr wrap="square">
              <a:spAutoFit/>
            </a:bodyPr>
            <a:lstStyle/>
            <a:p>
              <a:pPr algn="ctr" defTabSz="1828800">
                <a:defRPr/>
              </a:pPr>
              <a:r>
                <a:rPr lang="en-US" sz="4800" b="1" kern="0" dirty="0">
                  <a:solidFill>
                    <a:schemeClr val="tx2">
                      <a:lumMod val="50000"/>
                    </a:schemeClr>
                  </a:solidFill>
                  <a:latin typeface="Arial" panose="020B0604020202020204" pitchFamily="34" charset="0"/>
                  <a:cs typeface="Arial" panose="020B0604020202020204" pitchFamily="34" charset="0"/>
                  <a:sym typeface="Arial"/>
                </a:rPr>
                <a:t>3. </a:t>
              </a:r>
              <a:r>
                <a:rPr lang="vi-VN" sz="4800" b="1" kern="0" dirty="0">
                  <a:solidFill>
                    <a:schemeClr val="tx2">
                      <a:lumMod val="50000"/>
                    </a:schemeClr>
                  </a:solidFill>
                  <a:latin typeface="Arial" panose="020B0604020202020204" pitchFamily="34" charset="0"/>
                  <a:cs typeface="Arial" panose="020B0604020202020204" pitchFamily="34" charset="0"/>
                  <a:sym typeface="Arial"/>
                </a:rPr>
                <a:t>Tìm kết từ phù hợp với mỗi bông hoa.</a:t>
              </a:r>
              <a:endParaRPr lang="en-US" sz="4800" kern="0" dirty="0">
                <a:solidFill>
                  <a:schemeClr val="tx2">
                    <a:lumMod val="50000"/>
                  </a:schemeClr>
                </a:solidFill>
                <a:latin typeface="Arial" panose="020B0604020202020204" pitchFamily="34" charset="0"/>
                <a:cs typeface="Arial" panose="020B0604020202020204" pitchFamily="34" charset="0"/>
                <a:sym typeface="Arial"/>
              </a:endParaRPr>
            </a:p>
          </p:txBody>
        </p:sp>
      </p:grpSp>
      <p:sp>
        <p:nvSpPr>
          <p:cNvPr id="8" name="TextBox 7">
            <a:extLst>
              <a:ext uri="{FF2B5EF4-FFF2-40B4-BE49-F238E27FC236}">
                <a16:creationId xmlns:a16="http://schemas.microsoft.com/office/drawing/2014/main" id="{BBB7EE65-90CC-7FD9-B00B-93255D0364F8}"/>
              </a:ext>
            </a:extLst>
          </p:cNvPr>
          <p:cNvSpPr txBox="1"/>
          <p:nvPr/>
        </p:nvSpPr>
        <p:spPr>
          <a:xfrm>
            <a:off x="1066800" y="3086100"/>
            <a:ext cx="16306800" cy="6740307"/>
          </a:xfrm>
          <a:prstGeom prst="rect">
            <a:avLst/>
          </a:prstGeom>
          <a:noFill/>
        </p:spPr>
        <p:txBody>
          <a:bodyPr wrap="square" rtlCol="0">
            <a:spAutoFit/>
          </a:bodyPr>
          <a:lstStyle/>
          <a:p>
            <a:pPr algn="just"/>
            <a:r>
              <a:rPr lang="en-US" sz="5400" b="0" i="0" dirty="0">
                <a:solidFill>
                  <a:srgbClr val="000000"/>
                </a:solidFill>
                <a:effectLst/>
                <a:latin typeface="Calibri" panose="020F0502020204030204" pitchFamily="34" charset="0"/>
                <a:cs typeface="Calibri" panose="020F0502020204030204" pitchFamily="34" charset="0"/>
              </a:rPr>
              <a:t>   </a:t>
            </a:r>
            <a:r>
              <a:rPr lang="vi-VN" sz="5400" b="0" i="0" dirty="0">
                <a:solidFill>
                  <a:srgbClr val="000000"/>
                </a:solidFill>
                <a:effectLst/>
                <a:latin typeface="Calibri" panose="020F0502020204030204" pitchFamily="34" charset="0"/>
                <a:cs typeface="Calibri" panose="020F0502020204030204" pitchFamily="34" charset="0"/>
              </a:rPr>
              <a:t>Và từ sau hôm đó, Hương bắt đầu viết thư </a:t>
            </a:r>
            <a:r>
              <a:rPr lang="vi-VN" sz="5400" b="1" i="1" dirty="0">
                <a:solidFill>
                  <a:srgbClr val="000000"/>
                </a:solidFill>
                <a:effectLst/>
                <a:latin typeface="Calibri" panose="020F0502020204030204" pitchFamily="34" charset="0"/>
                <a:cs typeface="Calibri" panose="020F0502020204030204" pitchFamily="34" charset="0"/>
              </a:rPr>
              <a:t>cho</a:t>
            </a:r>
            <a:r>
              <a:rPr lang="vi-VN" sz="5400" b="0" i="0" dirty="0">
                <a:solidFill>
                  <a:srgbClr val="000000"/>
                </a:solidFill>
                <a:effectLst/>
                <a:latin typeface="Calibri" panose="020F0502020204030204" pitchFamily="34" charset="0"/>
                <a:cs typeface="Calibri" panose="020F0502020204030204" pitchFamily="34" charset="0"/>
              </a:rPr>
              <a:t> cô Thu. Một việc thật là mới mẻ </a:t>
            </a:r>
            <a:r>
              <a:rPr lang="vi-VN" sz="5400" b="1" i="1" dirty="0">
                <a:solidFill>
                  <a:srgbClr val="000000"/>
                </a:solidFill>
                <a:effectLst/>
                <a:latin typeface="Calibri" panose="020F0502020204030204" pitchFamily="34" charset="0"/>
                <a:cs typeface="Calibri" panose="020F0502020204030204" pitchFamily="34" charset="0"/>
              </a:rPr>
              <a:t>mà</a:t>
            </a:r>
            <a:r>
              <a:rPr lang="vi-VN" sz="5400" b="0" i="0" dirty="0">
                <a:solidFill>
                  <a:srgbClr val="000000"/>
                </a:solidFill>
                <a:effectLst/>
                <a:latin typeface="Calibri" panose="020F0502020204030204" pitchFamily="34" charset="0"/>
                <a:cs typeface="Calibri" panose="020F0502020204030204" pitchFamily="34" charset="0"/>
              </a:rPr>
              <a:t> thích thú. Hương không còn thấy buồn chán </a:t>
            </a:r>
            <a:r>
              <a:rPr lang="vi-VN" sz="5400" b="1" i="1" dirty="0">
                <a:solidFill>
                  <a:srgbClr val="000000"/>
                </a:solidFill>
                <a:effectLst/>
                <a:latin typeface="Calibri" panose="020F0502020204030204" pitchFamily="34" charset="0"/>
                <a:cs typeface="Calibri" panose="020F0502020204030204" pitchFamily="34" charset="0"/>
              </a:rPr>
              <a:t>và</a:t>
            </a:r>
            <a:r>
              <a:rPr lang="vi-VN" sz="5400" b="0" i="0" dirty="0">
                <a:solidFill>
                  <a:srgbClr val="000000"/>
                </a:solidFill>
                <a:effectLst/>
                <a:latin typeface="Calibri" panose="020F0502020204030204" pitchFamily="34" charset="0"/>
                <a:cs typeface="Calibri" panose="020F0502020204030204" pitchFamily="34" charset="0"/>
              </a:rPr>
              <a:t> sợ hãi mỗi khi bố mẹ đi vắng. Mọi khi thì Hương nói chuyện </a:t>
            </a:r>
            <a:r>
              <a:rPr lang="vi-VN" sz="5400" b="1" i="1" dirty="0">
                <a:solidFill>
                  <a:srgbClr val="000000"/>
                </a:solidFill>
                <a:effectLst/>
                <a:latin typeface="Calibri" panose="020F0502020204030204" pitchFamily="34" charset="0"/>
                <a:cs typeface="Calibri" panose="020F0502020204030204" pitchFamily="34" charset="0"/>
              </a:rPr>
              <a:t>cùng </a:t>
            </a:r>
            <a:r>
              <a:rPr lang="vi-VN" sz="5400" b="0" i="0" dirty="0">
                <a:solidFill>
                  <a:srgbClr val="000000"/>
                </a:solidFill>
                <a:effectLst/>
                <a:latin typeface="Calibri" panose="020F0502020204030204" pitchFamily="34" charset="0"/>
                <a:cs typeface="Calibri" panose="020F0502020204030204" pitchFamily="34" charset="0"/>
              </a:rPr>
              <a:t>con mèo. </a:t>
            </a:r>
            <a:r>
              <a:rPr lang="vi-VN" sz="5400" b="1" i="1" dirty="0">
                <a:solidFill>
                  <a:srgbClr val="000000"/>
                </a:solidFill>
                <a:effectLst/>
                <a:latin typeface="Calibri" panose="020F0502020204030204" pitchFamily="34" charset="0"/>
                <a:cs typeface="Calibri" panose="020F0502020204030204" pitchFamily="34" charset="0"/>
              </a:rPr>
              <a:t>Nhưng </a:t>
            </a:r>
            <a:r>
              <a:rPr lang="vi-VN" sz="5400" b="0" i="0" dirty="0">
                <a:solidFill>
                  <a:srgbClr val="000000"/>
                </a:solidFill>
                <a:effectLst/>
                <a:latin typeface="Calibri" panose="020F0502020204030204" pitchFamily="34" charset="0"/>
                <a:cs typeface="Calibri" panose="020F0502020204030204" pitchFamily="34" charset="0"/>
              </a:rPr>
              <a:t>nói mãi cũng chán! </a:t>
            </a:r>
            <a:r>
              <a:rPr lang="vi-VN" sz="5400" b="1" i="1" dirty="0">
                <a:solidFill>
                  <a:srgbClr val="000000"/>
                </a:solidFill>
                <a:effectLst/>
                <a:latin typeface="Calibri" panose="020F0502020204030204" pitchFamily="34" charset="0"/>
                <a:cs typeface="Calibri" panose="020F0502020204030204" pitchFamily="34" charset="0"/>
              </a:rPr>
              <a:t>Hơn nữa</a:t>
            </a:r>
            <a:r>
              <a:rPr lang="vi-VN" sz="5400" b="0" i="0" dirty="0">
                <a:solidFill>
                  <a:srgbClr val="000000"/>
                </a:solidFill>
                <a:effectLst/>
                <a:latin typeface="Calibri" panose="020F0502020204030204" pitchFamily="34" charset="0"/>
                <a:cs typeface="Calibri" panose="020F0502020204030204" pitchFamily="34" charset="0"/>
              </a:rPr>
              <a:t> nó chẳng biết nói chuyện lại </a:t>
            </a:r>
            <a:r>
              <a:rPr lang="vi-VN" sz="5400" b="1" i="1" dirty="0">
                <a:solidFill>
                  <a:srgbClr val="000000"/>
                </a:solidFill>
                <a:effectLst/>
                <a:latin typeface="Calibri" panose="020F0502020204030204" pitchFamily="34" charset="0"/>
                <a:cs typeface="Calibri" panose="020F0502020204030204" pitchFamily="34" charset="0"/>
              </a:rPr>
              <a:t>với</a:t>
            </a:r>
            <a:r>
              <a:rPr lang="vi-VN" sz="5400" b="0" i="0" dirty="0">
                <a:solidFill>
                  <a:srgbClr val="000000"/>
                </a:solidFill>
                <a:effectLst/>
                <a:latin typeface="Calibri" panose="020F0502020204030204" pitchFamily="34" charset="0"/>
                <a:cs typeface="Calibri" panose="020F0502020204030204" pitchFamily="34" charset="0"/>
              </a:rPr>
              <a:t> Hương mà chỉ biết meo meo thôi. Bây giờ thì Hương đã có người để mà trò chuyện rồi.</a:t>
            </a:r>
            <a:endParaRPr lang="en-US" sz="5400" b="0" i="0" dirty="0">
              <a:solidFill>
                <a:srgbClr val="000000"/>
              </a:solidFill>
              <a:effectLst/>
              <a:latin typeface="Calibri" panose="020F0502020204030204" pitchFamily="34" charset="0"/>
              <a:cs typeface="Calibri" panose="020F0502020204030204" pitchFamily="34" charset="0"/>
            </a:endParaRPr>
          </a:p>
          <a:p>
            <a:pPr algn="r"/>
            <a:r>
              <a:rPr lang="en-US" sz="5400" dirty="0">
                <a:solidFill>
                  <a:srgbClr val="000000"/>
                </a:solidFill>
                <a:latin typeface="Calibri" panose="020F0502020204030204" pitchFamily="34" charset="0"/>
                <a:cs typeface="Calibri" panose="020F0502020204030204" pitchFamily="34" charset="0"/>
              </a:rPr>
              <a:t>(</a:t>
            </a:r>
            <a:r>
              <a:rPr lang="en-US" sz="5400" dirty="0" err="1">
                <a:solidFill>
                  <a:srgbClr val="000000"/>
                </a:solidFill>
                <a:latin typeface="Calibri" panose="020F0502020204030204" pitchFamily="34" charset="0"/>
                <a:cs typeface="Calibri" panose="020F0502020204030204" pitchFamily="34" charset="0"/>
              </a:rPr>
              <a:t>theo</a:t>
            </a:r>
            <a:r>
              <a:rPr lang="en-US" sz="5400" dirty="0">
                <a:solidFill>
                  <a:srgbClr val="000000"/>
                </a:solidFill>
                <a:latin typeface="Calibri" panose="020F0502020204030204" pitchFamily="34" charset="0"/>
                <a:cs typeface="Calibri" panose="020F0502020204030204" pitchFamily="34" charset="0"/>
              </a:rPr>
              <a:t> Xuân </a:t>
            </a:r>
            <a:r>
              <a:rPr lang="en-US" sz="5400" dirty="0" err="1">
                <a:solidFill>
                  <a:srgbClr val="000000"/>
                </a:solidFill>
                <a:latin typeface="Calibri" panose="020F0502020204030204" pitchFamily="34" charset="0"/>
                <a:cs typeface="Calibri" panose="020F0502020204030204" pitchFamily="34" charset="0"/>
              </a:rPr>
              <a:t>Quỳnh</a:t>
            </a:r>
            <a:r>
              <a:rPr lang="en-US" sz="5400" dirty="0">
                <a:solidFill>
                  <a:srgbClr val="000000"/>
                </a:solidFill>
                <a:latin typeface="Calibri" panose="020F0502020204030204" pitchFamily="34" charset="0"/>
                <a:cs typeface="Calibri" panose="020F0502020204030204" pitchFamily="34" charset="0"/>
              </a:rPr>
              <a:t>)</a:t>
            </a:r>
            <a:endParaRPr lang="en-US" sz="5400" dirty="0">
              <a:latin typeface="Calibri" panose="020F0502020204030204" pitchFamily="34" charset="0"/>
              <a:cs typeface="Calibri" panose="020F0502020204030204" pitchFamily="34" charset="0"/>
            </a:endParaRPr>
          </a:p>
        </p:txBody>
      </p:sp>
      <p:pic>
        <p:nvPicPr>
          <p:cNvPr id="9" name="Picture 2" descr="Hình ảnh Bằng Tay Hoa Trang Trí PNG , Bông Hoa, Năm Bông Hoa ...">
            <a:extLst>
              <a:ext uri="{FF2B5EF4-FFF2-40B4-BE49-F238E27FC236}">
                <a16:creationId xmlns:a16="http://schemas.microsoft.com/office/drawing/2014/main" id="{56E5AB9F-71BD-4D67-CAAF-219C57C819FB}"/>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3792200" y="2857500"/>
            <a:ext cx="1463749" cy="14637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ình ảnh Bằng Tay Hoa Trang Trí PNG , Bông Hoa, Năm Bông Hoa ...">
            <a:extLst>
              <a:ext uri="{FF2B5EF4-FFF2-40B4-BE49-F238E27FC236}">
                <a16:creationId xmlns:a16="http://schemas.microsoft.com/office/drawing/2014/main" id="{C627068C-39F5-3C75-7545-E6876AF5DDA5}"/>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077200" y="3543300"/>
            <a:ext cx="1463749" cy="14637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ình ảnh Bằng Tay Hoa Trang Trí PNG , Bông Hoa, Năm Bông Hoa ...">
            <a:extLst>
              <a:ext uri="{FF2B5EF4-FFF2-40B4-BE49-F238E27FC236}">
                <a16:creationId xmlns:a16="http://schemas.microsoft.com/office/drawing/2014/main" id="{C1ED9368-3B6B-6110-83B3-BFC876242969}"/>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334000" y="4533900"/>
            <a:ext cx="1463749" cy="146374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ình ảnh Bằng Tay Hoa Trang Trí PNG , Bông Hoa, Năm Bông Hoa ...">
            <a:extLst>
              <a:ext uri="{FF2B5EF4-FFF2-40B4-BE49-F238E27FC236}">
                <a16:creationId xmlns:a16="http://schemas.microsoft.com/office/drawing/2014/main" id="{83F43FF6-11F0-B067-2917-3DE8FAAA9EE4}"/>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2268200" y="5067300"/>
            <a:ext cx="2819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ình ảnh Bằng Tay Hoa Trang Trí PNG , Bông Hoa, Năm Bông Hoa ...">
            <a:extLst>
              <a:ext uri="{FF2B5EF4-FFF2-40B4-BE49-F238E27FC236}">
                <a16:creationId xmlns:a16="http://schemas.microsoft.com/office/drawing/2014/main" id="{149D1DBE-2D3D-C413-2C7A-C583124DB41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772400" y="5219700"/>
            <a:ext cx="1981200" cy="158572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ình ảnh Bằng Tay Hoa Trang Trí PNG , Bông Hoa, Năm Bông Hoa ...">
            <a:extLst>
              <a:ext uri="{FF2B5EF4-FFF2-40B4-BE49-F238E27FC236}">
                <a16:creationId xmlns:a16="http://schemas.microsoft.com/office/drawing/2014/main" id="{FE21A508-58A8-20E1-13FB-CEA79B94364A}"/>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95800" y="5981700"/>
            <a:ext cx="44196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ình ảnh Bằng Tay Hoa Trang Trí PNG , Bông Hoa, Năm Bông Hoa ...">
            <a:extLst>
              <a:ext uri="{FF2B5EF4-FFF2-40B4-BE49-F238E27FC236}">
                <a16:creationId xmlns:a16="http://schemas.microsoft.com/office/drawing/2014/main" id="{C4E0F6D4-0005-E052-4824-1E136215610F}"/>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905000" y="6972300"/>
            <a:ext cx="1463749" cy="1463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553783"/>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11"/>
                                        </p:tgtEl>
                                        <p:attrNameLst>
                                          <p:attrName>ppt_w</p:attrName>
                                        </p:attrNameLst>
                                      </p:cBhvr>
                                      <p:tavLst>
                                        <p:tav tm="0">
                                          <p:val>
                                            <p:strVal val="ppt_w"/>
                                          </p:val>
                                        </p:tav>
                                        <p:tav tm="100000">
                                          <p:val>
                                            <p:fltVal val="0"/>
                                          </p:val>
                                        </p:tav>
                                      </p:tavLst>
                                    </p:anim>
                                    <p:anim calcmode="lin" valueType="num">
                                      <p:cBhvr>
                                        <p:cTn id="14" dur="500"/>
                                        <p:tgtEl>
                                          <p:spTgt spid="11"/>
                                        </p:tgtEl>
                                        <p:attrNameLst>
                                          <p:attrName>ppt_h</p:attrName>
                                        </p:attrNameLst>
                                      </p:cBhvr>
                                      <p:tavLst>
                                        <p:tav tm="0">
                                          <p:val>
                                            <p:strVal val="ppt_h"/>
                                          </p:val>
                                        </p:tav>
                                        <p:tav tm="100000">
                                          <p:val>
                                            <p:fltVal val="0"/>
                                          </p:val>
                                        </p:tav>
                                      </p:tavLst>
                                    </p:anim>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2"/>
                                        </p:tgtEl>
                                        <p:attrNameLst>
                                          <p:attrName>ppt_w</p:attrName>
                                        </p:attrNameLst>
                                      </p:cBhvr>
                                      <p:tavLst>
                                        <p:tav tm="0">
                                          <p:val>
                                            <p:strVal val="ppt_w"/>
                                          </p:val>
                                        </p:tav>
                                        <p:tav tm="100000">
                                          <p:val>
                                            <p:fltVal val="0"/>
                                          </p:val>
                                        </p:tav>
                                      </p:tavLst>
                                    </p:anim>
                                    <p:anim calcmode="lin" valueType="num">
                                      <p:cBhvr>
                                        <p:cTn id="21" dur="500"/>
                                        <p:tgtEl>
                                          <p:spTgt spid="12"/>
                                        </p:tgtEl>
                                        <p:attrNameLst>
                                          <p:attrName>ppt_h</p:attrName>
                                        </p:attrNameLst>
                                      </p:cBhvr>
                                      <p:tavLst>
                                        <p:tav tm="0">
                                          <p:val>
                                            <p:strVal val="ppt_h"/>
                                          </p:val>
                                        </p:tav>
                                        <p:tav tm="100000">
                                          <p:val>
                                            <p:fltVal val="0"/>
                                          </p:val>
                                        </p:tav>
                                      </p:tavLst>
                                    </p:anim>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7"/>
                                        </p:tgtEl>
                                        <p:attrNameLst>
                                          <p:attrName>ppt_w</p:attrName>
                                        </p:attrNameLst>
                                      </p:cBhvr>
                                      <p:tavLst>
                                        <p:tav tm="0">
                                          <p:val>
                                            <p:strVal val="ppt_w"/>
                                          </p:val>
                                        </p:tav>
                                        <p:tav tm="100000">
                                          <p:val>
                                            <p:fltVal val="0"/>
                                          </p:val>
                                        </p:tav>
                                      </p:tavLst>
                                    </p:anim>
                                    <p:anim calcmode="lin" valueType="num">
                                      <p:cBhvr>
                                        <p:cTn id="28" dur="500"/>
                                        <p:tgtEl>
                                          <p:spTgt spid="17"/>
                                        </p:tgtEl>
                                        <p:attrNameLst>
                                          <p:attrName>ppt_h</p:attrName>
                                        </p:attrNameLst>
                                      </p:cBhvr>
                                      <p:tavLst>
                                        <p:tav tm="0">
                                          <p:val>
                                            <p:strVal val="ppt_h"/>
                                          </p:val>
                                        </p:tav>
                                        <p:tav tm="100000">
                                          <p:val>
                                            <p:fltVal val="0"/>
                                          </p:val>
                                        </p:tav>
                                      </p:tavLst>
                                    </p:anim>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3"/>
                                        </p:tgtEl>
                                        <p:attrNameLst>
                                          <p:attrName>ppt_w</p:attrName>
                                        </p:attrNameLst>
                                      </p:cBhvr>
                                      <p:tavLst>
                                        <p:tav tm="0">
                                          <p:val>
                                            <p:strVal val="ppt_w"/>
                                          </p:val>
                                        </p:tav>
                                        <p:tav tm="100000">
                                          <p:val>
                                            <p:fltVal val="0"/>
                                          </p:val>
                                        </p:tav>
                                      </p:tavLst>
                                    </p:anim>
                                    <p:anim calcmode="lin" valueType="num">
                                      <p:cBhvr>
                                        <p:cTn id="35" dur="500"/>
                                        <p:tgtEl>
                                          <p:spTgt spid="13"/>
                                        </p:tgtEl>
                                        <p:attrNameLst>
                                          <p:attrName>ppt_h</p:attrName>
                                        </p:attrNameLst>
                                      </p:cBhvr>
                                      <p:tavLst>
                                        <p:tav tm="0">
                                          <p:val>
                                            <p:strVal val="ppt_h"/>
                                          </p:val>
                                        </p:tav>
                                        <p:tav tm="100000">
                                          <p:val>
                                            <p:fltVal val="0"/>
                                          </p:val>
                                        </p:tav>
                                      </p:tavLst>
                                    </p:anim>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21"/>
                                        </p:tgtEl>
                                        <p:attrNameLst>
                                          <p:attrName>ppt_w</p:attrName>
                                        </p:attrNameLst>
                                      </p:cBhvr>
                                      <p:tavLst>
                                        <p:tav tm="0">
                                          <p:val>
                                            <p:strVal val="ppt_w"/>
                                          </p:val>
                                        </p:tav>
                                        <p:tav tm="100000">
                                          <p:val>
                                            <p:fltVal val="0"/>
                                          </p:val>
                                        </p:tav>
                                      </p:tavLst>
                                    </p:anim>
                                    <p:anim calcmode="lin" valueType="num">
                                      <p:cBhvr>
                                        <p:cTn id="42" dur="500"/>
                                        <p:tgtEl>
                                          <p:spTgt spid="21"/>
                                        </p:tgtEl>
                                        <p:attrNameLst>
                                          <p:attrName>ppt_h</p:attrName>
                                        </p:attrNameLst>
                                      </p:cBhvr>
                                      <p:tavLst>
                                        <p:tav tm="0">
                                          <p:val>
                                            <p:strVal val="ppt_h"/>
                                          </p:val>
                                        </p:tav>
                                        <p:tav tm="100000">
                                          <p:val>
                                            <p:fltVal val="0"/>
                                          </p:val>
                                        </p:tav>
                                      </p:tavLst>
                                    </p:anim>
                                    <p:animEffect transition="out" filter="fade">
                                      <p:cBhvr>
                                        <p:cTn id="43" dur="500"/>
                                        <p:tgtEl>
                                          <p:spTgt spid="21"/>
                                        </p:tgtEl>
                                      </p:cBhvr>
                                    </p:animEffect>
                                    <p:set>
                                      <p:cBhvr>
                                        <p:cTn id="44" dur="1" fill="hold">
                                          <p:stCondLst>
                                            <p:cond delay="499"/>
                                          </p:stCondLst>
                                        </p:cTn>
                                        <p:tgtEl>
                                          <p:spTgt spid="21"/>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53" presetClass="exit" presetSubtype="32" fill="hold" nodeType="clickEffect">
                                  <p:stCondLst>
                                    <p:cond delay="0"/>
                                  </p:stCondLst>
                                  <p:childTnLst>
                                    <p:anim calcmode="lin" valueType="num">
                                      <p:cBhvr>
                                        <p:cTn id="48" dur="500"/>
                                        <p:tgtEl>
                                          <p:spTgt spid="24"/>
                                        </p:tgtEl>
                                        <p:attrNameLst>
                                          <p:attrName>ppt_w</p:attrName>
                                        </p:attrNameLst>
                                      </p:cBhvr>
                                      <p:tavLst>
                                        <p:tav tm="0">
                                          <p:val>
                                            <p:strVal val="ppt_w"/>
                                          </p:val>
                                        </p:tav>
                                        <p:tav tm="100000">
                                          <p:val>
                                            <p:fltVal val="0"/>
                                          </p:val>
                                        </p:tav>
                                      </p:tavLst>
                                    </p:anim>
                                    <p:anim calcmode="lin" valueType="num">
                                      <p:cBhvr>
                                        <p:cTn id="49" dur="500"/>
                                        <p:tgtEl>
                                          <p:spTgt spid="24"/>
                                        </p:tgtEl>
                                        <p:attrNameLst>
                                          <p:attrName>ppt_h</p:attrName>
                                        </p:attrNameLst>
                                      </p:cBhvr>
                                      <p:tavLst>
                                        <p:tav tm="0">
                                          <p:val>
                                            <p:strVal val="ppt_h"/>
                                          </p:val>
                                        </p:tav>
                                        <p:tav tm="100000">
                                          <p:val>
                                            <p:fltVal val="0"/>
                                          </p:val>
                                        </p:tav>
                                      </p:tavLst>
                                    </p:anim>
                                    <p:animEffect transition="out" filter="fade">
                                      <p:cBhvr>
                                        <p:cTn id="50" dur="500"/>
                                        <p:tgtEl>
                                          <p:spTgt spid="24"/>
                                        </p:tgtEl>
                                      </p:cBhvr>
                                    </p:animEffect>
                                    <p:set>
                                      <p:cBhvr>
                                        <p:cTn id="51"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a:off x="16751971" y="-1104900"/>
            <a:ext cx="1536029" cy="2711905"/>
          </a:xfrm>
          <a:custGeom>
            <a:avLst/>
            <a:gdLst/>
            <a:ahLst/>
            <a:cxnLst/>
            <a:rect l="l" t="t" r="r" b="b"/>
            <a:pathLst>
              <a:path w="1758142" h="4114800">
                <a:moveTo>
                  <a:pt x="0" y="0"/>
                </a:moveTo>
                <a:lnTo>
                  <a:pt x="1758142" y="0"/>
                </a:lnTo>
                <a:lnTo>
                  <a:pt x="1758142"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Freeform 9"/>
          <p:cNvSpPr/>
          <p:nvPr/>
        </p:nvSpPr>
        <p:spPr>
          <a:xfrm rot="-1818335">
            <a:off x="-86486" y="9250138"/>
            <a:ext cx="1290286" cy="870134"/>
          </a:xfrm>
          <a:custGeom>
            <a:avLst/>
            <a:gdLst/>
            <a:ahLst/>
            <a:cxnLst/>
            <a:rect l="l" t="t" r="r" b="b"/>
            <a:pathLst>
              <a:path w="3714577" h="3694457">
                <a:moveTo>
                  <a:pt x="0" y="0"/>
                </a:moveTo>
                <a:lnTo>
                  <a:pt x="3714578" y="0"/>
                </a:lnTo>
                <a:lnTo>
                  <a:pt x="3714578" y="3694457"/>
                </a:lnTo>
                <a:lnTo>
                  <a:pt x="0" y="369445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D1AF94C1-71ED-ED33-468D-F94F89AA6629}"/>
              </a:ext>
            </a:extLst>
          </p:cNvPr>
          <p:cNvGrpSpPr/>
          <p:nvPr/>
        </p:nvGrpSpPr>
        <p:grpSpPr>
          <a:xfrm>
            <a:off x="914400" y="27214"/>
            <a:ext cx="16313142" cy="1319730"/>
            <a:chOff x="445571" y="1722299"/>
            <a:chExt cx="8156571" cy="659865"/>
          </a:xfrm>
        </p:grpSpPr>
        <p:sp>
          <p:nvSpPr>
            <p:cNvPr id="7" name="Rounded Rectangle 6">
              <a:extLst>
                <a:ext uri="{FF2B5EF4-FFF2-40B4-BE49-F238E27FC236}">
                  <a16:creationId xmlns:a16="http://schemas.microsoft.com/office/drawing/2014/main" id="{D7531DEE-E4AD-AE25-2F2D-CCFDD87361AB}"/>
                </a:ext>
              </a:extLst>
            </p:cNvPr>
            <p:cNvSpPr/>
            <p:nvPr/>
          </p:nvSpPr>
          <p:spPr>
            <a:xfrm>
              <a:off x="546975" y="1828350"/>
              <a:ext cx="8055167" cy="553814"/>
            </a:xfrm>
            <a:prstGeom prst="roundRect">
              <a:avLst/>
            </a:prstGeom>
            <a:solidFill>
              <a:srgbClr val="FFF9E5"/>
            </a:solidFill>
            <a:ln w="12700" cap="flat" cmpd="sng" algn="ctr">
              <a:solidFill>
                <a:srgbClr val="000000"/>
              </a:solidFill>
              <a:prstDash val="solid"/>
            </a:ln>
            <a:effectLst/>
          </p:spPr>
          <p:txBody>
            <a:bodyPr rtlCol="0" anchor="ctr"/>
            <a:lstStyle/>
            <a:p>
              <a:pPr algn="ctr" defTabSz="1828800">
                <a:defRPr/>
              </a:pPr>
              <a:endParaRPr lang="en-US" sz="3600" kern="0">
                <a:solidFill>
                  <a:srgbClr val="FFF8F8"/>
                </a:solidFill>
                <a:latin typeface="Arial" panose="020B0604020202020204" pitchFamily="34" charset="0"/>
                <a:cs typeface="Arial" panose="020B0604020202020204" pitchFamily="34" charset="0"/>
                <a:sym typeface="Arial"/>
              </a:endParaRPr>
            </a:p>
          </p:txBody>
        </p:sp>
        <p:pic>
          <p:nvPicPr>
            <p:cNvPr id="8" name="Picture 2" descr="https://cdn-icons-png.flaticon.com/128/5184/5184592.png">
              <a:extLst>
                <a:ext uri="{FF2B5EF4-FFF2-40B4-BE49-F238E27FC236}">
                  <a16:creationId xmlns:a16="http://schemas.microsoft.com/office/drawing/2014/main" id="{AF76801B-49BD-0122-81F7-1E0364C791E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571" y="1722299"/>
              <a:ext cx="353942" cy="35394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786398D-866E-76BC-FD9E-7D58401BF5DB}"/>
                </a:ext>
              </a:extLst>
            </p:cNvPr>
            <p:cNvSpPr txBox="1"/>
            <p:nvPr/>
          </p:nvSpPr>
          <p:spPr>
            <a:xfrm>
              <a:off x="599557" y="1848764"/>
              <a:ext cx="7962296" cy="461665"/>
            </a:xfrm>
            <a:prstGeom prst="rect">
              <a:avLst/>
            </a:prstGeom>
            <a:noFill/>
          </p:spPr>
          <p:txBody>
            <a:bodyPr wrap="square" rtlCol="0">
              <a:spAutoFit/>
            </a:bodyPr>
            <a:lstStyle/>
            <a:p>
              <a:pPr algn="ctr" defTabSz="1828800">
                <a:defRPr/>
              </a:pPr>
              <a:r>
                <a:rPr lang="en-US" sz="5400" b="0" i="0" dirty="0">
                  <a:solidFill>
                    <a:srgbClr val="000000"/>
                  </a:solidFill>
                  <a:effectLst/>
                </a:rPr>
                <a:t>4. </a:t>
              </a:r>
              <a:r>
                <a:rPr lang="vi-VN" sz="5400" b="0" i="0" dirty="0">
                  <a:solidFill>
                    <a:srgbClr val="000000"/>
                  </a:solidFill>
                  <a:effectLst/>
                </a:rPr>
                <a:t>Đọc câu chuyện dưới đây và thực hiện yêu cầu.</a:t>
              </a:r>
              <a:endParaRPr lang="vi-VN" sz="5400" kern="0" dirty="0">
                <a:solidFill>
                  <a:sysClr val="windowText" lastClr="000000"/>
                </a:solidFill>
                <a:cs typeface="Arial" panose="020B0604020202020204" pitchFamily="34" charset="0"/>
                <a:sym typeface="Arial"/>
              </a:endParaRPr>
            </a:p>
          </p:txBody>
        </p:sp>
      </p:grpSp>
      <p:sp>
        <p:nvSpPr>
          <p:cNvPr id="20" name="Rectangle: Rounded Corners 19">
            <a:extLst>
              <a:ext uri="{FF2B5EF4-FFF2-40B4-BE49-F238E27FC236}">
                <a16:creationId xmlns:a16="http://schemas.microsoft.com/office/drawing/2014/main" id="{F3E9F071-9E85-AC5A-380A-83DE0A28322D}"/>
              </a:ext>
            </a:extLst>
          </p:cNvPr>
          <p:cNvSpPr/>
          <p:nvPr/>
        </p:nvSpPr>
        <p:spPr>
          <a:xfrm>
            <a:off x="914400" y="1638301"/>
            <a:ext cx="15894847" cy="8458200"/>
          </a:xfrm>
          <a:prstGeom prst="roundRect">
            <a:avLst>
              <a:gd name="adj" fmla="val 4729"/>
            </a:avLst>
          </a:prstGeom>
          <a:solidFill>
            <a:schemeClr val="bg1"/>
          </a:soli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18288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71C30"/>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E95D530C-5379-4D2D-0150-116E9354BCC0}"/>
              </a:ext>
            </a:extLst>
          </p:cNvPr>
          <p:cNvPicPr>
            <a:picLocks noChangeAspect="1"/>
          </p:cNvPicPr>
          <p:nvPr/>
        </p:nvPicPr>
        <p:blipFill>
          <a:blip r:embed="rId7"/>
          <a:stretch>
            <a:fillRect/>
          </a:stretch>
        </p:blipFill>
        <p:spPr>
          <a:xfrm>
            <a:off x="4800600" y="1714499"/>
            <a:ext cx="8077200" cy="8249285"/>
          </a:xfrm>
          <a:prstGeom prst="rect">
            <a:avLst/>
          </a:prstGeom>
        </p:spPr>
      </p:pic>
    </p:spTree>
    <p:extLst>
      <p:ext uri="{BB962C8B-B14F-4D97-AF65-F5344CB8AC3E}">
        <p14:creationId xmlns:p14="http://schemas.microsoft.com/office/powerpoint/2010/main" val="947216402"/>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a:off x="16751971" y="-1104900"/>
            <a:ext cx="1536029" cy="2711905"/>
          </a:xfrm>
          <a:custGeom>
            <a:avLst/>
            <a:gdLst/>
            <a:ahLst/>
            <a:cxnLst/>
            <a:rect l="l" t="t" r="r" b="b"/>
            <a:pathLst>
              <a:path w="1758142" h="4114800">
                <a:moveTo>
                  <a:pt x="0" y="0"/>
                </a:moveTo>
                <a:lnTo>
                  <a:pt x="1758142" y="0"/>
                </a:lnTo>
                <a:lnTo>
                  <a:pt x="1758142"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Freeform 9"/>
          <p:cNvSpPr/>
          <p:nvPr/>
        </p:nvSpPr>
        <p:spPr>
          <a:xfrm rot="-1818335">
            <a:off x="-86486" y="9250138"/>
            <a:ext cx="1290286" cy="870134"/>
          </a:xfrm>
          <a:custGeom>
            <a:avLst/>
            <a:gdLst/>
            <a:ahLst/>
            <a:cxnLst/>
            <a:rect l="l" t="t" r="r" b="b"/>
            <a:pathLst>
              <a:path w="3714577" h="3694457">
                <a:moveTo>
                  <a:pt x="0" y="0"/>
                </a:moveTo>
                <a:lnTo>
                  <a:pt x="3714578" y="0"/>
                </a:lnTo>
                <a:lnTo>
                  <a:pt x="3714578" y="3694457"/>
                </a:lnTo>
                <a:lnTo>
                  <a:pt x="0" y="369445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D1AF94C1-71ED-ED33-468D-F94F89AA6629}"/>
              </a:ext>
            </a:extLst>
          </p:cNvPr>
          <p:cNvGrpSpPr/>
          <p:nvPr/>
        </p:nvGrpSpPr>
        <p:grpSpPr>
          <a:xfrm>
            <a:off x="1117208" y="239316"/>
            <a:ext cx="16110334" cy="1107628"/>
            <a:chOff x="546975" y="1828350"/>
            <a:chExt cx="8055167" cy="553814"/>
          </a:xfrm>
        </p:grpSpPr>
        <p:sp>
          <p:nvSpPr>
            <p:cNvPr id="7" name="Rounded Rectangle 6">
              <a:extLst>
                <a:ext uri="{FF2B5EF4-FFF2-40B4-BE49-F238E27FC236}">
                  <a16:creationId xmlns:a16="http://schemas.microsoft.com/office/drawing/2014/main" id="{D7531DEE-E4AD-AE25-2F2D-CCFDD87361AB}"/>
                </a:ext>
              </a:extLst>
            </p:cNvPr>
            <p:cNvSpPr/>
            <p:nvPr/>
          </p:nvSpPr>
          <p:spPr>
            <a:xfrm>
              <a:off x="546975" y="1828350"/>
              <a:ext cx="8055167" cy="553814"/>
            </a:xfrm>
            <a:prstGeom prst="roundRect">
              <a:avLst/>
            </a:prstGeom>
            <a:solidFill>
              <a:srgbClr val="FFF9E5"/>
            </a:solidFill>
            <a:ln w="12700" cap="flat" cmpd="sng" algn="ctr">
              <a:solidFill>
                <a:srgbClr val="000000"/>
              </a:solidFill>
              <a:prstDash val="solid"/>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8F8"/>
                </a:solidFill>
                <a:effectLst/>
                <a:uLnTx/>
                <a:uFillTx/>
                <a:latin typeface="Arial" panose="020B0604020202020204" pitchFamily="34" charset="0"/>
                <a:ea typeface="+mn-ea"/>
                <a:cs typeface="Arial" panose="020B0604020202020204" pitchFamily="34" charset="0"/>
                <a:sym typeface="Arial"/>
              </a:endParaRPr>
            </a:p>
          </p:txBody>
        </p:sp>
        <p:sp>
          <p:nvSpPr>
            <p:cNvPr id="10" name="TextBox 9">
              <a:extLst>
                <a:ext uri="{FF2B5EF4-FFF2-40B4-BE49-F238E27FC236}">
                  <a16:creationId xmlns:a16="http://schemas.microsoft.com/office/drawing/2014/main" id="{B786398D-866E-76BC-FD9E-7D58401BF5DB}"/>
                </a:ext>
              </a:extLst>
            </p:cNvPr>
            <p:cNvSpPr txBox="1"/>
            <p:nvPr/>
          </p:nvSpPr>
          <p:spPr>
            <a:xfrm>
              <a:off x="599557" y="1848764"/>
              <a:ext cx="7962296" cy="461665"/>
            </a:xfrm>
            <a:prstGeom prst="rect">
              <a:avLst/>
            </a:prstGeom>
            <a:solidFill>
              <a:schemeClr val="accent5"/>
            </a:solidFill>
          </p:spPr>
          <p:txBody>
            <a:bodyPr wrap="square"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a:ea typeface="+mn-ea"/>
                  <a:cs typeface="+mn-cs"/>
                </a:rPr>
                <a:t>a. Tìm từ ngữ dùng để xưng hô của mèo con.</a:t>
              </a:r>
              <a:endParaRPr kumimoji="0" lang="vi-VN" sz="5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p:txBody>
        </p:sp>
      </p:grpSp>
      <p:sp>
        <p:nvSpPr>
          <p:cNvPr id="20" name="Rectangle: Rounded Corners 19">
            <a:extLst>
              <a:ext uri="{FF2B5EF4-FFF2-40B4-BE49-F238E27FC236}">
                <a16:creationId xmlns:a16="http://schemas.microsoft.com/office/drawing/2014/main" id="{F3E9F071-9E85-AC5A-380A-83DE0A28322D}"/>
              </a:ext>
            </a:extLst>
          </p:cNvPr>
          <p:cNvSpPr/>
          <p:nvPr/>
        </p:nvSpPr>
        <p:spPr>
          <a:xfrm>
            <a:off x="914400" y="1638301"/>
            <a:ext cx="15894847" cy="8458200"/>
          </a:xfrm>
          <a:prstGeom prst="roundRect">
            <a:avLst>
              <a:gd name="adj" fmla="val 4729"/>
            </a:avLst>
          </a:prstGeom>
          <a:solidFill>
            <a:schemeClr val="bg1"/>
          </a:soli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71C30"/>
              </a:solidFill>
              <a:effectLst/>
              <a:uLnTx/>
              <a:uFillTx/>
              <a:latin typeface="Arial"/>
              <a:ea typeface="+mn-ea"/>
              <a:cs typeface="Arial"/>
              <a:sym typeface="Arial"/>
            </a:endParaRPr>
          </a:p>
        </p:txBody>
      </p:sp>
      <p:pic>
        <p:nvPicPr>
          <p:cNvPr id="4" name="Picture 3">
            <a:extLst>
              <a:ext uri="{FF2B5EF4-FFF2-40B4-BE49-F238E27FC236}">
                <a16:creationId xmlns:a16="http://schemas.microsoft.com/office/drawing/2014/main" id="{75052F94-40DE-7C36-ECA3-F208068762AE}"/>
              </a:ext>
            </a:extLst>
          </p:cNvPr>
          <p:cNvPicPr>
            <a:picLocks noChangeAspect="1"/>
          </p:cNvPicPr>
          <p:nvPr/>
        </p:nvPicPr>
        <p:blipFill>
          <a:blip r:embed="rId6"/>
          <a:stretch>
            <a:fillRect/>
          </a:stretch>
        </p:blipFill>
        <p:spPr>
          <a:xfrm>
            <a:off x="990600" y="2933700"/>
            <a:ext cx="15534526" cy="2743200"/>
          </a:xfrm>
          <a:prstGeom prst="rect">
            <a:avLst/>
          </a:prstGeom>
        </p:spPr>
      </p:pic>
      <p:sp>
        <p:nvSpPr>
          <p:cNvPr id="11" name="Rectangle: Rounded Corners 10">
            <a:extLst>
              <a:ext uri="{FF2B5EF4-FFF2-40B4-BE49-F238E27FC236}">
                <a16:creationId xmlns:a16="http://schemas.microsoft.com/office/drawing/2014/main" id="{A04E19BE-2E57-B17A-C1C9-62415AB8FE14}"/>
              </a:ext>
            </a:extLst>
          </p:cNvPr>
          <p:cNvSpPr/>
          <p:nvPr/>
        </p:nvSpPr>
        <p:spPr>
          <a:xfrm>
            <a:off x="5943600" y="4000500"/>
            <a:ext cx="1447800" cy="6096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con</a:t>
            </a:r>
          </a:p>
        </p:txBody>
      </p:sp>
      <p:sp>
        <p:nvSpPr>
          <p:cNvPr id="12" name="Rectangle: Rounded Corners 11">
            <a:extLst>
              <a:ext uri="{FF2B5EF4-FFF2-40B4-BE49-F238E27FC236}">
                <a16:creationId xmlns:a16="http://schemas.microsoft.com/office/drawing/2014/main" id="{64551939-0EA9-516D-4A2C-5F6FB153885A}"/>
              </a:ext>
            </a:extLst>
          </p:cNvPr>
          <p:cNvSpPr/>
          <p:nvPr/>
        </p:nvSpPr>
        <p:spPr>
          <a:xfrm>
            <a:off x="5867400" y="4838700"/>
            <a:ext cx="1447800" cy="6096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mẹ</a:t>
            </a:r>
            <a:endParaRPr lang="en-US" sz="4800" b="1" dirty="0">
              <a:solidFill>
                <a:srgbClr val="FF0000"/>
              </a:solidFill>
            </a:endParaRPr>
          </a:p>
        </p:txBody>
      </p:sp>
      <p:sp>
        <p:nvSpPr>
          <p:cNvPr id="13" name="Rectangle: Rounded Corners 12">
            <a:extLst>
              <a:ext uri="{FF2B5EF4-FFF2-40B4-BE49-F238E27FC236}">
                <a16:creationId xmlns:a16="http://schemas.microsoft.com/office/drawing/2014/main" id="{BC9A8173-6541-C7D6-7538-E4F62DA965C6}"/>
              </a:ext>
            </a:extLst>
          </p:cNvPr>
          <p:cNvSpPr/>
          <p:nvPr/>
        </p:nvSpPr>
        <p:spPr>
          <a:xfrm>
            <a:off x="8839200" y="4000500"/>
            <a:ext cx="1676400" cy="5334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cháu</a:t>
            </a:r>
            <a:endParaRPr lang="en-US" sz="4800" b="1" dirty="0">
              <a:solidFill>
                <a:srgbClr val="FF0000"/>
              </a:solidFill>
            </a:endParaRPr>
          </a:p>
        </p:txBody>
      </p:sp>
      <p:sp>
        <p:nvSpPr>
          <p:cNvPr id="14" name="Rectangle: Rounded Corners 13">
            <a:extLst>
              <a:ext uri="{FF2B5EF4-FFF2-40B4-BE49-F238E27FC236}">
                <a16:creationId xmlns:a16="http://schemas.microsoft.com/office/drawing/2014/main" id="{B9C46C12-DD81-3A9B-B51A-9636CF31351B}"/>
              </a:ext>
            </a:extLst>
          </p:cNvPr>
          <p:cNvSpPr/>
          <p:nvPr/>
        </p:nvSpPr>
        <p:spPr>
          <a:xfrm>
            <a:off x="8991600" y="4838700"/>
            <a:ext cx="1447800" cy="6096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bác</a:t>
            </a:r>
            <a:endParaRPr lang="en-US" sz="4800" b="1" dirty="0">
              <a:solidFill>
                <a:srgbClr val="FF0000"/>
              </a:solidFill>
            </a:endParaRPr>
          </a:p>
        </p:txBody>
      </p:sp>
      <p:sp>
        <p:nvSpPr>
          <p:cNvPr id="15" name="Rectangle: Rounded Corners 14">
            <a:extLst>
              <a:ext uri="{FF2B5EF4-FFF2-40B4-BE49-F238E27FC236}">
                <a16:creationId xmlns:a16="http://schemas.microsoft.com/office/drawing/2014/main" id="{59D3237E-C3B3-3C8D-1C47-4710E9EB49BE}"/>
              </a:ext>
            </a:extLst>
          </p:cNvPr>
          <p:cNvSpPr/>
          <p:nvPr/>
        </p:nvSpPr>
        <p:spPr>
          <a:xfrm>
            <a:off x="11201400" y="4000500"/>
            <a:ext cx="1676400" cy="5334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cháu</a:t>
            </a:r>
            <a:endParaRPr lang="en-US" sz="4800" b="1" dirty="0">
              <a:solidFill>
                <a:srgbClr val="FF0000"/>
              </a:solidFill>
            </a:endParaRPr>
          </a:p>
        </p:txBody>
      </p:sp>
      <p:sp>
        <p:nvSpPr>
          <p:cNvPr id="16" name="Rectangle: Rounded Corners 15">
            <a:extLst>
              <a:ext uri="{FF2B5EF4-FFF2-40B4-BE49-F238E27FC236}">
                <a16:creationId xmlns:a16="http://schemas.microsoft.com/office/drawing/2014/main" id="{04210D89-6A69-16C9-85E4-08068CCFA8E6}"/>
              </a:ext>
            </a:extLst>
          </p:cNvPr>
          <p:cNvSpPr/>
          <p:nvPr/>
        </p:nvSpPr>
        <p:spPr>
          <a:xfrm>
            <a:off x="11353800" y="4838700"/>
            <a:ext cx="1447800" cy="6096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cô</a:t>
            </a:r>
            <a:endParaRPr lang="en-US" sz="4800" b="1" dirty="0">
              <a:solidFill>
                <a:srgbClr val="FF0000"/>
              </a:solidFill>
            </a:endParaRPr>
          </a:p>
        </p:txBody>
      </p:sp>
      <p:sp>
        <p:nvSpPr>
          <p:cNvPr id="17" name="Rectangle: Rounded Corners 16">
            <a:extLst>
              <a:ext uri="{FF2B5EF4-FFF2-40B4-BE49-F238E27FC236}">
                <a16:creationId xmlns:a16="http://schemas.microsoft.com/office/drawing/2014/main" id="{39B25328-E44C-C43F-B1C4-5EF50DD7FCD3}"/>
              </a:ext>
            </a:extLst>
          </p:cNvPr>
          <p:cNvSpPr/>
          <p:nvPr/>
        </p:nvSpPr>
        <p:spPr>
          <a:xfrm>
            <a:off x="14020800" y="4000500"/>
            <a:ext cx="1676400" cy="5334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em</a:t>
            </a:r>
            <a:endParaRPr lang="en-US" sz="4800" b="1" dirty="0">
              <a:solidFill>
                <a:srgbClr val="FF0000"/>
              </a:solidFill>
            </a:endParaRPr>
          </a:p>
        </p:txBody>
      </p:sp>
      <p:sp>
        <p:nvSpPr>
          <p:cNvPr id="18" name="Rectangle: Rounded Corners 17">
            <a:extLst>
              <a:ext uri="{FF2B5EF4-FFF2-40B4-BE49-F238E27FC236}">
                <a16:creationId xmlns:a16="http://schemas.microsoft.com/office/drawing/2014/main" id="{64A55328-8150-72CB-996E-0AB0166D085D}"/>
              </a:ext>
            </a:extLst>
          </p:cNvPr>
          <p:cNvSpPr/>
          <p:nvPr/>
        </p:nvSpPr>
        <p:spPr>
          <a:xfrm>
            <a:off x="14173200" y="4838700"/>
            <a:ext cx="1447800" cy="6096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anh</a:t>
            </a:r>
            <a:endParaRPr lang="en-US" sz="4800" b="1" dirty="0">
              <a:solidFill>
                <a:srgbClr val="FF0000"/>
              </a:solidFill>
            </a:endParaRPr>
          </a:p>
        </p:txBody>
      </p:sp>
    </p:spTree>
    <p:extLst>
      <p:ext uri="{BB962C8B-B14F-4D97-AF65-F5344CB8AC3E}">
        <p14:creationId xmlns:p14="http://schemas.microsoft.com/office/powerpoint/2010/main" val="3287092643"/>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down)">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a:off x="16751971" y="-1104900"/>
            <a:ext cx="1536029" cy="2711905"/>
          </a:xfrm>
          <a:custGeom>
            <a:avLst/>
            <a:gdLst/>
            <a:ahLst/>
            <a:cxnLst/>
            <a:rect l="l" t="t" r="r" b="b"/>
            <a:pathLst>
              <a:path w="1758142" h="4114800">
                <a:moveTo>
                  <a:pt x="0" y="0"/>
                </a:moveTo>
                <a:lnTo>
                  <a:pt x="1758142" y="0"/>
                </a:lnTo>
                <a:lnTo>
                  <a:pt x="1758142"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Freeform 9"/>
          <p:cNvSpPr/>
          <p:nvPr/>
        </p:nvSpPr>
        <p:spPr>
          <a:xfrm rot="-1818335">
            <a:off x="-86486" y="9250138"/>
            <a:ext cx="1290286" cy="870134"/>
          </a:xfrm>
          <a:custGeom>
            <a:avLst/>
            <a:gdLst/>
            <a:ahLst/>
            <a:cxnLst/>
            <a:rect l="l" t="t" r="r" b="b"/>
            <a:pathLst>
              <a:path w="3714577" h="3694457">
                <a:moveTo>
                  <a:pt x="0" y="0"/>
                </a:moveTo>
                <a:lnTo>
                  <a:pt x="3714578" y="0"/>
                </a:lnTo>
                <a:lnTo>
                  <a:pt x="3714578" y="3694457"/>
                </a:lnTo>
                <a:lnTo>
                  <a:pt x="0" y="369445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D1AF94C1-71ED-ED33-468D-F94F89AA6629}"/>
              </a:ext>
            </a:extLst>
          </p:cNvPr>
          <p:cNvGrpSpPr/>
          <p:nvPr/>
        </p:nvGrpSpPr>
        <p:grpSpPr>
          <a:xfrm>
            <a:off x="1117208" y="239316"/>
            <a:ext cx="16110334" cy="1811510"/>
            <a:chOff x="546975" y="1828350"/>
            <a:chExt cx="8055167" cy="646674"/>
          </a:xfrm>
        </p:grpSpPr>
        <p:sp>
          <p:nvSpPr>
            <p:cNvPr id="7" name="Rounded Rectangle 6">
              <a:extLst>
                <a:ext uri="{FF2B5EF4-FFF2-40B4-BE49-F238E27FC236}">
                  <a16:creationId xmlns:a16="http://schemas.microsoft.com/office/drawing/2014/main" id="{D7531DEE-E4AD-AE25-2F2D-CCFDD87361AB}"/>
                </a:ext>
              </a:extLst>
            </p:cNvPr>
            <p:cNvSpPr/>
            <p:nvPr/>
          </p:nvSpPr>
          <p:spPr>
            <a:xfrm>
              <a:off x="546975" y="1828350"/>
              <a:ext cx="8055167" cy="553814"/>
            </a:xfrm>
            <a:prstGeom prst="roundRect">
              <a:avLst/>
            </a:prstGeom>
            <a:solidFill>
              <a:srgbClr val="FFF9E5"/>
            </a:solidFill>
            <a:ln w="12700" cap="flat" cmpd="sng" algn="ctr">
              <a:solidFill>
                <a:srgbClr val="000000"/>
              </a:solidFill>
              <a:prstDash val="solid"/>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8F8"/>
                </a:solidFill>
                <a:effectLst/>
                <a:uLnTx/>
                <a:uFillTx/>
                <a:latin typeface="Arial" panose="020B0604020202020204" pitchFamily="34" charset="0"/>
                <a:ea typeface="+mn-ea"/>
                <a:cs typeface="Arial" panose="020B0604020202020204" pitchFamily="34" charset="0"/>
                <a:sym typeface="Arial"/>
              </a:endParaRPr>
            </a:p>
          </p:txBody>
        </p:sp>
        <p:sp>
          <p:nvSpPr>
            <p:cNvPr id="10" name="TextBox 9">
              <a:extLst>
                <a:ext uri="{FF2B5EF4-FFF2-40B4-BE49-F238E27FC236}">
                  <a16:creationId xmlns:a16="http://schemas.microsoft.com/office/drawing/2014/main" id="{B786398D-866E-76BC-FD9E-7D58401BF5DB}"/>
                </a:ext>
              </a:extLst>
            </p:cNvPr>
            <p:cNvSpPr txBox="1"/>
            <p:nvPr/>
          </p:nvSpPr>
          <p:spPr>
            <a:xfrm>
              <a:off x="599557" y="1848764"/>
              <a:ext cx="7962296" cy="626260"/>
            </a:xfrm>
            <a:prstGeom prst="rect">
              <a:avLst/>
            </a:prstGeom>
            <a:solidFill>
              <a:schemeClr val="accent5"/>
            </a:solidFill>
          </p:spPr>
          <p:txBody>
            <a:bodyPr wrap="square"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a:ea typeface="+mn-ea"/>
                  <a:cs typeface="+mn-cs"/>
                </a:rPr>
                <a:t>b. Tìm từ dùng để xưng hô trong câu dưới đây và cho biết từ đó chỉ ai?</a:t>
              </a:r>
              <a:endParaRPr kumimoji="0" lang="vi-VN" sz="5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p:txBody>
        </p:sp>
      </p:grpSp>
      <p:sp>
        <p:nvSpPr>
          <p:cNvPr id="20" name="Rectangle: Rounded Corners 19">
            <a:extLst>
              <a:ext uri="{FF2B5EF4-FFF2-40B4-BE49-F238E27FC236}">
                <a16:creationId xmlns:a16="http://schemas.microsoft.com/office/drawing/2014/main" id="{F3E9F071-9E85-AC5A-380A-83DE0A28322D}"/>
              </a:ext>
            </a:extLst>
          </p:cNvPr>
          <p:cNvSpPr/>
          <p:nvPr/>
        </p:nvSpPr>
        <p:spPr>
          <a:xfrm>
            <a:off x="914400" y="2324099"/>
            <a:ext cx="15894847" cy="7772401"/>
          </a:xfrm>
          <a:prstGeom prst="roundRect">
            <a:avLst>
              <a:gd name="adj" fmla="val 4729"/>
            </a:avLst>
          </a:prstGeom>
          <a:solidFill>
            <a:schemeClr val="bg1"/>
          </a:soli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71C30"/>
              </a:solidFill>
              <a:effectLst/>
              <a:uLnTx/>
              <a:uFillTx/>
              <a:latin typeface="Arial"/>
              <a:ea typeface="+mn-ea"/>
              <a:cs typeface="Arial"/>
              <a:sym typeface="Arial"/>
            </a:endParaRPr>
          </a:p>
        </p:txBody>
      </p:sp>
      <p:pic>
        <p:nvPicPr>
          <p:cNvPr id="3" name="Picture 2">
            <a:extLst>
              <a:ext uri="{FF2B5EF4-FFF2-40B4-BE49-F238E27FC236}">
                <a16:creationId xmlns:a16="http://schemas.microsoft.com/office/drawing/2014/main" id="{5089F872-2111-CA41-EDAC-92BC6D4DB6D9}"/>
              </a:ext>
            </a:extLst>
          </p:cNvPr>
          <p:cNvPicPr>
            <a:picLocks noChangeAspect="1"/>
          </p:cNvPicPr>
          <p:nvPr/>
        </p:nvPicPr>
        <p:blipFill>
          <a:blip r:embed="rId6"/>
          <a:stretch>
            <a:fillRect/>
          </a:stretch>
        </p:blipFill>
        <p:spPr>
          <a:xfrm>
            <a:off x="1981200" y="2781299"/>
            <a:ext cx="13639800" cy="1608797"/>
          </a:xfrm>
          <a:prstGeom prst="rect">
            <a:avLst/>
          </a:prstGeom>
        </p:spPr>
      </p:pic>
      <p:sp>
        <p:nvSpPr>
          <p:cNvPr id="8" name="Rectangle 7">
            <a:extLst>
              <a:ext uri="{FF2B5EF4-FFF2-40B4-BE49-F238E27FC236}">
                <a16:creationId xmlns:a16="http://schemas.microsoft.com/office/drawing/2014/main" id="{7A6BDC64-AB40-CD77-4FA4-E27510B8E5F3}"/>
              </a:ext>
            </a:extLst>
          </p:cNvPr>
          <p:cNvSpPr/>
          <p:nvPr/>
        </p:nvSpPr>
        <p:spPr>
          <a:xfrm>
            <a:off x="5105400" y="3162300"/>
            <a:ext cx="2209800" cy="8382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BC08FCCE-63B9-B35F-38A2-04B98FE978EE}"/>
              </a:ext>
            </a:extLst>
          </p:cNvPr>
          <p:cNvSpPr/>
          <p:nvPr/>
        </p:nvSpPr>
        <p:spPr>
          <a:xfrm>
            <a:off x="5867400" y="4152900"/>
            <a:ext cx="838200" cy="1066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0C48D22-B96D-EC52-01EA-F0A3E3179CD3}"/>
              </a:ext>
            </a:extLst>
          </p:cNvPr>
          <p:cNvSpPr txBox="1"/>
          <p:nvPr/>
        </p:nvSpPr>
        <p:spPr>
          <a:xfrm>
            <a:off x="2590800" y="5448300"/>
            <a:ext cx="7696200" cy="1200329"/>
          </a:xfrm>
          <a:prstGeom prst="rect">
            <a:avLst/>
          </a:prstGeom>
          <a:noFill/>
        </p:spPr>
        <p:txBody>
          <a:bodyPr wrap="square" rtlCol="0">
            <a:spAutoFit/>
          </a:bodyPr>
          <a:lstStyle/>
          <a:p>
            <a:pPr algn="ctr"/>
            <a:r>
              <a:rPr lang="en-US" sz="3600" b="1" dirty="0" err="1">
                <a:solidFill>
                  <a:srgbClr val="FF0000"/>
                </a:solidFill>
                <a:latin typeface="Cambria" panose="02040503050406030204" pitchFamily="18" charset="0"/>
                <a:ea typeface="Cambria" panose="02040503050406030204" pitchFamily="18" charset="0"/>
              </a:rPr>
              <a:t>Đây</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là</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từ</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mà</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chuột</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đầu</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đàn</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dùng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để</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chỉ</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mình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và</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bầy</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chuột</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trong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đàn</a:t>
            </a:r>
            <a:r>
              <a:rPr lang="en-US" sz="36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733006952"/>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3" name="Freeform 3"/>
          <p:cNvSpPr/>
          <p:nvPr/>
        </p:nvSpPr>
        <p:spPr>
          <a:xfrm>
            <a:off x="0" y="-1790700"/>
            <a:ext cx="2310727" cy="5408085"/>
          </a:xfrm>
          <a:custGeom>
            <a:avLst/>
            <a:gdLst/>
            <a:ahLst/>
            <a:cxnLst/>
            <a:rect l="l" t="t" r="r" b="b"/>
            <a:pathLst>
              <a:path w="2310727" h="5408085">
                <a:moveTo>
                  <a:pt x="0" y="0"/>
                </a:moveTo>
                <a:lnTo>
                  <a:pt x="2310727" y="0"/>
                </a:lnTo>
                <a:lnTo>
                  <a:pt x="2310727" y="5408086"/>
                </a:lnTo>
                <a:lnTo>
                  <a:pt x="0" y="540808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762000" y="1562100"/>
            <a:ext cx="4531609" cy="11592488"/>
          </a:xfrm>
          <a:custGeom>
            <a:avLst/>
            <a:gdLst/>
            <a:ahLst/>
            <a:cxnLst/>
            <a:rect l="l" t="t" r="r" b="b"/>
            <a:pathLst>
              <a:path w="4531609" h="11592488">
                <a:moveTo>
                  <a:pt x="0" y="0"/>
                </a:moveTo>
                <a:lnTo>
                  <a:pt x="4531609" y="0"/>
                </a:lnTo>
                <a:lnTo>
                  <a:pt x="4531609" y="11592488"/>
                </a:lnTo>
                <a:lnTo>
                  <a:pt x="0" y="1159248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3938423">
            <a:off x="16612738" y="-24511"/>
            <a:ext cx="1512660" cy="1520956"/>
          </a:xfrm>
          <a:custGeom>
            <a:avLst/>
            <a:gdLst/>
            <a:ahLst/>
            <a:cxnLst/>
            <a:rect l="l" t="t" r="r" b="b"/>
            <a:pathLst>
              <a:path w="1512660" h="1520956">
                <a:moveTo>
                  <a:pt x="0" y="0"/>
                </a:moveTo>
                <a:lnTo>
                  <a:pt x="1512660" y="0"/>
                </a:lnTo>
                <a:lnTo>
                  <a:pt x="1512660" y="1520956"/>
                </a:lnTo>
                <a:lnTo>
                  <a:pt x="0" y="152095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rot="3938423">
            <a:off x="16783804" y="8890888"/>
            <a:ext cx="1512660" cy="1520956"/>
          </a:xfrm>
          <a:custGeom>
            <a:avLst/>
            <a:gdLst/>
            <a:ahLst/>
            <a:cxnLst/>
            <a:rect l="l" t="t" r="r" b="b"/>
            <a:pathLst>
              <a:path w="1512660" h="1520956">
                <a:moveTo>
                  <a:pt x="0" y="0"/>
                </a:moveTo>
                <a:lnTo>
                  <a:pt x="1512660" y="0"/>
                </a:lnTo>
                <a:lnTo>
                  <a:pt x="1512660" y="1520956"/>
                </a:lnTo>
                <a:lnTo>
                  <a:pt x="0" y="152095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20">
            <a:extLst>
              <a:ext uri="{FF2B5EF4-FFF2-40B4-BE49-F238E27FC236}">
                <a16:creationId xmlns:a16="http://schemas.microsoft.com/office/drawing/2014/main" id="{C75466BF-683C-A9D7-69DE-BC9EBE072025}"/>
              </a:ext>
            </a:extLst>
          </p:cNvPr>
          <p:cNvSpPr txBox="1"/>
          <p:nvPr/>
        </p:nvSpPr>
        <p:spPr>
          <a:xfrm>
            <a:off x="6189439" y="3086100"/>
            <a:ext cx="11201400" cy="3358420"/>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600" b="1" i="0" u="none"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Vận</a:t>
            </a:r>
            <a:r>
              <a:rPr kumimoji="0" lang="en-US" sz="166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6600" b="1" i="0" u="none"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dụng</a:t>
            </a:r>
            <a:endParaRPr kumimoji="0" lang="vi-VN" sz="166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82063882"/>
      </p:ext>
    </p:extLst>
  </p:cSld>
  <p:clrMapOvr>
    <a:masterClrMapping/>
  </p:clrMapOvr>
  <p:transition spd="med">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6" name="Freeform 6">
            <a:extLst>
              <a:ext uri="{FF2B5EF4-FFF2-40B4-BE49-F238E27FC236}">
                <a16:creationId xmlns:a16="http://schemas.microsoft.com/office/drawing/2014/main" id="{5A53119A-0849-722C-0551-EE7CE8A128B8}"/>
              </a:ext>
            </a:extLst>
          </p:cNvPr>
          <p:cNvSpPr/>
          <p:nvPr/>
        </p:nvSpPr>
        <p:spPr>
          <a:xfrm>
            <a:off x="-76040" y="271158"/>
            <a:ext cx="2317136" cy="850558"/>
          </a:xfrm>
          <a:custGeom>
            <a:avLst/>
            <a:gdLst/>
            <a:ahLst/>
            <a:cxnLst/>
            <a:rect l="l" t="t" r="r" b="b"/>
            <a:pathLst>
              <a:path w="3231536" h="1498258">
                <a:moveTo>
                  <a:pt x="0" y="0"/>
                </a:moveTo>
                <a:lnTo>
                  <a:pt x="3231536" y="0"/>
                </a:lnTo>
                <a:lnTo>
                  <a:pt x="3231536" y="1498257"/>
                </a:lnTo>
                <a:lnTo>
                  <a:pt x="0" y="149825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15"/>
          <p:cNvSpPr/>
          <p:nvPr/>
        </p:nvSpPr>
        <p:spPr>
          <a:xfrm rot="4677906">
            <a:off x="16339904" y="211649"/>
            <a:ext cx="1942102" cy="1383611"/>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ounded Rectangle 2">
            <a:extLst>
              <a:ext uri="{FF2B5EF4-FFF2-40B4-BE49-F238E27FC236}">
                <a16:creationId xmlns:a16="http://schemas.microsoft.com/office/drawing/2014/main" id="{1CD0F077-CC37-2F9A-06B8-2E400EAB7F4B}"/>
              </a:ext>
            </a:extLst>
          </p:cNvPr>
          <p:cNvSpPr/>
          <p:nvPr/>
        </p:nvSpPr>
        <p:spPr>
          <a:xfrm>
            <a:off x="1304309" y="1257301"/>
            <a:ext cx="16221691" cy="2626252"/>
          </a:xfrm>
          <a:prstGeom prst="roundRect">
            <a:avLst/>
          </a:prstGeom>
          <a:solidFill>
            <a:schemeClr val="accent5">
              <a:lumMod val="20000"/>
              <a:lumOff val="80000"/>
            </a:schemeClr>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defTabSz="1828800">
              <a:defRPr/>
            </a:pPr>
            <a:r>
              <a:rPr lang="en-US" sz="6000" b="1" kern="0" dirty="0" err="1">
                <a:solidFill>
                  <a:srgbClr val="002060"/>
                </a:solidFill>
                <a:latin typeface="Arial"/>
                <a:cs typeface="Arial" panose="020B0604020202020204" pitchFamily="34" charset="0"/>
                <a:sym typeface="Arial"/>
              </a:rPr>
              <a:t>Nêu</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cảm</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xúc</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của</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mình</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sau</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khi</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học</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xong</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bài</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học</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ngày</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hôm</a:t>
            </a:r>
            <a:r>
              <a:rPr lang="en-US" sz="6000" b="1" kern="0" dirty="0">
                <a:solidFill>
                  <a:srgbClr val="002060"/>
                </a:solidFill>
                <a:latin typeface="Arial"/>
                <a:cs typeface="Arial" panose="020B0604020202020204" pitchFamily="34" charset="0"/>
                <a:sym typeface="Arial"/>
              </a:rPr>
              <a:t> nay.</a:t>
            </a:r>
            <a:endParaRPr kumimoji="0" lang="vi-VN" sz="6000" b="1" i="0" u="none" strike="noStrike" kern="0" cap="none" spc="0" normalizeH="0" baseline="0" noProof="0" dirty="0">
              <a:ln>
                <a:noFill/>
              </a:ln>
              <a:solidFill>
                <a:srgbClr val="002060"/>
              </a:solidFill>
              <a:effectLst/>
              <a:uLnTx/>
              <a:uFillTx/>
              <a:latin typeface="Arial"/>
              <a:cs typeface="Arial" panose="020B0604020202020204" pitchFamily="34" charset="0"/>
              <a:sym typeface="Arial"/>
            </a:endParaRPr>
          </a:p>
        </p:txBody>
      </p:sp>
      <p:pic>
        <p:nvPicPr>
          <p:cNvPr id="2" name="Picture 6">
            <a:extLst>
              <a:ext uri="{FF2B5EF4-FFF2-40B4-BE49-F238E27FC236}">
                <a16:creationId xmlns:a16="http://schemas.microsoft.com/office/drawing/2014/main" id="{56854D94-BDF1-218F-AD47-B65387A1ABC9}"/>
              </a:ext>
            </a:extLst>
          </p:cNvPr>
          <p:cNvPicPr>
            <a:picLocks noChangeAspect="1"/>
          </p:cNvPicPr>
          <p:nvPr/>
        </p:nvPicPr>
        <p:blipFill>
          <a:blip r:embed="rId5"/>
          <a:srcRect/>
          <a:stretch>
            <a:fillRect/>
          </a:stretch>
        </p:blipFill>
        <p:spPr>
          <a:xfrm>
            <a:off x="4419600" y="4325303"/>
            <a:ext cx="8751116" cy="5961697"/>
          </a:xfrm>
          <a:prstGeom prst="rect">
            <a:avLst/>
          </a:prstGeom>
        </p:spPr>
      </p:pic>
    </p:spTree>
    <p:extLst>
      <p:ext uri="{BB962C8B-B14F-4D97-AF65-F5344CB8AC3E}">
        <p14:creationId xmlns:p14="http://schemas.microsoft.com/office/powerpoint/2010/main" val="3962190647"/>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9" name="Freeform 9"/>
          <p:cNvSpPr/>
          <p:nvPr/>
        </p:nvSpPr>
        <p:spPr>
          <a:xfrm rot="-1818335">
            <a:off x="16610658" y="8644146"/>
            <a:ext cx="1636137" cy="1647409"/>
          </a:xfrm>
          <a:custGeom>
            <a:avLst/>
            <a:gdLst/>
            <a:ahLst/>
            <a:cxnLst/>
            <a:rect l="l" t="t" r="r" b="b"/>
            <a:pathLst>
              <a:path w="3714577" h="3694457">
                <a:moveTo>
                  <a:pt x="0" y="0"/>
                </a:moveTo>
                <a:lnTo>
                  <a:pt x="3714578" y="0"/>
                </a:lnTo>
                <a:lnTo>
                  <a:pt x="3714578" y="3694457"/>
                </a:lnTo>
                <a:lnTo>
                  <a:pt x="0" y="369445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pic>
        <p:nvPicPr>
          <p:cNvPr id="12" name="Picture 12">
            <a:extLst>
              <a:ext uri="{FF2B5EF4-FFF2-40B4-BE49-F238E27FC236}">
                <a16:creationId xmlns:a16="http://schemas.microsoft.com/office/drawing/2014/main" id="{17001480-0B2E-D511-5D06-CDADBDF218F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8452" y="335788"/>
            <a:ext cx="1718686" cy="1309326"/>
          </a:xfrm>
          <a:prstGeom prst="rect">
            <a:avLst/>
          </a:prstGeom>
        </p:spPr>
      </p:pic>
      <p:grpSp>
        <p:nvGrpSpPr>
          <p:cNvPr id="2" name="Group 1">
            <a:extLst>
              <a:ext uri="{FF2B5EF4-FFF2-40B4-BE49-F238E27FC236}">
                <a16:creationId xmlns:a16="http://schemas.microsoft.com/office/drawing/2014/main" id="{5CBEF6B1-D416-11D4-1D7F-B1EFB5822037}"/>
              </a:ext>
            </a:extLst>
          </p:cNvPr>
          <p:cNvGrpSpPr/>
          <p:nvPr/>
        </p:nvGrpSpPr>
        <p:grpSpPr>
          <a:xfrm>
            <a:off x="8153400" y="1347280"/>
            <a:ext cx="9229742" cy="3161291"/>
            <a:chOff x="7491255" y="1183001"/>
            <a:chExt cx="9601271" cy="3161290"/>
          </a:xfrm>
        </p:grpSpPr>
        <p:sp>
          <p:nvSpPr>
            <p:cNvPr id="3" name="Rectangle 2">
              <a:extLst>
                <a:ext uri="{FF2B5EF4-FFF2-40B4-BE49-F238E27FC236}">
                  <a16:creationId xmlns:a16="http://schemas.microsoft.com/office/drawing/2014/main" id="{E3FB2A0F-CA56-75DC-BA47-A8BA72020E0B}"/>
                </a:ext>
              </a:extLst>
            </p:cNvPr>
            <p:cNvSpPr/>
            <p:nvPr/>
          </p:nvSpPr>
          <p:spPr>
            <a:xfrm>
              <a:off x="7491255" y="1578427"/>
              <a:ext cx="9601271" cy="2765864"/>
            </a:xfrm>
            <a:prstGeom prst="rect">
              <a:avLst/>
            </a:prstGeom>
            <a:solidFill>
              <a:sysClr val="window" lastClr="FFFFFF"/>
            </a:solidFill>
            <a:ln w="28575" cap="flat" cmpd="sng" algn="ctr">
              <a:solidFill>
                <a:srgbClr val="4BACC6">
                  <a:lumMod val="50000"/>
                </a:srgbClr>
              </a:solidFill>
              <a:prstDash val="solid"/>
            </a:ln>
            <a:effectLst/>
          </p:spPr>
          <p:txBody>
            <a:bodyPr rtlCol="0" anchor="ctr"/>
            <a:lstStyle/>
            <a:p>
              <a:pPr algn="ctr">
                <a:defRPr/>
              </a:pPr>
              <a:r>
                <a:rPr lang="en-US" sz="4000">
                  <a:solidFill>
                    <a:prstClr val="black"/>
                  </a:solidFill>
                  <a:latin typeface="Arial" panose="020B0604020202020204" pitchFamily="34" charset="0"/>
                  <a:ea typeface="Calibri" panose="020F0502020204030204" pitchFamily="34" charset="0"/>
                  <a:cs typeface="Arial" panose="020B0604020202020204" pitchFamily="34" charset="0"/>
                  <a:sym typeface="Arial"/>
                </a:rPr>
                <a:t>Lắng nghe GV </a:t>
              </a:r>
              <a:r>
                <a:rPr lang="vi-VN" sz="4000">
                  <a:solidFill>
                    <a:prstClr val="black"/>
                  </a:solidFill>
                  <a:latin typeface="Arial" panose="020B0604020202020204" pitchFamily="34" charset="0"/>
                  <a:ea typeface="Calibri" panose="020F0502020204030204" pitchFamily="34" charset="0"/>
                  <a:cs typeface="Arial" panose="020B0604020202020204" pitchFamily="34" charset="0"/>
                  <a:sym typeface="Arial"/>
                </a:rPr>
                <a:t>nhận xét </a:t>
              </a:r>
              <a:r>
                <a:rPr lang="en-US" sz="4000">
                  <a:solidFill>
                    <a:prstClr val="black"/>
                  </a:solidFill>
                  <a:latin typeface="Arial" panose="020B0604020202020204" pitchFamily="34" charset="0"/>
                  <a:ea typeface="Calibri" panose="020F0502020204030204" pitchFamily="34" charset="0"/>
                  <a:cs typeface="Arial" panose="020B0604020202020204" pitchFamily="34" charset="0"/>
                  <a:sym typeface="Arial"/>
                </a:rPr>
                <a:t>về </a:t>
              </a:r>
              <a:r>
                <a:rPr lang="vi-VN" sz="4000">
                  <a:solidFill>
                    <a:prstClr val="black"/>
                  </a:solidFill>
                  <a:latin typeface="Arial" panose="020B0604020202020204" pitchFamily="34" charset="0"/>
                  <a:ea typeface="Calibri" panose="020F0502020204030204" pitchFamily="34" charset="0"/>
                  <a:cs typeface="Arial" panose="020B0604020202020204" pitchFamily="34" charset="0"/>
                  <a:sym typeface="Arial"/>
                </a:rPr>
                <a:t>tiết học</a:t>
              </a:r>
              <a:r>
                <a:rPr lang="en-US" sz="4000">
                  <a:solidFill>
                    <a:prstClr val="black"/>
                  </a:solidFill>
                  <a:latin typeface="Arial" panose="020B0604020202020204" pitchFamily="34" charset="0"/>
                  <a:ea typeface="Calibri" panose="020F0502020204030204" pitchFamily="34" charset="0"/>
                  <a:cs typeface="Arial" panose="020B0604020202020204" pitchFamily="34" charset="0"/>
                  <a:sym typeface="Arial"/>
                </a:rPr>
                <a:t>.</a:t>
              </a:r>
              <a:endParaRPr lang="vi-VN" sz="4000">
                <a:solidFill>
                  <a:prstClr val="black"/>
                </a:solidFill>
                <a:latin typeface="Arial" panose="020B0604020202020204" pitchFamily="34" charset="0"/>
                <a:ea typeface="Calibri" panose="020F0502020204030204" pitchFamily="34" charset="0"/>
                <a:cs typeface="Arial" panose="020B0604020202020204" pitchFamily="34" charset="0"/>
                <a:sym typeface="Arial"/>
              </a:endParaRPr>
            </a:p>
          </p:txBody>
        </p:sp>
        <p:pic>
          <p:nvPicPr>
            <p:cNvPr id="4" name="Picture 10">
              <a:extLst>
                <a:ext uri="{FF2B5EF4-FFF2-40B4-BE49-F238E27FC236}">
                  <a16:creationId xmlns:a16="http://schemas.microsoft.com/office/drawing/2014/main" id="{FE965850-C249-7C1F-9E84-E5CD666B008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498128" y="1183001"/>
              <a:ext cx="3587522" cy="790852"/>
            </a:xfrm>
            <a:prstGeom prst="rect">
              <a:avLst/>
            </a:prstGeom>
          </p:spPr>
        </p:pic>
      </p:grpSp>
      <p:grpSp>
        <p:nvGrpSpPr>
          <p:cNvPr id="11" name="Group 10">
            <a:extLst>
              <a:ext uri="{FF2B5EF4-FFF2-40B4-BE49-F238E27FC236}">
                <a16:creationId xmlns:a16="http://schemas.microsoft.com/office/drawing/2014/main" id="{1B8EEE4C-F765-5451-5FD9-269F58E311EB}"/>
              </a:ext>
            </a:extLst>
          </p:cNvPr>
          <p:cNvGrpSpPr/>
          <p:nvPr/>
        </p:nvGrpSpPr>
        <p:grpSpPr>
          <a:xfrm>
            <a:off x="904857" y="1502161"/>
            <a:ext cx="6248406" cy="6252086"/>
            <a:chOff x="614856" y="2112506"/>
            <a:chExt cx="6248406" cy="6252086"/>
          </a:xfrm>
        </p:grpSpPr>
        <p:grpSp>
          <p:nvGrpSpPr>
            <p:cNvPr id="13" name="Group 6">
              <a:extLst>
                <a:ext uri="{FF2B5EF4-FFF2-40B4-BE49-F238E27FC236}">
                  <a16:creationId xmlns:a16="http://schemas.microsoft.com/office/drawing/2014/main" id="{465C5D94-441D-FDB7-A0BA-0C03782A803D}"/>
                </a:ext>
              </a:extLst>
            </p:cNvPr>
            <p:cNvGrpSpPr/>
            <p:nvPr/>
          </p:nvGrpSpPr>
          <p:grpSpPr>
            <a:xfrm>
              <a:off x="614856" y="2135559"/>
              <a:ext cx="6248406" cy="6229033"/>
              <a:chOff x="2611" y="0"/>
              <a:chExt cx="815328" cy="812800"/>
            </a:xfrm>
          </p:grpSpPr>
          <p:sp>
            <p:nvSpPr>
              <p:cNvPr id="17" name="Freeform 7">
                <a:extLst>
                  <a:ext uri="{FF2B5EF4-FFF2-40B4-BE49-F238E27FC236}">
                    <a16:creationId xmlns:a16="http://schemas.microsoft.com/office/drawing/2014/main" id="{C7D5598A-F80B-A20C-D9B5-6DAE0B62462F}"/>
                  </a:ext>
                </a:extLst>
              </p:cNvPr>
              <p:cNvSpPr/>
              <p:nvPr/>
            </p:nvSpPr>
            <p:spPr>
              <a:xfrm>
                <a:off x="2611" y="0"/>
                <a:ext cx="815328"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BACC6">
                  <a:lumMod val="75000"/>
                </a:srgbClr>
              </a:solidFill>
            </p:spPr>
            <p:txBody>
              <a:bodyPr/>
              <a:lstStyle/>
              <a:p>
                <a:pPr>
                  <a:defRPr/>
                </a:pPr>
                <a:endParaRPr lang="en-US">
                  <a:solidFill>
                    <a:prstClr val="black"/>
                  </a:solidFill>
                  <a:latin typeface="Arial"/>
                  <a:cs typeface="Arial"/>
                  <a:sym typeface="Arial"/>
                </a:endParaRPr>
              </a:p>
            </p:txBody>
          </p:sp>
          <p:sp>
            <p:nvSpPr>
              <p:cNvPr id="18" name="TextBox 8">
                <a:extLst>
                  <a:ext uri="{FF2B5EF4-FFF2-40B4-BE49-F238E27FC236}">
                    <a16:creationId xmlns:a16="http://schemas.microsoft.com/office/drawing/2014/main" id="{DA521221-8B2E-CC92-EBEE-71D6316AB79F}"/>
                  </a:ext>
                </a:extLst>
              </p:cNvPr>
              <p:cNvSpPr txBox="1"/>
              <p:nvPr/>
            </p:nvSpPr>
            <p:spPr>
              <a:xfrm>
                <a:off x="76200" y="28575"/>
                <a:ext cx="660400" cy="708025"/>
              </a:xfrm>
              <a:prstGeom prst="rect">
                <a:avLst/>
              </a:prstGeom>
            </p:spPr>
            <p:txBody>
              <a:bodyPr lIns="50800" tIns="50800" rIns="50800" bIns="50800" rtlCol="0" anchor="ctr"/>
              <a:lstStyle/>
              <a:p>
                <a:pPr algn="ctr">
                  <a:lnSpc>
                    <a:spcPts val="2660"/>
                  </a:lnSpc>
                  <a:defRPr/>
                </a:pPr>
                <a:endParaRPr>
                  <a:solidFill>
                    <a:prstClr val="black"/>
                  </a:solidFill>
                  <a:latin typeface="Arial"/>
                  <a:cs typeface="Arial"/>
                  <a:sym typeface="Arial"/>
                </a:endParaRPr>
              </a:p>
            </p:txBody>
          </p:sp>
        </p:grpSp>
        <p:pic>
          <p:nvPicPr>
            <p:cNvPr id="15" name="Picture 11">
              <a:extLst>
                <a:ext uri="{FF2B5EF4-FFF2-40B4-BE49-F238E27FC236}">
                  <a16:creationId xmlns:a16="http://schemas.microsoft.com/office/drawing/2014/main" id="{F573C830-A317-9601-473A-551F3287900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56866">
              <a:off x="1719387" y="2112506"/>
              <a:ext cx="3587522" cy="926233"/>
            </a:xfrm>
            <a:prstGeom prst="rect">
              <a:avLst/>
            </a:prstGeom>
          </p:spPr>
        </p:pic>
        <p:sp>
          <p:nvSpPr>
            <p:cNvPr id="16" name="TextBox 15">
              <a:extLst>
                <a:ext uri="{FF2B5EF4-FFF2-40B4-BE49-F238E27FC236}">
                  <a16:creationId xmlns:a16="http://schemas.microsoft.com/office/drawing/2014/main" id="{F7360A23-0F3A-799F-B31C-EFDAE170C4AD}"/>
                </a:ext>
              </a:extLst>
            </p:cNvPr>
            <p:cNvSpPr txBox="1"/>
            <p:nvPr/>
          </p:nvSpPr>
          <p:spPr>
            <a:xfrm>
              <a:off x="1036299" y="3904450"/>
              <a:ext cx="5346125" cy="2691250"/>
            </a:xfrm>
            <a:prstGeom prst="rect">
              <a:avLst/>
            </a:prstGeom>
            <a:noFill/>
          </p:spPr>
          <p:txBody>
            <a:bodyPr wrap="square" rtlCol="0">
              <a:spAutoFit/>
            </a:bodyPr>
            <a:lstStyle/>
            <a:p>
              <a:pPr algn="ctr">
                <a:lnSpc>
                  <a:spcPct val="150000"/>
                </a:lnSpc>
                <a:defRPr/>
              </a:pPr>
              <a:r>
                <a:rPr lang="en-US" sz="6000" b="1">
                  <a:solidFill>
                    <a:prstClr val="white"/>
                  </a:solidFill>
                  <a:latin typeface="Arial"/>
                  <a:ea typeface="Calibri" panose="020F0502020204030204" pitchFamily="34" charset="0"/>
                  <a:cs typeface="Arial" panose="020B0604020202020204" pitchFamily="34" charset="0"/>
                  <a:sym typeface="Arial"/>
                </a:rPr>
                <a:t>CỦNG CỐ DẶN DÒ</a:t>
              </a:r>
              <a:endParaRPr lang="en-US" sz="6000" b="1" dirty="0">
                <a:solidFill>
                  <a:prstClr val="white"/>
                </a:solidFill>
                <a:latin typeface="Arial"/>
                <a:ea typeface="Calibri" panose="020F0502020204030204" pitchFamily="34" charset="0"/>
                <a:cs typeface="Arial" panose="020B0604020202020204" pitchFamily="34" charset="0"/>
                <a:sym typeface="Arial"/>
              </a:endParaRPr>
            </a:p>
          </p:txBody>
        </p:sp>
      </p:grpSp>
      <p:pic>
        <p:nvPicPr>
          <p:cNvPr id="19" name="Picture 9">
            <a:extLst>
              <a:ext uri="{FF2B5EF4-FFF2-40B4-BE49-F238E27FC236}">
                <a16:creationId xmlns:a16="http://schemas.microsoft.com/office/drawing/2014/main" id="{CCE7A895-CF19-A958-ABFB-5ADC6782447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47409" y="6355453"/>
            <a:ext cx="3583246" cy="4026118"/>
          </a:xfrm>
          <a:prstGeom prst="rect">
            <a:avLst/>
          </a:prstGeom>
        </p:spPr>
      </p:pic>
      <p:grpSp>
        <p:nvGrpSpPr>
          <p:cNvPr id="20" name="Group 19">
            <a:extLst>
              <a:ext uri="{FF2B5EF4-FFF2-40B4-BE49-F238E27FC236}">
                <a16:creationId xmlns:a16="http://schemas.microsoft.com/office/drawing/2014/main" id="{3563A04C-9686-A449-47D7-015AE3FF876F}"/>
              </a:ext>
            </a:extLst>
          </p:cNvPr>
          <p:cNvGrpSpPr/>
          <p:nvPr/>
        </p:nvGrpSpPr>
        <p:grpSpPr>
          <a:xfrm>
            <a:off x="8153399" y="5122622"/>
            <a:ext cx="9229743" cy="4059478"/>
            <a:chOff x="7441746" y="1183001"/>
            <a:chExt cx="9601272" cy="4059477"/>
          </a:xfrm>
        </p:grpSpPr>
        <p:sp>
          <p:nvSpPr>
            <p:cNvPr id="21" name="Rectangle 20">
              <a:extLst>
                <a:ext uri="{FF2B5EF4-FFF2-40B4-BE49-F238E27FC236}">
                  <a16:creationId xmlns:a16="http://schemas.microsoft.com/office/drawing/2014/main" id="{8B29A268-7FF2-FF1B-63DD-27633A5B2BDA}"/>
                </a:ext>
              </a:extLst>
            </p:cNvPr>
            <p:cNvSpPr/>
            <p:nvPr/>
          </p:nvSpPr>
          <p:spPr>
            <a:xfrm>
              <a:off x="7441746" y="1578427"/>
              <a:ext cx="9601272" cy="3664051"/>
            </a:xfrm>
            <a:prstGeom prst="rect">
              <a:avLst/>
            </a:prstGeom>
            <a:solidFill>
              <a:sysClr val="window" lastClr="FFFFFF"/>
            </a:solidFill>
            <a:ln w="28575" cap="flat" cmpd="sng" algn="ctr">
              <a:solidFill>
                <a:srgbClr val="4BACC6">
                  <a:lumMod val="50000"/>
                </a:srgbClr>
              </a:solidFill>
              <a:prstDash val="solid"/>
            </a:ln>
            <a:effectLst/>
          </p:spPr>
          <p:txBody>
            <a:bodyPr rtlCol="0" anchor="ctr"/>
            <a:lstStyle/>
            <a:p>
              <a:pPr algn="ctr">
                <a:lnSpc>
                  <a:spcPct val="150000"/>
                </a:lnSpc>
                <a:defRPr/>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sym typeface="Arial"/>
                </a:rPr>
                <a:t>………….</a:t>
              </a:r>
              <a:endParaRPr lang="vi-VN" sz="4000" dirty="0">
                <a:solidFill>
                  <a:prstClr val="black"/>
                </a:solidFill>
                <a:latin typeface="Arial" panose="020B0604020202020204" pitchFamily="34" charset="0"/>
                <a:ea typeface="Calibri" panose="020F0502020204030204" pitchFamily="34" charset="0"/>
                <a:cs typeface="Arial" panose="020B0604020202020204" pitchFamily="34" charset="0"/>
                <a:sym typeface="Arial"/>
              </a:endParaRPr>
            </a:p>
          </p:txBody>
        </p:sp>
        <p:pic>
          <p:nvPicPr>
            <p:cNvPr id="22" name="Picture 10">
              <a:extLst>
                <a:ext uri="{FF2B5EF4-FFF2-40B4-BE49-F238E27FC236}">
                  <a16:creationId xmlns:a16="http://schemas.microsoft.com/office/drawing/2014/main" id="{13F3866A-832D-A0C1-8C48-02FADE47A2A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0543095" y="1183001"/>
              <a:ext cx="3587522" cy="790852"/>
            </a:xfrm>
            <a:prstGeom prst="rect">
              <a:avLst/>
            </a:prstGeom>
          </p:spPr>
        </p:pic>
      </p:grpSp>
    </p:spTree>
    <p:extLst>
      <p:ext uri="{BB962C8B-B14F-4D97-AF65-F5344CB8AC3E}">
        <p14:creationId xmlns:p14="http://schemas.microsoft.com/office/powerpoint/2010/main" val="207999225"/>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3" name="Freeform 3"/>
          <p:cNvSpPr/>
          <p:nvPr/>
        </p:nvSpPr>
        <p:spPr>
          <a:xfrm>
            <a:off x="0" y="-1790700"/>
            <a:ext cx="2310727" cy="5408085"/>
          </a:xfrm>
          <a:custGeom>
            <a:avLst/>
            <a:gdLst/>
            <a:ahLst/>
            <a:cxnLst/>
            <a:rect l="l" t="t" r="r" b="b"/>
            <a:pathLst>
              <a:path w="2310727" h="5408085">
                <a:moveTo>
                  <a:pt x="0" y="0"/>
                </a:moveTo>
                <a:lnTo>
                  <a:pt x="2310727" y="0"/>
                </a:lnTo>
                <a:lnTo>
                  <a:pt x="2310727" y="5408086"/>
                </a:lnTo>
                <a:lnTo>
                  <a:pt x="0" y="540808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5" name="Freeform 5"/>
          <p:cNvSpPr/>
          <p:nvPr/>
        </p:nvSpPr>
        <p:spPr>
          <a:xfrm>
            <a:off x="762000" y="1562100"/>
            <a:ext cx="4531609" cy="11592488"/>
          </a:xfrm>
          <a:custGeom>
            <a:avLst/>
            <a:gdLst/>
            <a:ahLst/>
            <a:cxnLst/>
            <a:rect l="l" t="t" r="r" b="b"/>
            <a:pathLst>
              <a:path w="4531609" h="11592488">
                <a:moveTo>
                  <a:pt x="0" y="0"/>
                </a:moveTo>
                <a:lnTo>
                  <a:pt x="4531609" y="0"/>
                </a:lnTo>
                <a:lnTo>
                  <a:pt x="4531609" y="11592488"/>
                </a:lnTo>
                <a:lnTo>
                  <a:pt x="0" y="1159248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8" name="Freeform 8"/>
          <p:cNvSpPr/>
          <p:nvPr/>
        </p:nvSpPr>
        <p:spPr>
          <a:xfrm rot="3938423">
            <a:off x="16612738" y="-24511"/>
            <a:ext cx="1512660" cy="1520956"/>
          </a:xfrm>
          <a:custGeom>
            <a:avLst/>
            <a:gdLst/>
            <a:ahLst/>
            <a:cxnLst/>
            <a:rect l="l" t="t" r="r" b="b"/>
            <a:pathLst>
              <a:path w="1512660" h="1520956">
                <a:moveTo>
                  <a:pt x="0" y="0"/>
                </a:moveTo>
                <a:lnTo>
                  <a:pt x="1512660" y="0"/>
                </a:lnTo>
                <a:lnTo>
                  <a:pt x="1512660" y="1520956"/>
                </a:lnTo>
                <a:lnTo>
                  <a:pt x="0" y="152095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9" name="Freeform 9"/>
          <p:cNvSpPr/>
          <p:nvPr/>
        </p:nvSpPr>
        <p:spPr>
          <a:xfrm rot="3938423">
            <a:off x="16783804" y="8890888"/>
            <a:ext cx="1512660" cy="1520956"/>
          </a:xfrm>
          <a:custGeom>
            <a:avLst/>
            <a:gdLst/>
            <a:ahLst/>
            <a:cxnLst/>
            <a:rect l="l" t="t" r="r" b="b"/>
            <a:pathLst>
              <a:path w="1512660" h="1520956">
                <a:moveTo>
                  <a:pt x="0" y="0"/>
                </a:moveTo>
                <a:lnTo>
                  <a:pt x="1512660" y="0"/>
                </a:lnTo>
                <a:lnTo>
                  <a:pt x="1512660" y="1520956"/>
                </a:lnTo>
                <a:lnTo>
                  <a:pt x="0" y="152095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13" name="TextBox 20">
            <a:extLst>
              <a:ext uri="{FF2B5EF4-FFF2-40B4-BE49-F238E27FC236}">
                <a16:creationId xmlns:a16="http://schemas.microsoft.com/office/drawing/2014/main" id="{C75466BF-683C-A9D7-69DE-BC9EBE072025}"/>
              </a:ext>
            </a:extLst>
          </p:cNvPr>
          <p:cNvSpPr txBox="1"/>
          <p:nvPr/>
        </p:nvSpPr>
        <p:spPr>
          <a:xfrm>
            <a:off x="6189439" y="3086100"/>
            <a:ext cx="11201400" cy="4026039"/>
          </a:xfrm>
          <a:prstGeom prst="rect">
            <a:avLst/>
          </a:prstGeom>
        </p:spPr>
        <p:txBody>
          <a:bodyPr wrap="square" lIns="0" tIns="0" rIns="0" bIns="0" rtlCol="0" anchor="t">
            <a:spAutoFit/>
          </a:bodyPr>
          <a:lstStyle/>
          <a:p>
            <a:pPr algn="ctr">
              <a:lnSpc>
                <a:spcPct val="150000"/>
              </a:lnSpc>
            </a:pPr>
            <a:r>
              <a:rPr lang="en-US" sz="19900" b="1" dirty="0">
                <a:solidFill>
                  <a:srgbClr val="FF0000"/>
                </a:solidFill>
                <a:latin typeface="Arial" panose="020B0604020202020204" pitchFamily="34" charset="0"/>
                <a:ea typeface="Calibri" panose="020F0502020204030204" pitchFamily="34" charset="0"/>
                <a:cs typeface="Arial" panose="020B0604020202020204" pitchFamily="34" charset="0"/>
              </a:rPr>
              <a:t>ÔN TẬP</a:t>
            </a:r>
            <a:endParaRPr lang="vi-VN" sz="199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med">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3" name="Freeform 3"/>
          <p:cNvSpPr/>
          <p:nvPr/>
        </p:nvSpPr>
        <p:spPr>
          <a:xfrm>
            <a:off x="-39139" y="-1790700"/>
            <a:ext cx="3370411" cy="5408085"/>
          </a:xfrm>
          <a:custGeom>
            <a:avLst/>
            <a:gdLst/>
            <a:ahLst/>
            <a:cxnLst/>
            <a:rect l="l" t="t" r="r" b="b"/>
            <a:pathLst>
              <a:path w="2310727" h="5408085">
                <a:moveTo>
                  <a:pt x="0" y="0"/>
                </a:moveTo>
                <a:lnTo>
                  <a:pt x="2310727" y="0"/>
                </a:lnTo>
                <a:lnTo>
                  <a:pt x="2310727" y="5408086"/>
                </a:lnTo>
                <a:lnTo>
                  <a:pt x="0" y="5408086"/>
                </a:lnTo>
                <a:lnTo>
                  <a:pt x="0" y="0"/>
                </a:lnTo>
                <a:close/>
              </a:path>
            </a:pathLst>
          </a:custGeom>
          <a:solidFill>
            <a:schemeClr val="accent6">
              <a:lumMod val="20000"/>
              <a:lumOff val="80000"/>
            </a:schemeClr>
          </a:solidFill>
        </p:spPr>
        <p:txBody>
          <a:bodyPr/>
          <a:lstStyle/>
          <a:p>
            <a:endParaRPr lang="en-US"/>
          </a:p>
        </p:txBody>
      </p:sp>
      <p:sp>
        <p:nvSpPr>
          <p:cNvPr id="8" name="Freeform 8"/>
          <p:cNvSpPr/>
          <p:nvPr/>
        </p:nvSpPr>
        <p:spPr>
          <a:xfrm rot="3938423">
            <a:off x="17527138" y="-179026"/>
            <a:ext cx="1512660" cy="1520956"/>
          </a:xfrm>
          <a:custGeom>
            <a:avLst/>
            <a:gdLst/>
            <a:ahLst/>
            <a:cxnLst/>
            <a:rect l="l" t="t" r="r" b="b"/>
            <a:pathLst>
              <a:path w="1512660" h="1520956">
                <a:moveTo>
                  <a:pt x="0" y="0"/>
                </a:moveTo>
                <a:lnTo>
                  <a:pt x="1512660" y="0"/>
                </a:lnTo>
                <a:lnTo>
                  <a:pt x="1512660" y="1520956"/>
                </a:lnTo>
                <a:lnTo>
                  <a:pt x="0" y="152095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pic>
        <p:nvPicPr>
          <p:cNvPr id="4" name="Picture 3">
            <a:extLst>
              <a:ext uri="{FF2B5EF4-FFF2-40B4-BE49-F238E27FC236}">
                <a16:creationId xmlns:a16="http://schemas.microsoft.com/office/drawing/2014/main" id="{31F95714-5459-F688-E7D4-136CCD33E0E5}"/>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18041"/>
          <a:stretch>
            <a:fillRect/>
          </a:stretch>
        </p:blipFill>
        <p:spPr>
          <a:xfrm>
            <a:off x="4256436" y="-345015"/>
            <a:ext cx="12736164" cy="3812115"/>
          </a:xfrm>
          <a:prstGeom prst="rect">
            <a:avLst/>
          </a:prstGeom>
        </p:spPr>
      </p:pic>
      <p:sp>
        <p:nvSpPr>
          <p:cNvPr id="6" name="TextBox 5">
            <a:extLst>
              <a:ext uri="{FF2B5EF4-FFF2-40B4-BE49-F238E27FC236}">
                <a16:creationId xmlns:a16="http://schemas.microsoft.com/office/drawing/2014/main" id="{734BA1D1-698A-85A1-1244-884653A16BBE}"/>
              </a:ext>
            </a:extLst>
          </p:cNvPr>
          <p:cNvSpPr txBox="1"/>
          <p:nvPr/>
        </p:nvSpPr>
        <p:spPr>
          <a:xfrm>
            <a:off x="5334000" y="1181100"/>
            <a:ext cx="10538591" cy="2123658"/>
          </a:xfrm>
          <a:prstGeom prst="rect">
            <a:avLst/>
          </a:prstGeom>
          <a:noFill/>
        </p:spPr>
        <p:txBody>
          <a:bodyPr wrap="square">
            <a:spAutoFit/>
          </a:bodyPr>
          <a:lstStyle/>
          <a:p>
            <a:pPr marR="0" algn="just">
              <a:spcBef>
                <a:spcPts val="0"/>
              </a:spcBef>
              <a:spcAft>
                <a:spcPts val="0"/>
              </a:spcAft>
            </a:pPr>
            <a:r>
              <a:rPr lang="vi-VN" sz="4400" dirty="0">
                <a:ea typeface="Calibri" panose="020F0502020204030204" pitchFamily="34" charset="0"/>
                <a:cs typeface="Arial" panose="020B0604020202020204" pitchFamily="34" charset="0"/>
              </a:rPr>
              <a:t>Kể tên 4 chủ điểm đã học ở học kì I và cho biết mỗi chủ điểm giúp em có thêm những hiểu biết gì về cuộc sống.</a:t>
            </a:r>
            <a:endParaRPr lang="vi-VN" sz="4400" dirty="0">
              <a:latin typeface="Arial" panose="020B0604020202020204" pitchFamily="34" charset="0"/>
              <a:ea typeface="Calibri" panose="020F0502020204030204" pitchFamily="34" charset="0"/>
              <a:cs typeface="Arial" panose="020B0604020202020204" pitchFamily="34" charset="0"/>
            </a:endParaRPr>
          </a:p>
        </p:txBody>
      </p:sp>
      <p:sp>
        <p:nvSpPr>
          <p:cNvPr id="7" name="Freeform 3">
            <a:extLst>
              <a:ext uri="{FF2B5EF4-FFF2-40B4-BE49-F238E27FC236}">
                <a16:creationId xmlns:a16="http://schemas.microsoft.com/office/drawing/2014/main" id="{6667EA1B-1A19-400A-1E61-0D63FC3C62A8}"/>
              </a:ext>
            </a:extLst>
          </p:cNvPr>
          <p:cNvSpPr/>
          <p:nvPr/>
        </p:nvSpPr>
        <p:spPr>
          <a:xfrm>
            <a:off x="0" y="9356335"/>
            <a:ext cx="18288000" cy="884311"/>
          </a:xfrm>
          <a:custGeom>
            <a:avLst/>
            <a:gdLst/>
            <a:ahLst/>
            <a:cxnLst/>
            <a:rect l="l" t="t" r="r" b="b"/>
            <a:pathLst>
              <a:path w="4137329" h="2167467">
                <a:moveTo>
                  <a:pt x="0" y="0"/>
                </a:moveTo>
                <a:lnTo>
                  <a:pt x="4137329" y="0"/>
                </a:lnTo>
                <a:lnTo>
                  <a:pt x="4137329" y="2167467"/>
                </a:lnTo>
                <a:lnTo>
                  <a:pt x="0" y="2167467"/>
                </a:lnTo>
                <a:close/>
              </a:path>
            </a:pathLst>
          </a:custGeom>
          <a:solidFill>
            <a:schemeClr val="accent6">
              <a:lumMod val="60000"/>
              <a:lumOff val="40000"/>
            </a:schemeClr>
          </a:solidFill>
        </p:spPr>
        <p:txBody>
          <a:bodyPr/>
          <a:lstStyle/>
          <a:p>
            <a:endParaRPr lang="en-US"/>
          </a:p>
        </p:txBody>
      </p:sp>
      <p:pic>
        <p:nvPicPr>
          <p:cNvPr id="10" name="Picture 9" descr="A group of kids reading books&#10;&#10;Description automatically generated with medium confidence">
            <a:extLst>
              <a:ext uri="{FF2B5EF4-FFF2-40B4-BE49-F238E27FC236}">
                <a16:creationId xmlns:a16="http://schemas.microsoft.com/office/drawing/2014/main" id="{50A393E4-F55B-5409-0D28-056496378E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97705" y="7448081"/>
            <a:ext cx="6295738" cy="2822590"/>
          </a:xfrm>
          <a:prstGeom prst="rect">
            <a:avLst/>
          </a:prstGeom>
        </p:spPr>
      </p:pic>
      <p:sp>
        <p:nvSpPr>
          <p:cNvPr id="11" name="TextBox 20">
            <a:extLst>
              <a:ext uri="{FF2B5EF4-FFF2-40B4-BE49-F238E27FC236}">
                <a16:creationId xmlns:a16="http://schemas.microsoft.com/office/drawing/2014/main" id="{E76A2F8C-F7D0-57A8-E4F2-9CB73C7CBB4D}"/>
              </a:ext>
            </a:extLst>
          </p:cNvPr>
          <p:cNvSpPr txBox="1"/>
          <p:nvPr/>
        </p:nvSpPr>
        <p:spPr>
          <a:xfrm>
            <a:off x="223003" y="631197"/>
            <a:ext cx="2846125" cy="890180"/>
          </a:xfrm>
          <a:prstGeom prst="rect">
            <a:avLst/>
          </a:prstGeom>
        </p:spPr>
        <p:txBody>
          <a:bodyPr wrap="square" lIns="0" tIns="0" rIns="0" bIns="0" rtlCol="0" anchor="t">
            <a:spAutoFit/>
          </a:bodyPr>
          <a:lstStyle/>
          <a:p>
            <a:pPr algn="ctr">
              <a:lnSpc>
                <a:spcPct val="150000"/>
              </a:lnSpc>
            </a:pPr>
            <a:r>
              <a:rPr lang="en-US" sz="4400" b="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BÀI 1</a:t>
            </a:r>
            <a:endParaRPr lang="vi-VN" sz="4400" b="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862974F-0894-9D88-BB6F-27202BDA859C}"/>
              </a:ext>
            </a:extLst>
          </p:cNvPr>
          <p:cNvPicPr>
            <a:picLocks noChangeAspect="1"/>
          </p:cNvPicPr>
          <p:nvPr/>
        </p:nvPicPr>
        <p:blipFill>
          <a:blip r:embed="rId7"/>
          <a:stretch>
            <a:fillRect/>
          </a:stretch>
        </p:blipFill>
        <p:spPr>
          <a:xfrm>
            <a:off x="1447800" y="4229100"/>
            <a:ext cx="10480486" cy="4924425"/>
          </a:xfrm>
          <a:prstGeom prst="rect">
            <a:avLst/>
          </a:prstGeom>
        </p:spPr>
      </p:pic>
    </p:spTree>
    <p:extLst>
      <p:ext uri="{BB962C8B-B14F-4D97-AF65-F5344CB8AC3E}">
        <p14:creationId xmlns:p14="http://schemas.microsoft.com/office/powerpoint/2010/main" val="2004735243"/>
      </p:ext>
    </p:extLst>
  </p:cSld>
  <p:clrMapOvr>
    <a:masterClrMapping/>
  </p:clrMapOvr>
  <mc:AlternateContent xmlns:mc="http://schemas.openxmlformats.org/markup-compatibility/2006" xmlns:p15="http://schemas.microsoft.com/office/powerpoint/2012/main">
    <mc:Choice Requires="p15">
      <p:transition spd="med">
        <p15:prstTrans prst="prestig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rot="14327787">
            <a:off x="-283864" y="9177809"/>
            <a:ext cx="1853037" cy="1093012"/>
          </a:xfrm>
          <a:custGeom>
            <a:avLst/>
            <a:gdLst/>
            <a:ahLst/>
            <a:cxnLst/>
            <a:rect l="l" t="t" r="r" b="b"/>
            <a:pathLst>
              <a:path w="2227854" h="1296206">
                <a:moveTo>
                  <a:pt x="0" y="0"/>
                </a:moveTo>
                <a:lnTo>
                  <a:pt x="2227855" y="0"/>
                </a:lnTo>
                <a:lnTo>
                  <a:pt x="2227855" y="1296207"/>
                </a:lnTo>
                <a:lnTo>
                  <a:pt x="0" y="129620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2" name="Freeform 4">
            <a:extLst>
              <a:ext uri="{FF2B5EF4-FFF2-40B4-BE49-F238E27FC236}">
                <a16:creationId xmlns:a16="http://schemas.microsoft.com/office/drawing/2014/main" id="{1DBF4920-B8BF-6026-6F68-9A280EC426BA}"/>
              </a:ext>
            </a:extLst>
          </p:cNvPr>
          <p:cNvSpPr/>
          <p:nvPr/>
        </p:nvSpPr>
        <p:spPr>
          <a:xfrm>
            <a:off x="16840200" y="1"/>
            <a:ext cx="1422300" cy="1562100"/>
          </a:xfrm>
          <a:custGeom>
            <a:avLst/>
            <a:gdLst/>
            <a:ahLst/>
            <a:cxnLst/>
            <a:rect l="l" t="t" r="r" b="b"/>
            <a:pathLst>
              <a:path w="5344906" h="4946467">
                <a:moveTo>
                  <a:pt x="0" y="0"/>
                </a:moveTo>
                <a:lnTo>
                  <a:pt x="5344905" y="0"/>
                </a:lnTo>
                <a:lnTo>
                  <a:pt x="5344905" y="4946467"/>
                </a:lnTo>
                <a:lnTo>
                  <a:pt x="0" y="494646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46" name="Rounded Rectangle 3">
            <a:extLst>
              <a:ext uri="{FF2B5EF4-FFF2-40B4-BE49-F238E27FC236}">
                <a16:creationId xmlns:a16="http://schemas.microsoft.com/office/drawing/2014/main" id="{9294F6A9-CD7F-7218-0F77-610A169BA024}"/>
              </a:ext>
            </a:extLst>
          </p:cNvPr>
          <p:cNvSpPr/>
          <p:nvPr/>
        </p:nvSpPr>
        <p:spPr>
          <a:xfrm>
            <a:off x="8001000" y="1790700"/>
            <a:ext cx="9470572" cy="5791200"/>
          </a:xfrm>
          <a:prstGeom prst="roundRect">
            <a:avLst>
              <a:gd name="adj" fmla="val 5080"/>
            </a:avLst>
          </a:prstGeom>
          <a:solidFill>
            <a:schemeClr val="accent5">
              <a:lumMod val="20000"/>
              <a:lumOff val="80000"/>
            </a:schemeClr>
          </a:solidFill>
          <a:ln w="19050" cap="flat" cmpd="sng" algn="ctr">
            <a:noFill/>
            <a:prstDash val="solid"/>
          </a:ln>
          <a:effectLst/>
        </p:spPr>
        <p:txBody>
          <a:bodyPr rtlCol="0" anchor="ctr"/>
          <a:lstStyle/>
          <a:p>
            <a:pPr algn="just" defTabSz="1828800">
              <a:lnSpc>
                <a:spcPct val="150000"/>
              </a:lnSpc>
            </a:pPr>
            <a:r>
              <a:rPr lang="vi-VN" sz="4400" b="1" kern="0" dirty="0">
                <a:solidFill>
                  <a:srgbClr val="000000"/>
                </a:solidFill>
                <a:cs typeface="Arial" panose="020B0604020202020204" pitchFamily="34" charset="0"/>
                <a:sym typeface="Arial"/>
              </a:rPr>
              <a:t>Chủ điểm 1. </a:t>
            </a:r>
            <a:r>
              <a:rPr lang="vi-VN" sz="4400" kern="0" dirty="0">
                <a:solidFill>
                  <a:srgbClr val="000000"/>
                </a:solidFill>
                <a:cs typeface="Arial" panose="020B0604020202020204" pitchFamily="34" charset="0"/>
                <a:sym typeface="Arial"/>
              </a:rPr>
              <a:t>Thế giới tu</a:t>
            </a:r>
            <a:r>
              <a:rPr lang="en-US" sz="4400" kern="0" dirty="0">
                <a:solidFill>
                  <a:srgbClr val="000000"/>
                </a:solidFill>
                <a:cs typeface="Arial" panose="020B0604020202020204" pitchFamily="34" charset="0"/>
                <a:sym typeface="Arial"/>
              </a:rPr>
              <a:t>ổ</a:t>
            </a:r>
            <a:r>
              <a:rPr lang="vi-VN" sz="4400" kern="0" dirty="0">
                <a:solidFill>
                  <a:srgbClr val="000000"/>
                </a:solidFill>
                <a:cs typeface="Arial" panose="020B0604020202020204" pitchFamily="34" charset="0"/>
                <a:sym typeface="Arial"/>
              </a:rPr>
              <a:t>i thơ, bàn về niềm vui trong mỗi cá nhân, những trò chơi tuổi thơ, giờ học vui vẻ trên lớp, tình bạn tuổi học trò va những xúc cảm cá nhân,...</a:t>
            </a:r>
            <a:endParaRPr lang="vi-VN" sz="4400" kern="0" dirty="0">
              <a:solidFill>
                <a:srgbClr val="000000"/>
              </a:solidFill>
              <a:latin typeface="Arial" panose="020B0604020202020204" pitchFamily="34" charset="0"/>
              <a:cs typeface="Arial" panose="020B0604020202020204" pitchFamily="34" charset="0"/>
              <a:sym typeface="Arial"/>
            </a:endParaRPr>
          </a:p>
        </p:txBody>
      </p:sp>
      <p:sp>
        <p:nvSpPr>
          <p:cNvPr id="48" name="Down Arrow 5">
            <a:extLst>
              <a:ext uri="{FF2B5EF4-FFF2-40B4-BE49-F238E27FC236}">
                <a16:creationId xmlns:a16="http://schemas.microsoft.com/office/drawing/2014/main" id="{8CFAE8B4-6DCA-CA42-800A-1A564B0CA420}"/>
              </a:ext>
            </a:extLst>
          </p:cNvPr>
          <p:cNvSpPr/>
          <p:nvPr/>
        </p:nvSpPr>
        <p:spPr>
          <a:xfrm rot="16200000">
            <a:off x="6112108" y="3868481"/>
            <a:ext cx="1404256" cy="1391681"/>
          </a:xfrm>
          <a:prstGeom prst="downArrow">
            <a:avLst/>
          </a:prstGeom>
          <a:solidFill>
            <a:srgbClr val="002060"/>
          </a:solidFill>
          <a:ln w="25400" cap="flat" cmpd="sng" algn="ctr">
            <a:noFill/>
            <a:prstDash val="solid"/>
          </a:ln>
          <a:effectLst/>
        </p:spPr>
        <p:txBody>
          <a:bodyPr rtlCol="0" anchor="ctr"/>
          <a:lstStyle/>
          <a:p>
            <a:pPr algn="ctr" defTabSz="1828800">
              <a:defRPr/>
            </a:pPr>
            <a:endParaRPr lang="en-US" sz="3600" kern="0">
              <a:solidFill>
                <a:srgbClr val="191919"/>
              </a:solidFill>
              <a:latin typeface="Arial"/>
              <a:cs typeface="Arial"/>
              <a:sym typeface="Arial"/>
            </a:endParaRPr>
          </a:p>
        </p:txBody>
      </p:sp>
      <p:pic>
        <p:nvPicPr>
          <p:cNvPr id="4" name="Picture 3">
            <a:extLst>
              <a:ext uri="{FF2B5EF4-FFF2-40B4-BE49-F238E27FC236}">
                <a16:creationId xmlns:a16="http://schemas.microsoft.com/office/drawing/2014/main" id="{2DD38C9B-8F11-29F5-61DA-90F3A21084D1}"/>
              </a:ext>
            </a:extLst>
          </p:cNvPr>
          <p:cNvPicPr>
            <a:picLocks noChangeAspect="1"/>
          </p:cNvPicPr>
          <p:nvPr/>
        </p:nvPicPr>
        <p:blipFill>
          <a:blip r:embed="rId6"/>
          <a:stretch>
            <a:fillRect/>
          </a:stretch>
        </p:blipFill>
        <p:spPr>
          <a:xfrm>
            <a:off x="457200" y="1562100"/>
            <a:ext cx="5144552" cy="7162800"/>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randombar(horizontal)">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rot="14327787">
            <a:off x="-283864" y="9177809"/>
            <a:ext cx="1853037" cy="1093012"/>
          </a:xfrm>
          <a:custGeom>
            <a:avLst/>
            <a:gdLst/>
            <a:ahLst/>
            <a:cxnLst/>
            <a:rect l="l" t="t" r="r" b="b"/>
            <a:pathLst>
              <a:path w="2227854" h="1296206">
                <a:moveTo>
                  <a:pt x="0" y="0"/>
                </a:moveTo>
                <a:lnTo>
                  <a:pt x="2227855" y="0"/>
                </a:lnTo>
                <a:lnTo>
                  <a:pt x="2227855" y="1296207"/>
                </a:lnTo>
                <a:lnTo>
                  <a:pt x="0" y="129620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Freeform 4">
            <a:extLst>
              <a:ext uri="{FF2B5EF4-FFF2-40B4-BE49-F238E27FC236}">
                <a16:creationId xmlns:a16="http://schemas.microsoft.com/office/drawing/2014/main" id="{1DBF4920-B8BF-6026-6F68-9A280EC426BA}"/>
              </a:ext>
            </a:extLst>
          </p:cNvPr>
          <p:cNvSpPr/>
          <p:nvPr/>
        </p:nvSpPr>
        <p:spPr>
          <a:xfrm>
            <a:off x="16840200" y="1"/>
            <a:ext cx="1422300" cy="1562100"/>
          </a:xfrm>
          <a:custGeom>
            <a:avLst/>
            <a:gdLst/>
            <a:ahLst/>
            <a:cxnLst/>
            <a:rect l="l" t="t" r="r" b="b"/>
            <a:pathLst>
              <a:path w="5344906" h="4946467">
                <a:moveTo>
                  <a:pt x="0" y="0"/>
                </a:moveTo>
                <a:lnTo>
                  <a:pt x="5344905" y="0"/>
                </a:lnTo>
                <a:lnTo>
                  <a:pt x="5344905" y="4946467"/>
                </a:lnTo>
                <a:lnTo>
                  <a:pt x="0" y="494646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Rounded Rectangle 3">
            <a:extLst>
              <a:ext uri="{FF2B5EF4-FFF2-40B4-BE49-F238E27FC236}">
                <a16:creationId xmlns:a16="http://schemas.microsoft.com/office/drawing/2014/main" id="{9294F6A9-CD7F-7218-0F77-610A169BA024}"/>
              </a:ext>
            </a:extLst>
          </p:cNvPr>
          <p:cNvSpPr/>
          <p:nvPr/>
        </p:nvSpPr>
        <p:spPr>
          <a:xfrm>
            <a:off x="8001000" y="1790700"/>
            <a:ext cx="9470572" cy="5791200"/>
          </a:xfrm>
          <a:prstGeom prst="roundRect">
            <a:avLst>
              <a:gd name="adj" fmla="val 5080"/>
            </a:avLst>
          </a:prstGeom>
          <a:solidFill>
            <a:schemeClr val="accent5">
              <a:lumMod val="20000"/>
              <a:lumOff val="80000"/>
            </a:schemeClr>
          </a:solidFill>
          <a:ln w="19050" cap="flat" cmpd="sng" algn="ctr">
            <a:noFill/>
            <a:prstDash val="solid"/>
          </a:ln>
          <a:effectLst/>
        </p:spPr>
        <p:txBody>
          <a:bodyPr rtlCol="0" anchor="ctr"/>
          <a:lstStyle/>
          <a:p>
            <a:pPr lvl="0" algn="just" defTabSz="1828800">
              <a:lnSpc>
                <a:spcPct val="150000"/>
              </a:lnSpc>
            </a:pPr>
            <a:r>
              <a:rPr lang="vi-VN" sz="4800" b="1" kern="0" dirty="0">
                <a:solidFill>
                  <a:srgbClr val="000000"/>
                </a:solidFill>
                <a:cs typeface="Arial" panose="020B0604020202020204" pitchFamily="34" charset="0"/>
                <a:sym typeface="Arial"/>
              </a:rPr>
              <a:t>Chủ điểm 2</a:t>
            </a:r>
            <a:r>
              <a:rPr lang="en-US" sz="4800" b="1" kern="0" dirty="0">
                <a:solidFill>
                  <a:srgbClr val="000000"/>
                </a:solidFill>
                <a:cs typeface="Arial" panose="020B0604020202020204" pitchFamily="34" charset="0"/>
                <a:sym typeface="Arial"/>
              </a:rPr>
              <a:t>:</a:t>
            </a:r>
            <a:r>
              <a:rPr lang="vi-VN" sz="4800" b="1" kern="0" dirty="0">
                <a:solidFill>
                  <a:srgbClr val="000000"/>
                </a:solidFill>
                <a:cs typeface="Arial" panose="020B0604020202020204" pitchFamily="34" charset="0"/>
                <a:sym typeface="Arial"/>
              </a:rPr>
              <a:t> </a:t>
            </a:r>
            <a:r>
              <a:rPr lang="vi-VN" sz="4800" kern="0" dirty="0">
                <a:solidFill>
                  <a:srgbClr val="000000"/>
                </a:solidFill>
                <a:cs typeface="Arial" panose="020B0604020202020204" pitchFamily="34" charset="0"/>
                <a:sym typeface="Arial"/>
              </a:rPr>
              <a:t>Thiên nhiên kì thú, nói về vẻ đẹp đầy bí ẩn và lí thú của rừng, của biển, đất trời, cỏ cây, muông thú, hang động,...</a:t>
            </a:r>
            <a:endParaRPr kumimoji="0" lang="vi-VN" sz="48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48" name="Down Arrow 5">
            <a:extLst>
              <a:ext uri="{FF2B5EF4-FFF2-40B4-BE49-F238E27FC236}">
                <a16:creationId xmlns:a16="http://schemas.microsoft.com/office/drawing/2014/main" id="{8CFAE8B4-6DCA-CA42-800A-1A564B0CA420}"/>
              </a:ext>
            </a:extLst>
          </p:cNvPr>
          <p:cNvSpPr/>
          <p:nvPr/>
        </p:nvSpPr>
        <p:spPr>
          <a:xfrm rot="16200000">
            <a:off x="6112108" y="3868481"/>
            <a:ext cx="1404256" cy="1391681"/>
          </a:xfrm>
          <a:prstGeom prst="downArrow">
            <a:avLst/>
          </a:prstGeom>
          <a:solidFill>
            <a:srgbClr val="002060"/>
          </a:solidFill>
          <a:ln w="25400" cap="flat" cmpd="sng" algn="ctr">
            <a:noFill/>
            <a:prstDash val="solid"/>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191919"/>
              </a:solidFill>
              <a:effectLst/>
              <a:uLnTx/>
              <a:uFillTx/>
              <a:latin typeface="Arial"/>
              <a:ea typeface="+mn-ea"/>
              <a:cs typeface="Arial"/>
              <a:sym typeface="Arial"/>
            </a:endParaRPr>
          </a:p>
        </p:txBody>
      </p:sp>
      <p:pic>
        <p:nvPicPr>
          <p:cNvPr id="5" name="Picture 4">
            <a:extLst>
              <a:ext uri="{FF2B5EF4-FFF2-40B4-BE49-F238E27FC236}">
                <a16:creationId xmlns:a16="http://schemas.microsoft.com/office/drawing/2014/main" id="{D1CA18E1-FC3F-EE7B-FCB1-658952E2630D}"/>
              </a:ext>
            </a:extLst>
          </p:cNvPr>
          <p:cNvPicPr>
            <a:picLocks noChangeAspect="1"/>
          </p:cNvPicPr>
          <p:nvPr/>
        </p:nvPicPr>
        <p:blipFill>
          <a:blip r:embed="rId6"/>
          <a:stretch>
            <a:fillRect/>
          </a:stretch>
        </p:blipFill>
        <p:spPr>
          <a:xfrm>
            <a:off x="381000" y="1409700"/>
            <a:ext cx="5401862" cy="7543800"/>
          </a:xfrm>
          <a:prstGeom prst="rect">
            <a:avLst/>
          </a:prstGeom>
        </p:spPr>
      </p:pic>
    </p:spTree>
    <p:extLst>
      <p:ext uri="{BB962C8B-B14F-4D97-AF65-F5344CB8AC3E}">
        <p14:creationId xmlns:p14="http://schemas.microsoft.com/office/powerpoint/2010/main" val="2436858983"/>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randombar(horizontal)">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rot="14327787">
            <a:off x="-283864" y="9177809"/>
            <a:ext cx="1853037" cy="1093012"/>
          </a:xfrm>
          <a:custGeom>
            <a:avLst/>
            <a:gdLst/>
            <a:ahLst/>
            <a:cxnLst/>
            <a:rect l="l" t="t" r="r" b="b"/>
            <a:pathLst>
              <a:path w="2227854" h="1296206">
                <a:moveTo>
                  <a:pt x="0" y="0"/>
                </a:moveTo>
                <a:lnTo>
                  <a:pt x="2227855" y="0"/>
                </a:lnTo>
                <a:lnTo>
                  <a:pt x="2227855" y="1296207"/>
                </a:lnTo>
                <a:lnTo>
                  <a:pt x="0" y="129620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Freeform 4">
            <a:extLst>
              <a:ext uri="{FF2B5EF4-FFF2-40B4-BE49-F238E27FC236}">
                <a16:creationId xmlns:a16="http://schemas.microsoft.com/office/drawing/2014/main" id="{1DBF4920-B8BF-6026-6F68-9A280EC426BA}"/>
              </a:ext>
            </a:extLst>
          </p:cNvPr>
          <p:cNvSpPr/>
          <p:nvPr/>
        </p:nvSpPr>
        <p:spPr>
          <a:xfrm>
            <a:off x="16840200" y="1"/>
            <a:ext cx="1422300" cy="1562100"/>
          </a:xfrm>
          <a:custGeom>
            <a:avLst/>
            <a:gdLst/>
            <a:ahLst/>
            <a:cxnLst/>
            <a:rect l="l" t="t" r="r" b="b"/>
            <a:pathLst>
              <a:path w="5344906" h="4946467">
                <a:moveTo>
                  <a:pt x="0" y="0"/>
                </a:moveTo>
                <a:lnTo>
                  <a:pt x="5344905" y="0"/>
                </a:lnTo>
                <a:lnTo>
                  <a:pt x="5344905" y="4946467"/>
                </a:lnTo>
                <a:lnTo>
                  <a:pt x="0" y="494646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Rounded Rectangle 3">
            <a:extLst>
              <a:ext uri="{FF2B5EF4-FFF2-40B4-BE49-F238E27FC236}">
                <a16:creationId xmlns:a16="http://schemas.microsoft.com/office/drawing/2014/main" id="{9294F6A9-CD7F-7218-0F77-610A169BA024}"/>
              </a:ext>
            </a:extLst>
          </p:cNvPr>
          <p:cNvSpPr/>
          <p:nvPr/>
        </p:nvSpPr>
        <p:spPr>
          <a:xfrm>
            <a:off x="8001000" y="1790700"/>
            <a:ext cx="9470572" cy="6400800"/>
          </a:xfrm>
          <a:prstGeom prst="roundRect">
            <a:avLst>
              <a:gd name="adj" fmla="val 5080"/>
            </a:avLst>
          </a:prstGeom>
          <a:solidFill>
            <a:schemeClr val="accent5">
              <a:lumMod val="20000"/>
              <a:lumOff val="80000"/>
            </a:schemeClr>
          </a:solidFill>
          <a:ln w="19050" cap="flat" cmpd="sng" algn="ctr">
            <a:noFill/>
            <a:prstDash val="solid"/>
          </a:ln>
          <a:effectLst/>
        </p:spPr>
        <p:txBody>
          <a:bodyPr rtlCol="0" anchor="ctr"/>
          <a:lstStyle/>
          <a:p>
            <a:pPr lvl="0" algn="just" defTabSz="1828800">
              <a:lnSpc>
                <a:spcPct val="150000"/>
              </a:lnSpc>
            </a:pPr>
            <a:r>
              <a:rPr lang="vi-VN" sz="4400" b="1" kern="0" dirty="0">
                <a:solidFill>
                  <a:srgbClr val="000000"/>
                </a:solidFill>
                <a:cs typeface="Arial" panose="020B0604020202020204" pitchFamily="34" charset="0"/>
                <a:sym typeface="Arial"/>
              </a:rPr>
              <a:t>Chủ điểm 3. </a:t>
            </a:r>
            <a:r>
              <a:rPr lang="vi-VN" sz="4400" kern="0" dirty="0">
                <a:solidFill>
                  <a:srgbClr val="000000"/>
                </a:solidFill>
                <a:cs typeface="Arial" panose="020B0604020202020204" pitchFamily="34" charset="0"/>
                <a:sym typeface="Arial"/>
              </a:rPr>
              <a:t>Trên con đường học tập, nói về hành trình đi tìm kiếm tri thức và phát triển bản thân, quá trình hoàn thiện của mỗi cá nhân, bài học về sự thành công của những người nổi tiếng,...</a:t>
            </a:r>
            <a:endParaRPr kumimoji="0" lang="vi-VN" sz="44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48" name="Down Arrow 5">
            <a:extLst>
              <a:ext uri="{FF2B5EF4-FFF2-40B4-BE49-F238E27FC236}">
                <a16:creationId xmlns:a16="http://schemas.microsoft.com/office/drawing/2014/main" id="{8CFAE8B4-6DCA-CA42-800A-1A564B0CA420}"/>
              </a:ext>
            </a:extLst>
          </p:cNvPr>
          <p:cNvSpPr/>
          <p:nvPr/>
        </p:nvSpPr>
        <p:spPr>
          <a:xfrm rot="16200000">
            <a:off x="6112108" y="3868481"/>
            <a:ext cx="1404256" cy="1391681"/>
          </a:xfrm>
          <a:prstGeom prst="downArrow">
            <a:avLst/>
          </a:prstGeom>
          <a:solidFill>
            <a:srgbClr val="002060"/>
          </a:solidFill>
          <a:ln w="25400" cap="flat" cmpd="sng" algn="ctr">
            <a:noFill/>
            <a:prstDash val="solid"/>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191919"/>
              </a:solidFill>
              <a:effectLst/>
              <a:uLnTx/>
              <a:uFillTx/>
              <a:latin typeface="Arial"/>
              <a:ea typeface="+mn-ea"/>
              <a:cs typeface="Arial"/>
              <a:sym typeface="Arial"/>
            </a:endParaRPr>
          </a:p>
        </p:txBody>
      </p:sp>
      <p:pic>
        <p:nvPicPr>
          <p:cNvPr id="4" name="Picture 3">
            <a:extLst>
              <a:ext uri="{FF2B5EF4-FFF2-40B4-BE49-F238E27FC236}">
                <a16:creationId xmlns:a16="http://schemas.microsoft.com/office/drawing/2014/main" id="{9E0225F7-CFA1-8344-5766-5793FDF1E657}"/>
              </a:ext>
            </a:extLst>
          </p:cNvPr>
          <p:cNvPicPr>
            <a:picLocks noChangeAspect="1"/>
          </p:cNvPicPr>
          <p:nvPr/>
        </p:nvPicPr>
        <p:blipFill>
          <a:blip r:embed="rId6"/>
          <a:stretch>
            <a:fillRect/>
          </a:stretch>
        </p:blipFill>
        <p:spPr>
          <a:xfrm>
            <a:off x="304800" y="1181100"/>
            <a:ext cx="5488607" cy="7848600"/>
          </a:xfrm>
          <a:prstGeom prst="rect">
            <a:avLst/>
          </a:prstGeom>
        </p:spPr>
      </p:pic>
    </p:spTree>
    <p:extLst>
      <p:ext uri="{BB962C8B-B14F-4D97-AF65-F5344CB8AC3E}">
        <p14:creationId xmlns:p14="http://schemas.microsoft.com/office/powerpoint/2010/main" val="2846941158"/>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randombar(horizontal)">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rot="14327787">
            <a:off x="-283864" y="9177809"/>
            <a:ext cx="1853037" cy="1093012"/>
          </a:xfrm>
          <a:custGeom>
            <a:avLst/>
            <a:gdLst/>
            <a:ahLst/>
            <a:cxnLst/>
            <a:rect l="l" t="t" r="r" b="b"/>
            <a:pathLst>
              <a:path w="2227854" h="1296206">
                <a:moveTo>
                  <a:pt x="0" y="0"/>
                </a:moveTo>
                <a:lnTo>
                  <a:pt x="2227855" y="0"/>
                </a:lnTo>
                <a:lnTo>
                  <a:pt x="2227855" y="1296207"/>
                </a:lnTo>
                <a:lnTo>
                  <a:pt x="0" y="129620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Freeform 4">
            <a:extLst>
              <a:ext uri="{FF2B5EF4-FFF2-40B4-BE49-F238E27FC236}">
                <a16:creationId xmlns:a16="http://schemas.microsoft.com/office/drawing/2014/main" id="{1DBF4920-B8BF-6026-6F68-9A280EC426BA}"/>
              </a:ext>
            </a:extLst>
          </p:cNvPr>
          <p:cNvSpPr/>
          <p:nvPr/>
        </p:nvSpPr>
        <p:spPr>
          <a:xfrm>
            <a:off x="16840200" y="1"/>
            <a:ext cx="1422300" cy="1562100"/>
          </a:xfrm>
          <a:custGeom>
            <a:avLst/>
            <a:gdLst/>
            <a:ahLst/>
            <a:cxnLst/>
            <a:rect l="l" t="t" r="r" b="b"/>
            <a:pathLst>
              <a:path w="5344906" h="4946467">
                <a:moveTo>
                  <a:pt x="0" y="0"/>
                </a:moveTo>
                <a:lnTo>
                  <a:pt x="5344905" y="0"/>
                </a:lnTo>
                <a:lnTo>
                  <a:pt x="5344905" y="4946467"/>
                </a:lnTo>
                <a:lnTo>
                  <a:pt x="0" y="494646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Rounded Rectangle 3">
            <a:extLst>
              <a:ext uri="{FF2B5EF4-FFF2-40B4-BE49-F238E27FC236}">
                <a16:creationId xmlns:a16="http://schemas.microsoft.com/office/drawing/2014/main" id="{9294F6A9-CD7F-7218-0F77-610A169BA024}"/>
              </a:ext>
            </a:extLst>
          </p:cNvPr>
          <p:cNvSpPr/>
          <p:nvPr/>
        </p:nvSpPr>
        <p:spPr>
          <a:xfrm>
            <a:off x="8001000" y="1790700"/>
            <a:ext cx="9470572" cy="6400800"/>
          </a:xfrm>
          <a:prstGeom prst="roundRect">
            <a:avLst>
              <a:gd name="adj" fmla="val 5080"/>
            </a:avLst>
          </a:prstGeom>
          <a:solidFill>
            <a:schemeClr val="accent5">
              <a:lumMod val="20000"/>
              <a:lumOff val="80000"/>
            </a:schemeClr>
          </a:solidFill>
          <a:ln w="19050" cap="flat" cmpd="sng" algn="ctr">
            <a:noFill/>
            <a:prstDash val="solid"/>
          </a:ln>
          <a:effectLst/>
        </p:spPr>
        <p:txBody>
          <a:bodyPr rtlCol="0" anchor="ctr"/>
          <a:lstStyle/>
          <a:p>
            <a:pPr lvl="0" algn="just" defTabSz="1828800">
              <a:lnSpc>
                <a:spcPct val="150000"/>
              </a:lnSpc>
            </a:pPr>
            <a:r>
              <a:rPr lang="vi-VN" sz="5400" b="1" kern="0" dirty="0">
                <a:solidFill>
                  <a:srgbClr val="000000"/>
                </a:solidFill>
                <a:latin typeface="Calibri" panose="020F0502020204030204" pitchFamily="34" charset="0"/>
                <a:cs typeface="Calibri" panose="020F0502020204030204" pitchFamily="34" charset="0"/>
                <a:sym typeface="Arial"/>
              </a:rPr>
              <a:t>Chủ điểm 4. </a:t>
            </a:r>
            <a:r>
              <a:rPr lang="vi-VN" sz="5400" kern="0" dirty="0">
                <a:solidFill>
                  <a:srgbClr val="000000"/>
                </a:solidFill>
                <a:latin typeface="Calibri" panose="020F0502020204030204" pitchFamily="34" charset="0"/>
                <a:cs typeface="Calibri" panose="020F0502020204030204" pitchFamily="34" charset="0"/>
                <a:sym typeface="Arial"/>
              </a:rPr>
              <a:t>Nghệ thuật muôn màu</a:t>
            </a:r>
            <a:r>
              <a:rPr lang="en-US" sz="5400" kern="0" dirty="0">
                <a:solidFill>
                  <a:srgbClr val="000000"/>
                </a:solidFill>
                <a:latin typeface="Calibri" panose="020F0502020204030204" pitchFamily="34" charset="0"/>
                <a:cs typeface="Calibri" panose="020F0502020204030204" pitchFamily="34" charset="0"/>
                <a:sym typeface="Arial"/>
              </a:rPr>
              <a:t>:</a:t>
            </a:r>
            <a:r>
              <a:rPr lang="vi-VN" sz="5400" kern="0" dirty="0">
                <a:solidFill>
                  <a:srgbClr val="000000"/>
                </a:solidFill>
                <a:latin typeface="Calibri" panose="020F0502020204030204" pitchFamily="34" charset="0"/>
                <a:cs typeface="Calibri" panose="020F0502020204030204" pitchFamily="34" charset="0"/>
                <a:sym typeface="Arial"/>
              </a:rPr>
              <a:t> phản ánh vẻ đẹp của th</a:t>
            </a:r>
            <a:r>
              <a:rPr lang="en-US" sz="5400" kern="0" dirty="0">
                <a:solidFill>
                  <a:srgbClr val="000000"/>
                </a:solidFill>
                <a:latin typeface="Calibri" panose="020F0502020204030204" pitchFamily="34" charset="0"/>
                <a:cs typeface="Calibri" panose="020F0502020204030204" pitchFamily="34" charset="0"/>
                <a:sym typeface="Arial"/>
              </a:rPr>
              <a:t>ế</a:t>
            </a:r>
            <a:r>
              <a:rPr lang="vi-VN" sz="5400" kern="0" dirty="0">
                <a:solidFill>
                  <a:srgbClr val="000000"/>
                </a:solidFill>
                <a:latin typeface="Calibri" panose="020F0502020204030204" pitchFamily="34" charset="0"/>
                <a:cs typeface="Calibri" panose="020F0502020204030204" pitchFamily="34" charset="0"/>
                <a:sym typeface="Arial"/>
              </a:rPr>
              <a:t> giới của hội hoạ, âm nhạc, điện ảnh, văn chương,...</a:t>
            </a:r>
            <a:endParaRPr kumimoji="0" lang="vi-VN" sz="540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8" name="Down Arrow 5">
            <a:extLst>
              <a:ext uri="{FF2B5EF4-FFF2-40B4-BE49-F238E27FC236}">
                <a16:creationId xmlns:a16="http://schemas.microsoft.com/office/drawing/2014/main" id="{8CFAE8B4-6DCA-CA42-800A-1A564B0CA420}"/>
              </a:ext>
            </a:extLst>
          </p:cNvPr>
          <p:cNvSpPr/>
          <p:nvPr/>
        </p:nvSpPr>
        <p:spPr>
          <a:xfrm rot="16200000">
            <a:off x="6112108" y="3868481"/>
            <a:ext cx="1404256" cy="1391681"/>
          </a:xfrm>
          <a:prstGeom prst="downArrow">
            <a:avLst/>
          </a:prstGeom>
          <a:solidFill>
            <a:srgbClr val="002060"/>
          </a:solidFill>
          <a:ln w="25400" cap="flat" cmpd="sng" algn="ctr">
            <a:noFill/>
            <a:prstDash val="solid"/>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191919"/>
              </a:solidFill>
              <a:effectLst/>
              <a:uLnTx/>
              <a:uFillTx/>
              <a:latin typeface="Arial"/>
              <a:ea typeface="+mn-ea"/>
              <a:cs typeface="Arial"/>
              <a:sym typeface="Arial"/>
            </a:endParaRPr>
          </a:p>
        </p:txBody>
      </p:sp>
      <p:pic>
        <p:nvPicPr>
          <p:cNvPr id="5" name="Picture 4">
            <a:extLst>
              <a:ext uri="{FF2B5EF4-FFF2-40B4-BE49-F238E27FC236}">
                <a16:creationId xmlns:a16="http://schemas.microsoft.com/office/drawing/2014/main" id="{7E26E0BD-7E3B-9F82-9AC9-0615750EF670}"/>
              </a:ext>
            </a:extLst>
          </p:cNvPr>
          <p:cNvPicPr>
            <a:picLocks noChangeAspect="1"/>
          </p:cNvPicPr>
          <p:nvPr/>
        </p:nvPicPr>
        <p:blipFill>
          <a:blip r:embed="rId6"/>
          <a:stretch>
            <a:fillRect/>
          </a:stretch>
        </p:blipFill>
        <p:spPr>
          <a:xfrm>
            <a:off x="228600" y="1181100"/>
            <a:ext cx="5412535" cy="7772400"/>
          </a:xfrm>
          <a:prstGeom prst="rect">
            <a:avLst/>
          </a:prstGeom>
        </p:spPr>
      </p:pic>
    </p:spTree>
    <p:extLst>
      <p:ext uri="{BB962C8B-B14F-4D97-AF65-F5344CB8AC3E}">
        <p14:creationId xmlns:p14="http://schemas.microsoft.com/office/powerpoint/2010/main" val="3212796700"/>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randombar(horizontal)">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5" name="Freeform 15"/>
          <p:cNvSpPr/>
          <p:nvPr/>
        </p:nvSpPr>
        <p:spPr>
          <a:xfrm rot="4677906">
            <a:off x="16416105" y="274621"/>
            <a:ext cx="1942102" cy="1383611"/>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2"/>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6" name="Freeform 6">
            <a:extLst>
              <a:ext uri="{FF2B5EF4-FFF2-40B4-BE49-F238E27FC236}">
                <a16:creationId xmlns:a16="http://schemas.microsoft.com/office/drawing/2014/main" id="{5A53119A-0849-722C-0551-EE7CE8A128B8}"/>
              </a:ext>
            </a:extLst>
          </p:cNvPr>
          <p:cNvSpPr/>
          <p:nvPr/>
        </p:nvSpPr>
        <p:spPr>
          <a:xfrm>
            <a:off x="0" y="143950"/>
            <a:ext cx="2317136" cy="850558"/>
          </a:xfrm>
          <a:custGeom>
            <a:avLst/>
            <a:gdLst/>
            <a:ahLst/>
            <a:cxnLst/>
            <a:rect l="l" t="t" r="r" b="b"/>
            <a:pathLst>
              <a:path w="3231536" h="1498258">
                <a:moveTo>
                  <a:pt x="0" y="0"/>
                </a:moveTo>
                <a:lnTo>
                  <a:pt x="3231536" y="0"/>
                </a:lnTo>
                <a:lnTo>
                  <a:pt x="3231536" y="1498257"/>
                </a:lnTo>
                <a:lnTo>
                  <a:pt x="0" y="149825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D1A28D1E-4AD5-5237-59BE-8A0119D9DCC6}"/>
              </a:ext>
            </a:extLst>
          </p:cNvPr>
          <p:cNvGrpSpPr/>
          <p:nvPr/>
        </p:nvGrpSpPr>
        <p:grpSpPr>
          <a:xfrm>
            <a:off x="6934200" y="1028700"/>
            <a:ext cx="11506200" cy="8001000"/>
            <a:chOff x="-945467" y="1159553"/>
            <a:chExt cx="5736552" cy="3746988"/>
          </a:xfrm>
        </p:grpSpPr>
        <p:sp>
          <p:nvSpPr>
            <p:cNvPr id="23" name="Line Callout 1 (Border and Accent Bar) 3">
              <a:extLst>
                <a:ext uri="{FF2B5EF4-FFF2-40B4-BE49-F238E27FC236}">
                  <a16:creationId xmlns:a16="http://schemas.microsoft.com/office/drawing/2014/main" id="{250F5104-93B0-200F-6CD2-05BEA2C05FB8}"/>
                </a:ext>
              </a:extLst>
            </p:cNvPr>
            <p:cNvSpPr/>
            <p:nvPr/>
          </p:nvSpPr>
          <p:spPr>
            <a:xfrm>
              <a:off x="-945467" y="1932531"/>
              <a:ext cx="5736552" cy="2974010"/>
            </a:xfrm>
            <a:prstGeom prst="roundRect">
              <a:avLst/>
            </a:prstGeom>
            <a:solidFill>
              <a:srgbClr val="FFFBE1"/>
            </a:solidFill>
            <a:ln>
              <a:solidFill>
                <a:schemeClr val="tx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800" b="1" i="0" dirty="0">
                  <a:solidFill>
                    <a:srgbClr val="000000"/>
                  </a:solidFill>
                  <a:effectLst/>
                  <a:latin typeface="Calibri" panose="020F0502020204030204" pitchFamily="34" charset="0"/>
                  <a:cs typeface="Calibri" panose="020F0502020204030204" pitchFamily="34" charset="0"/>
                </a:rPr>
                <a:t>Đọc một câu chuyện hoặc bài thơ trong các chủ điểm đã học và trả lời câu hỏi.</a:t>
              </a:r>
            </a:p>
            <a:p>
              <a:pPr algn="just"/>
              <a:r>
                <a:rPr lang="vi-VN" sz="4800" b="0" i="0" dirty="0">
                  <a:solidFill>
                    <a:srgbClr val="000000"/>
                  </a:solidFill>
                  <a:effectLst/>
                  <a:latin typeface="Calibri" panose="020F0502020204030204" pitchFamily="34" charset="0"/>
                  <a:cs typeface="Calibri" panose="020F0502020204030204" pitchFamily="34" charset="0"/>
                </a:rPr>
                <a:t>a. Bài đọc thuộc chủ điểm nào? Tác giả là ai?</a:t>
              </a:r>
            </a:p>
            <a:p>
              <a:pPr algn="just"/>
              <a:r>
                <a:rPr lang="vi-VN" sz="4800" b="0" i="0" dirty="0">
                  <a:solidFill>
                    <a:srgbClr val="000000"/>
                  </a:solidFill>
                  <a:effectLst/>
                  <a:latin typeface="Calibri" panose="020F0502020204030204" pitchFamily="34" charset="0"/>
                  <a:cs typeface="Calibri" panose="020F0502020204030204" pitchFamily="34" charset="0"/>
                </a:rPr>
                <a:t>b. Nội dung chính của bài đọc là gì?</a:t>
              </a:r>
            </a:p>
            <a:p>
              <a:pPr algn="just"/>
              <a:r>
                <a:rPr lang="vi-VN" sz="4800" b="0" i="0" dirty="0">
                  <a:solidFill>
                    <a:srgbClr val="000000"/>
                  </a:solidFill>
                  <a:effectLst/>
                  <a:latin typeface="Calibri" panose="020F0502020204030204" pitchFamily="34" charset="0"/>
                  <a:cs typeface="Calibri" panose="020F0502020204030204" pitchFamily="34" charset="0"/>
                </a:rPr>
                <a:t>c. Điều gì trong bài đọc gây ấn tượng đối với em?</a:t>
              </a:r>
            </a:p>
          </p:txBody>
        </p:sp>
        <p:pic>
          <p:nvPicPr>
            <p:cNvPr id="24" name="Picture 2">
              <a:extLst>
                <a:ext uri="{FF2B5EF4-FFF2-40B4-BE49-F238E27FC236}">
                  <a16:creationId xmlns:a16="http://schemas.microsoft.com/office/drawing/2014/main" id="{C94F65CB-8AD9-9324-1912-3F4C48EB91A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402597" y="1159553"/>
              <a:ext cx="963592" cy="990609"/>
            </a:xfrm>
            <a:prstGeom prst="rect">
              <a:avLst/>
            </a:prstGeom>
          </p:spPr>
        </p:pic>
      </p:grpSp>
      <p:grpSp>
        <p:nvGrpSpPr>
          <p:cNvPr id="29" name="Group 28">
            <a:extLst>
              <a:ext uri="{FF2B5EF4-FFF2-40B4-BE49-F238E27FC236}">
                <a16:creationId xmlns:a16="http://schemas.microsoft.com/office/drawing/2014/main" id="{D18F9CF3-B7EF-5D04-74D3-80767165BCB9}"/>
              </a:ext>
            </a:extLst>
          </p:cNvPr>
          <p:cNvGrpSpPr/>
          <p:nvPr/>
        </p:nvGrpSpPr>
        <p:grpSpPr>
          <a:xfrm>
            <a:off x="4648200" y="0"/>
            <a:ext cx="8686800" cy="1028700"/>
            <a:chOff x="4812282" y="831974"/>
            <a:chExt cx="8686800" cy="1537356"/>
          </a:xfrm>
        </p:grpSpPr>
        <p:sp>
          <p:nvSpPr>
            <p:cNvPr id="30" name="Freeform 3">
              <a:extLst>
                <a:ext uri="{FF2B5EF4-FFF2-40B4-BE49-F238E27FC236}">
                  <a16:creationId xmlns:a16="http://schemas.microsoft.com/office/drawing/2014/main" id="{35595329-DBCA-18AC-0AFB-AFCAF8FE347B}"/>
                </a:ext>
              </a:extLst>
            </p:cNvPr>
            <p:cNvSpPr/>
            <p:nvPr/>
          </p:nvSpPr>
          <p:spPr>
            <a:xfrm>
              <a:off x="4812282" y="831974"/>
              <a:ext cx="8686800" cy="1537356"/>
            </a:xfrm>
            <a:custGeom>
              <a:avLst/>
              <a:gdLst/>
              <a:ahLst/>
              <a:cxnLst/>
              <a:rect l="l" t="t" r="r" b="b"/>
              <a:pathLst>
                <a:path w="7315200" h="1991047">
                  <a:moveTo>
                    <a:pt x="0" y="0"/>
                  </a:moveTo>
                  <a:lnTo>
                    <a:pt x="7315200" y="0"/>
                  </a:lnTo>
                  <a:lnTo>
                    <a:pt x="7315200" y="1991046"/>
                  </a:lnTo>
                  <a:lnTo>
                    <a:pt x="0" y="1991046"/>
                  </a:lnTo>
                  <a:lnTo>
                    <a:pt x="0" y="0"/>
                  </a:lnTo>
                  <a:close/>
                </a:path>
              </a:pathLst>
            </a:custGeom>
            <a:blipFill>
              <a:blip r:embed="rId7">
                <a:extLst>
                  <a:ext uri="{96DAC541-7B7A-43D3-8B79-37D633B846F1}">
                    <asvg:svgBlip xmlns="" xmlns:asvg="http://schemas.microsoft.com/office/drawing/2016/SVG/main" r:embed="rId8"/>
                  </a:ext>
                </a:extLst>
              </a:blip>
              <a:stretch>
                <a:fillRect t="-34305" b="-3286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FE0E45E1-ABA2-D4F5-8EFB-8456705C9E48}"/>
                </a:ext>
              </a:extLst>
            </p:cNvPr>
            <p:cNvSpPr txBox="1"/>
            <p:nvPr/>
          </p:nvSpPr>
          <p:spPr>
            <a:xfrm>
              <a:off x="5345682" y="864510"/>
              <a:ext cx="76962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chemeClr val="accent2">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Bài</a:t>
              </a:r>
              <a:r>
                <a:rPr kumimoji="0" lang="en-US" sz="5400" b="1" i="0" u="none" strike="noStrike" kern="1200" cap="none" spc="0" normalizeH="0" baseline="0" noProof="0" dirty="0">
                  <a:ln>
                    <a:noFill/>
                  </a:ln>
                  <a:solidFill>
                    <a:schemeClr val="accent2">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 2</a:t>
              </a:r>
            </a:p>
          </p:txBody>
        </p:sp>
      </p:grpSp>
      <p:pic>
        <p:nvPicPr>
          <p:cNvPr id="33" name="Picture 32" descr="A group of kids raising their hands&#10;&#10;Description automatically generated">
            <a:extLst>
              <a:ext uri="{FF2B5EF4-FFF2-40B4-BE49-F238E27FC236}">
                <a16:creationId xmlns:a16="http://schemas.microsoft.com/office/drawing/2014/main" id="{B303FE76-2949-847A-8B9A-DCB87CF3CC11}"/>
              </a:ext>
            </a:extLst>
          </p:cNvPr>
          <p:cNvPicPr>
            <a:picLocks noChangeAspect="1"/>
          </p:cNvPicPr>
          <p:nvPr/>
        </p:nvPicPr>
        <p:blipFill rotWithShape="1">
          <a:blip r:embed="rId9">
            <a:extLst>
              <a:ext uri="{28A0092B-C50C-407E-A947-70E740481C1C}">
                <a14:useLocalDpi xmlns:a14="http://schemas.microsoft.com/office/drawing/2010/main" val="0"/>
              </a:ext>
            </a:extLst>
          </a:blip>
          <a:srcRect t="11600" b="18000"/>
          <a:stretch/>
        </p:blipFill>
        <p:spPr>
          <a:xfrm>
            <a:off x="685800" y="5829301"/>
            <a:ext cx="6531017" cy="4597836"/>
          </a:xfrm>
          <a:prstGeom prst="rect">
            <a:avLst/>
          </a:prstGeom>
        </p:spPr>
      </p:pic>
    </p:spTree>
    <p:extLst>
      <p:ext uri="{BB962C8B-B14F-4D97-AF65-F5344CB8AC3E}">
        <p14:creationId xmlns:p14="http://schemas.microsoft.com/office/powerpoint/2010/main" val="3689004055"/>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5" name="Freeform 15"/>
          <p:cNvSpPr/>
          <p:nvPr/>
        </p:nvSpPr>
        <p:spPr>
          <a:xfrm rot="4677906">
            <a:off x="16367221" y="209958"/>
            <a:ext cx="1942102" cy="1383611"/>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2"/>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3" name="Freeform 9">
            <a:extLst>
              <a:ext uri="{FF2B5EF4-FFF2-40B4-BE49-F238E27FC236}">
                <a16:creationId xmlns:a16="http://schemas.microsoft.com/office/drawing/2014/main" id="{36E1916E-C2FF-3849-2870-F664CEF62467}"/>
              </a:ext>
            </a:extLst>
          </p:cNvPr>
          <p:cNvSpPr/>
          <p:nvPr/>
        </p:nvSpPr>
        <p:spPr>
          <a:xfrm rot="-1818335">
            <a:off x="116625" y="-52296"/>
            <a:ext cx="1349939" cy="1465554"/>
          </a:xfrm>
          <a:custGeom>
            <a:avLst/>
            <a:gdLst/>
            <a:ahLst/>
            <a:cxnLst/>
            <a:rect l="l" t="t" r="r" b="b"/>
            <a:pathLst>
              <a:path w="3714577" h="3694457">
                <a:moveTo>
                  <a:pt x="0" y="0"/>
                </a:moveTo>
                <a:lnTo>
                  <a:pt x="3714578" y="0"/>
                </a:lnTo>
                <a:lnTo>
                  <a:pt x="3714578" y="3694457"/>
                </a:lnTo>
                <a:lnTo>
                  <a:pt x="0" y="369445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7DD7FD70-BE82-6328-DC85-78A37FD3B9B2}"/>
              </a:ext>
            </a:extLst>
          </p:cNvPr>
          <p:cNvGrpSpPr/>
          <p:nvPr/>
        </p:nvGrpSpPr>
        <p:grpSpPr>
          <a:xfrm>
            <a:off x="656680" y="496534"/>
            <a:ext cx="16974640" cy="1730490"/>
            <a:chOff x="288574" y="189929"/>
            <a:chExt cx="8668840" cy="865245"/>
          </a:xfrm>
        </p:grpSpPr>
        <p:sp>
          <p:nvSpPr>
            <p:cNvPr id="4" name="Google Shape;1250;p59">
              <a:extLst>
                <a:ext uri="{FF2B5EF4-FFF2-40B4-BE49-F238E27FC236}">
                  <a16:creationId xmlns:a16="http://schemas.microsoft.com/office/drawing/2014/main" id="{883FB55A-A2F0-8DD1-0963-CA2C7CF2C9DC}"/>
                </a:ext>
              </a:extLst>
            </p:cNvPr>
            <p:cNvSpPr/>
            <p:nvPr/>
          </p:nvSpPr>
          <p:spPr>
            <a:xfrm>
              <a:off x="497091" y="363731"/>
              <a:ext cx="8274575" cy="605100"/>
            </a:xfrm>
            <a:prstGeom prst="roundRect">
              <a:avLst>
                <a:gd name="adj" fmla="val 16667"/>
              </a:avLst>
            </a:prstGeom>
            <a:solidFill>
              <a:schemeClr val="accent6">
                <a:lumMod val="20000"/>
                <a:lumOff val="80000"/>
              </a:schemeClr>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grpSp>
          <p:nvGrpSpPr>
            <p:cNvPr id="5" name="Google Shape;2308;p68">
              <a:extLst>
                <a:ext uri="{FF2B5EF4-FFF2-40B4-BE49-F238E27FC236}">
                  <a16:creationId xmlns:a16="http://schemas.microsoft.com/office/drawing/2014/main" id="{311C8A85-A897-1C1A-005B-C6E868155359}"/>
                </a:ext>
              </a:extLst>
            </p:cNvPr>
            <p:cNvGrpSpPr/>
            <p:nvPr/>
          </p:nvGrpSpPr>
          <p:grpSpPr>
            <a:xfrm>
              <a:off x="288574" y="189929"/>
              <a:ext cx="543942" cy="832810"/>
              <a:chOff x="4156067" y="3302612"/>
              <a:chExt cx="832097" cy="1274188"/>
            </a:xfrm>
          </p:grpSpPr>
          <p:sp>
            <p:nvSpPr>
              <p:cNvPr id="17" name="Google Shape;2309;p68">
                <a:extLst>
                  <a:ext uri="{FF2B5EF4-FFF2-40B4-BE49-F238E27FC236}">
                    <a16:creationId xmlns:a16="http://schemas.microsoft.com/office/drawing/2014/main" id="{8C6F8914-423F-C918-3432-0006A37C3526}"/>
                  </a:ext>
                </a:extLst>
              </p:cNvPr>
              <p:cNvSpPr/>
              <p:nvPr/>
            </p:nvSpPr>
            <p:spPr>
              <a:xfrm>
                <a:off x="4156067" y="3302612"/>
                <a:ext cx="832097" cy="1274188"/>
              </a:xfrm>
              <a:custGeom>
                <a:avLst/>
                <a:gdLst/>
                <a:ahLst/>
                <a:cxnLst/>
                <a:rect l="l" t="t" r="r" b="b"/>
                <a:pathLst>
                  <a:path w="10464" h="16024" extrusionOk="0">
                    <a:moveTo>
                      <a:pt x="5914" y="1"/>
                    </a:moveTo>
                    <a:cubicBezTo>
                      <a:pt x="4352" y="1"/>
                      <a:pt x="2872" y="701"/>
                      <a:pt x="1863" y="1887"/>
                    </a:cubicBezTo>
                    <a:cubicBezTo>
                      <a:pt x="644" y="3309"/>
                      <a:pt x="0" y="5442"/>
                      <a:pt x="322" y="7085"/>
                    </a:cubicBezTo>
                    <a:cubicBezTo>
                      <a:pt x="627" y="8778"/>
                      <a:pt x="1981" y="9675"/>
                      <a:pt x="3116" y="10149"/>
                    </a:cubicBezTo>
                    <a:lnTo>
                      <a:pt x="3048" y="14297"/>
                    </a:lnTo>
                    <a:cubicBezTo>
                      <a:pt x="3031" y="15245"/>
                      <a:pt x="3793" y="16024"/>
                      <a:pt x="4741" y="16024"/>
                    </a:cubicBezTo>
                    <a:lnTo>
                      <a:pt x="5537" y="16024"/>
                    </a:lnTo>
                    <a:cubicBezTo>
                      <a:pt x="6468" y="16024"/>
                      <a:pt x="7230" y="15245"/>
                      <a:pt x="7230" y="14314"/>
                    </a:cubicBezTo>
                    <a:lnTo>
                      <a:pt x="7196" y="10505"/>
                    </a:lnTo>
                    <a:cubicBezTo>
                      <a:pt x="7856" y="10403"/>
                      <a:pt x="8483" y="10081"/>
                      <a:pt x="8957" y="9607"/>
                    </a:cubicBezTo>
                    <a:cubicBezTo>
                      <a:pt x="9973" y="8490"/>
                      <a:pt x="10464" y="4663"/>
                      <a:pt x="9532" y="2429"/>
                    </a:cubicBezTo>
                    <a:cubicBezTo>
                      <a:pt x="8923" y="956"/>
                      <a:pt x="7704" y="58"/>
                      <a:pt x="6180" y="8"/>
                    </a:cubicBezTo>
                    <a:cubicBezTo>
                      <a:pt x="6091" y="3"/>
                      <a:pt x="6002" y="1"/>
                      <a:pt x="5914" y="1"/>
                    </a:cubicBezTo>
                    <a:close/>
                  </a:path>
                </a:pathLst>
              </a:custGeom>
              <a:solidFill>
                <a:srgbClr val="FFFFFF"/>
              </a:solidFill>
              <a:ln>
                <a:noFill/>
              </a:ln>
              <a:effectLst>
                <a:outerShdw blurRad="28575" dist="19050" algn="bl" rotWithShape="0">
                  <a:srgbClr val="242324">
                    <a:alpha val="30000"/>
                  </a:srgbClr>
                </a:outerShdw>
              </a:effectLst>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8" name="Google Shape;2310;p68">
                <a:extLst>
                  <a:ext uri="{FF2B5EF4-FFF2-40B4-BE49-F238E27FC236}">
                    <a16:creationId xmlns:a16="http://schemas.microsoft.com/office/drawing/2014/main" id="{47DE07CE-F426-1478-7781-ACCA41D9D963}"/>
                  </a:ext>
                </a:extLst>
              </p:cNvPr>
              <p:cNvSpPr/>
              <p:nvPr/>
            </p:nvSpPr>
            <p:spPr>
              <a:xfrm>
                <a:off x="4272928" y="3412579"/>
                <a:ext cx="635579" cy="606678"/>
              </a:xfrm>
              <a:custGeom>
                <a:avLst/>
                <a:gdLst/>
                <a:ahLst/>
                <a:cxnLst/>
                <a:rect l="l" t="t" r="r" b="b"/>
                <a:pathLst>
                  <a:path w="7614" h="7268" extrusionOk="0">
                    <a:moveTo>
                      <a:pt x="4307" y="1"/>
                    </a:moveTo>
                    <a:cubicBezTo>
                      <a:pt x="1271" y="1"/>
                      <a:pt x="0" y="3368"/>
                      <a:pt x="316" y="5083"/>
                    </a:cubicBezTo>
                    <a:cubicBezTo>
                      <a:pt x="655" y="6827"/>
                      <a:pt x="3279" y="7233"/>
                      <a:pt x="3279" y="7233"/>
                    </a:cubicBezTo>
                    <a:cubicBezTo>
                      <a:pt x="3279" y="7233"/>
                      <a:pt x="3613" y="7267"/>
                      <a:pt x="4056" y="7267"/>
                    </a:cubicBezTo>
                    <a:cubicBezTo>
                      <a:pt x="4737" y="7267"/>
                      <a:pt x="5676" y="7186"/>
                      <a:pt x="6056" y="6776"/>
                    </a:cubicBezTo>
                    <a:cubicBezTo>
                      <a:pt x="6665" y="6099"/>
                      <a:pt x="7613" y="122"/>
                      <a:pt x="4464" y="4"/>
                    </a:cubicBezTo>
                    <a:cubicBezTo>
                      <a:pt x="4412" y="2"/>
                      <a:pt x="4359" y="1"/>
                      <a:pt x="4307" y="1"/>
                    </a:cubicBezTo>
                    <a:close/>
                  </a:path>
                </a:pathLst>
              </a:custGeom>
              <a:solidFill>
                <a:srgbClr val="A4BB78"/>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9" name="Google Shape;2311;p68">
                <a:extLst>
                  <a:ext uri="{FF2B5EF4-FFF2-40B4-BE49-F238E27FC236}">
                    <a16:creationId xmlns:a16="http://schemas.microsoft.com/office/drawing/2014/main" id="{002A205A-9D09-3171-C648-39B04AA645B3}"/>
                  </a:ext>
                </a:extLst>
              </p:cNvPr>
              <p:cNvSpPr/>
              <p:nvPr/>
            </p:nvSpPr>
            <p:spPr>
              <a:xfrm>
                <a:off x="4443466" y="3655904"/>
                <a:ext cx="284149" cy="811269"/>
              </a:xfrm>
              <a:custGeom>
                <a:avLst/>
                <a:gdLst/>
                <a:ahLst/>
                <a:cxnLst/>
                <a:rect l="l" t="t" r="r" b="b"/>
                <a:pathLst>
                  <a:path w="3404" h="9719" extrusionOk="0">
                    <a:moveTo>
                      <a:pt x="1744" y="1"/>
                    </a:moveTo>
                    <a:lnTo>
                      <a:pt x="1202" y="170"/>
                    </a:lnTo>
                    <a:lnTo>
                      <a:pt x="1152" y="3285"/>
                    </a:lnTo>
                    <a:lnTo>
                      <a:pt x="1033" y="3234"/>
                    </a:lnTo>
                    <a:lnTo>
                      <a:pt x="254" y="1795"/>
                    </a:lnTo>
                    <a:lnTo>
                      <a:pt x="0" y="2100"/>
                    </a:lnTo>
                    <a:lnTo>
                      <a:pt x="1135" y="4064"/>
                    </a:lnTo>
                    <a:lnTo>
                      <a:pt x="1050" y="9719"/>
                    </a:lnTo>
                    <a:lnTo>
                      <a:pt x="1846" y="9719"/>
                    </a:lnTo>
                    <a:lnTo>
                      <a:pt x="1778" y="3438"/>
                    </a:lnTo>
                    <a:lnTo>
                      <a:pt x="3403" y="2168"/>
                    </a:lnTo>
                    <a:cubicBezTo>
                      <a:pt x="3403" y="2168"/>
                      <a:pt x="3234" y="1897"/>
                      <a:pt x="3132" y="1880"/>
                    </a:cubicBezTo>
                    <a:cubicBezTo>
                      <a:pt x="3131" y="1880"/>
                      <a:pt x="3130" y="1880"/>
                      <a:pt x="3128" y="1880"/>
                    </a:cubicBezTo>
                    <a:cubicBezTo>
                      <a:pt x="3010" y="1880"/>
                      <a:pt x="2213" y="2528"/>
                      <a:pt x="1778" y="2862"/>
                    </a:cubicBezTo>
                    <a:lnTo>
                      <a:pt x="1744" y="1"/>
                    </a:lnTo>
                    <a:close/>
                  </a:path>
                </a:pathLst>
              </a:custGeom>
              <a:solidFill>
                <a:srgbClr val="C59A72"/>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grpSp>
        <p:grpSp>
          <p:nvGrpSpPr>
            <p:cNvPr id="6" name="Google Shape;2312;p68">
              <a:extLst>
                <a:ext uri="{FF2B5EF4-FFF2-40B4-BE49-F238E27FC236}">
                  <a16:creationId xmlns:a16="http://schemas.microsoft.com/office/drawing/2014/main" id="{E1C94BFE-4383-5AC5-1D38-0E2798E8B183}"/>
                </a:ext>
              </a:extLst>
            </p:cNvPr>
            <p:cNvGrpSpPr/>
            <p:nvPr/>
          </p:nvGrpSpPr>
          <p:grpSpPr>
            <a:xfrm>
              <a:off x="8413472" y="222364"/>
              <a:ext cx="543942" cy="832810"/>
              <a:chOff x="4156067" y="3302612"/>
              <a:chExt cx="832097" cy="1274188"/>
            </a:xfrm>
          </p:grpSpPr>
          <p:sp>
            <p:nvSpPr>
              <p:cNvPr id="12" name="Google Shape;2313;p68">
                <a:extLst>
                  <a:ext uri="{FF2B5EF4-FFF2-40B4-BE49-F238E27FC236}">
                    <a16:creationId xmlns:a16="http://schemas.microsoft.com/office/drawing/2014/main" id="{5CF5D7EB-3CC4-8646-ECBC-5BC410372D87}"/>
                  </a:ext>
                </a:extLst>
              </p:cNvPr>
              <p:cNvSpPr/>
              <p:nvPr/>
            </p:nvSpPr>
            <p:spPr>
              <a:xfrm>
                <a:off x="4156067" y="3302612"/>
                <a:ext cx="832097" cy="1274188"/>
              </a:xfrm>
              <a:custGeom>
                <a:avLst/>
                <a:gdLst/>
                <a:ahLst/>
                <a:cxnLst/>
                <a:rect l="l" t="t" r="r" b="b"/>
                <a:pathLst>
                  <a:path w="10464" h="16024" extrusionOk="0">
                    <a:moveTo>
                      <a:pt x="5914" y="1"/>
                    </a:moveTo>
                    <a:cubicBezTo>
                      <a:pt x="4352" y="1"/>
                      <a:pt x="2872" y="701"/>
                      <a:pt x="1863" y="1887"/>
                    </a:cubicBezTo>
                    <a:cubicBezTo>
                      <a:pt x="644" y="3309"/>
                      <a:pt x="0" y="5442"/>
                      <a:pt x="322" y="7085"/>
                    </a:cubicBezTo>
                    <a:cubicBezTo>
                      <a:pt x="627" y="8778"/>
                      <a:pt x="1981" y="9675"/>
                      <a:pt x="3116" y="10149"/>
                    </a:cubicBezTo>
                    <a:lnTo>
                      <a:pt x="3048" y="14297"/>
                    </a:lnTo>
                    <a:cubicBezTo>
                      <a:pt x="3031" y="15245"/>
                      <a:pt x="3793" y="16024"/>
                      <a:pt x="4741" y="16024"/>
                    </a:cubicBezTo>
                    <a:lnTo>
                      <a:pt x="5537" y="16024"/>
                    </a:lnTo>
                    <a:cubicBezTo>
                      <a:pt x="6468" y="16024"/>
                      <a:pt x="7230" y="15245"/>
                      <a:pt x="7230" y="14314"/>
                    </a:cubicBezTo>
                    <a:lnTo>
                      <a:pt x="7196" y="10505"/>
                    </a:lnTo>
                    <a:cubicBezTo>
                      <a:pt x="7856" y="10403"/>
                      <a:pt x="8483" y="10081"/>
                      <a:pt x="8957" y="9607"/>
                    </a:cubicBezTo>
                    <a:cubicBezTo>
                      <a:pt x="9973" y="8490"/>
                      <a:pt x="10464" y="4663"/>
                      <a:pt x="9532" y="2429"/>
                    </a:cubicBezTo>
                    <a:cubicBezTo>
                      <a:pt x="8923" y="956"/>
                      <a:pt x="7704" y="58"/>
                      <a:pt x="6180" y="8"/>
                    </a:cubicBezTo>
                    <a:cubicBezTo>
                      <a:pt x="6091" y="3"/>
                      <a:pt x="6002" y="1"/>
                      <a:pt x="5914" y="1"/>
                    </a:cubicBezTo>
                    <a:close/>
                  </a:path>
                </a:pathLst>
              </a:custGeom>
              <a:solidFill>
                <a:srgbClr val="FFFFFF"/>
              </a:solidFill>
              <a:ln>
                <a:noFill/>
              </a:ln>
              <a:effectLst>
                <a:outerShdw blurRad="28575" dist="19050" algn="bl" rotWithShape="0">
                  <a:srgbClr val="242324">
                    <a:alpha val="30000"/>
                  </a:srgbClr>
                </a:outerShdw>
              </a:effectLst>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4" name="Google Shape;2314;p68">
                <a:extLst>
                  <a:ext uri="{FF2B5EF4-FFF2-40B4-BE49-F238E27FC236}">
                    <a16:creationId xmlns:a16="http://schemas.microsoft.com/office/drawing/2014/main" id="{19A2D965-4919-227B-E4C0-BD80B68F2593}"/>
                  </a:ext>
                </a:extLst>
              </p:cNvPr>
              <p:cNvSpPr/>
              <p:nvPr/>
            </p:nvSpPr>
            <p:spPr>
              <a:xfrm>
                <a:off x="4272928" y="3412579"/>
                <a:ext cx="635579" cy="606678"/>
              </a:xfrm>
              <a:custGeom>
                <a:avLst/>
                <a:gdLst/>
                <a:ahLst/>
                <a:cxnLst/>
                <a:rect l="l" t="t" r="r" b="b"/>
                <a:pathLst>
                  <a:path w="7614" h="7268" extrusionOk="0">
                    <a:moveTo>
                      <a:pt x="4307" y="1"/>
                    </a:moveTo>
                    <a:cubicBezTo>
                      <a:pt x="1271" y="1"/>
                      <a:pt x="0" y="3368"/>
                      <a:pt x="316" y="5083"/>
                    </a:cubicBezTo>
                    <a:cubicBezTo>
                      <a:pt x="655" y="6827"/>
                      <a:pt x="3279" y="7233"/>
                      <a:pt x="3279" y="7233"/>
                    </a:cubicBezTo>
                    <a:cubicBezTo>
                      <a:pt x="3279" y="7233"/>
                      <a:pt x="3613" y="7267"/>
                      <a:pt x="4056" y="7267"/>
                    </a:cubicBezTo>
                    <a:cubicBezTo>
                      <a:pt x="4737" y="7267"/>
                      <a:pt x="5676" y="7186"/>
                      <a:pt x="6056" y="6776"/>
                    </a:cubicBezTo>
                    <a:cubicBezTo>
                      <a:pt x="6665" y="6099"/>
                      <a:pt x="7613" y="122"/>
                      <a:pt x="4464" y="4"/>
                    </a:cubicBezTo>
                    <a:cubicBezTo>
                      <a:pt x="4412" y="2"/>
                      <a:pt x="4359" y="1"/>
                      <a:pt x="4307" y="1"/>
                    </a:cubicBezTo>
                    <a:close/>
                  </a:path>
                </a:pathLst>
              </a:custGeom>
              <a:solidFill>
                <a:srgbClr val="A4BB78"/>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6" name="Google Shape;2315;p68">
                <a:extLst>
                  <a:ext uri="{FF2B5EF4-FFF2-40B4-BE49-F238E27FC236}">
                    <a16:creationId xmlns:a16="http://schemas.microsoft.com/office/drawing/2014/main" id="{999858DC-7AE2-EA6B-F062-4D13822BEE44}"/>
                  </a:ext>
                </a:extLst>
              </p:cNvPr>
              <p:cNvSpPr/>
              <p:nvPr/>
            </p:nvSpPr>
            <p:spPr>
              <a:xfrm>
                <a:off x="4443466" y="3655904"/>
                <a:ext cx="284149" cy="811269"/>
              </a:xfrm>
              <a:custGeom>
                <a:avLst/>
                <a:gdLst/>
                <a:ahLst/>
                <a:cxnLst/>
                <a:rect l="l" t="t" r="r" b="b"/>
                <a:pathLst>
                  <a:path w="3404" h="9719" extrusionOk="0">
                    <a:moveTo>
                      <a:pt x="1744" y="1"/>
                    </a:moveTo>
                    <a:lnTo>
                      <a:pt x="1202" y="170"/>
                    </a:lnTo>
                    <a:lnTo>
                      <a:pt x="1152" y="3285"/>
                    </a:lnTo>
                    <a:lnTo>
                      <a:pt x="1033" y="3234"/>
                    </a:lnTo>
                    <a:lnTo>
                      <a:pt x="254" y="1795"/>
                    </a:lnTo>
                    <a:lnTo>
                      <a:pt x="0" y="2100"/>
                    </a:lnTo>
                    <a:lnTo>
                      <a:pt x="1135" y="4064"/>
                    </a:lnTo>
                    <a:lnTo>
                      <a:pt x="1050" y="9719"/>
                    </a:lnTo>
                    <a:lnTo>
                      <a:pt x="1846" y="9719"/>
                    </a:lnTo>
                    <a:lnTo>
                      <a:pt x="1778" y="3438"/>
                    </a:lnTo>
                    <a:lnTo>
                      <a:pt x="3403" y="2168"/>
                    </a:lnTo>
                    <a:cubicBezTo>
                      <a:pt x="3403" y="2168"/>
                      <a:pt x="3234" y="1897"/>
                      <a:pt x="3132" y="1880"/>
                    </a:cubicBezTo>
                    <a:cubicBezTo>
                      <a:pt x="3131" y="1880"/>
                      <a:pt x="3130" y="1880"/>
                      <a:pt x="3128" y="1880"/>
                    </a:cubicBezTo>
                    <a:cubicBezTo>
                      <a:pt x="3010" y="1880"/>
                      <a:pt x="2213" y="2528"/>
                      <a:pt x="1778" y="2862"/>
                    </a:cubicBezTo>
                    <a:lnTo>
                      <a:pt x="1744" y="1"/>
                    </a:lnTo>
                    <a:close/>
                  </a:path>
                </a:pathLst>
              </a:custGeom>
              <a:solidFill>
                <a:srgbClr val="C59A72"/>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grpSp>
        <p:sp>
          <p:nvSpPr>
            <p:cNvPr id="10" name="TextBox 9">
              <a:extLst>
                <a:ext uri="{FF2B5EF4-FFF2-40B4-BE49-F238E27FC236}">
                  <a16:creationId xmlns:a16="http://schemas.microsoft.com/office/drawing/2014/main" id="{45C7DE67-D154-3DDC-D8DE-8D8E20458F29}"/>
                </a:ext>
              </a:extLst>
            </p:cNvPr>
            <p:cNvSpPr txBox="1"/>
            <p:nvPr/>
          </p:nvSpPr>
          <p:spPr>
            <a:xfrm>
              <a:off x="780444" y="473314"/>
              <a:ext cx="7605875" cy="461665"/>
            </a:xfrm>
            <a:prstGeom prst="rect">
              <a:avLst/>
            </a:prstGeom>
            <a:noFill/>
          </p:spPr>
          <p:txBody>
            <a:bodyPr wrap="square">
              <a:spAutoFit/>
            </a:bodyPr>
            <a:lstStyle/>
            <a:p>
              <a:pPr algn="ctr" defTabSz="1828800">
                <a:defRPr/>
              </a:pPr>
              <a:r>
                <a:rPr lang="en-US" sz="5400" b="1" kern="0" dirty="0" err="1">
                  <a:solidFill>
                    <a:srgbClr val="002060"/>
                  </a:solidFill>
                  <a:latin typeface="Arial" panose="020B0604020202020204" pitchFamily="34" charset="0"/>
                  <a:cs typeface="Arial" panose="020B0604020202020204" pitchFamily="34" charset="0"/>
                  <a:sym typeface="Arial"/>
                </a:rPr>
                <a:t>Ví</a:t>
              </a:r>
              <a:r>
                <a:rPr lang="en-US" sz="5400" b="1" kern="0" dirty="0">
                  <a:solidFill>
                    <a:srgbClr val="002060"/>
                  </a:solidFill>
                  <a:latin typeface="Arial" panose="020B0604020202020204" pitchFamily="34" charset="0"/>
                  <a:cs typeface="Arial" panose="020B0604020202020204" pitchFamily="34" charset="0"/>
                  <a:sym typeface="Arial"/>
                </a:rPr>
                <a:t> </a:t>
              </a:r>
              <a:r>
                <a:rPr lang="en-US" sz="5400" b="1" kern="0" dirty="0" err="1">
                  <a:solidFill>
                    <a:srgbClr val="002060"/>
                  </a:solidFill>
                  <a:latin typeface="Arial" panose="020B0604020202020204" pitchFamily="34" charset="0"/>
                  <a:cs typeface="Arial" panose="020B0604020202020204" pitchFamily="34" charset="0"/>
                  <a:sym typeface="Arial"/>
                </a:rPr>
                <a:t>dụ</a:t>
              </a:r>
              <a:r>
                <a:rPr lang="en-US" sz="5400" b="1" kern="0" dirty="0">
                  <a:solidFill>
                    <a:srgbClr val="002060"/>
                  </a:solidFill>
                  <a:latin typeface="Arial" panose="020B0604020202020204" pitchFamily="34" charset="0"/>
                  <a:cs typeface="Arial" panose="020B0604020202020204" pitchFamily="34" charset="0"/>
                  <a:sym typeface="Arial"/>
                </a:rPr>
                <a:t>:</a:t>
              </a:r>
              <a:endParaRPr lang="en-US" sz="5400" kern="0" dirty="0">
                <a:solidFill>
                  <a:srgbClr val="002060"/>
                </a:solidFill>
                <a:latin typeface="Arial" panose="020B0604020202020204" pitchFamily="34" charset="0"/>
                <a:cs typeface="Arial" panose="020B0604020202020204" pitchFamily="34" charset="0"/>
                <a:sym typeface="Arial"/>
              </a:endParaRPr>
            </a:p>
          </p:txBody>
        </p:sp>
      </p:grpSp>
      <p:grpSp>
        <p:nvGrpSpPr>
          <p:cNvPr id="37" name="Group 36">
            <a:extLst>
              <a:ext uri="{FF2B5EF4-FFF2-40B4-BE49-F238E27FC236}">
                <a16:creationId xmlns:a16="http://schemas.microsoft.com/office/drawing/2014/main" id="{C8A3C319-96E4-BF39-7A92-D435EFB44512}"/>
              </a:ext>
            </a:extLst>
          </p:cNvPr>
          <p:cNvGrpSpPr/>
          <p:nvPr/>
        </p:nvGrpSpPr>
        <p:grpSpPr>
          <a:xfrm>
            <a:off x="457200" y="2750040"/>
            <a:ext cx="11049000" cy="6446168"/>
            <a:chOff x="1588286" y="2751172"/>
            <a:chExt cx="9155914" cy="4306754"/>
          </a:xfrm>
        </p:grpSpPr>
        <p:grpSp>
          <p:nvGrpSpPr>
            <p:cNvPr id="31" name="Group 30">
              <a:extLst>
                <a:ext uri="{FF2B5EF4-FFF2-40B4-BE49-F238E27FC236}">
                  <a16:creationId xmlns:a16="http://schemas.microsoft.com/office/drawing/2014/main" id="{2CA44B8E-D211-3559-5339-F87C8ACAC2D2}"/>
                </a:ext>
              </a:extLst>
            </p:cNvPr>
            <p:cNvGrpSpPr/>
            <p:nvPr/>
          </p:nvGrpSpPr>
          <p:grpSpPr>
            <a:xfrm>
              <a:off x="1588286" y="2751172"/>
              <a:ext cx="9155914" cy="4297328"/>
              <a:chOff x="442686" y="1643176"/>
              <a:chExt cx="5254173" cy="780559"/>
            </a:xfrm>
          </p:grpSpPr>
          <p:sp>
            <p:nvSpPr>
              <p:cNvPr id="33" name="Rectangle: Diagonal Corners Rounded 32">
                <a:extLst>
                  <a:ext uri="{FF2B5EF4-FFF2-40B4-BE49-F238E27FC236}">
                    <a16:creationId xmlns:a16="http://schemas.microsoft.com/office/drawing/2014/main" id="{F0A60E46-98C8-3693-4925-90E235D68D4E}"/>
                  </a:ext>
                </a:extLst>
              </p:cNvPr>
              <p:cNvSpPr/>
              <p:nvPr/>
            </p:nvSpPr>
            <p:spPr>
              <a:xfrm>
                <a:off x="515259" y="1711397"/>
                <a:ext cx="5181600" cy="712338"/>
              </a:xfrm>
              <a:prstGeom prst="round2DiagRect">
                <a:avLst/>
              </a:prstGeom>
              <a:noFill/>
              <a:ln w="12700" cap="flat" cmpd="sng" algn="ctr">
                <a:solidFill>
                  <a:srgbClr val="DB5E43">
                    <a:lumMod val="50000"/>
                  </a:srgbClr>
                </a:solidFill>
                <a:prstDash val="dash"/>
              </a:ln>
              <a:effectLst/>
            </p:spPr>
            <p:txBody>
              <a:bodyPr rtlCol="0" anchor="ctr"/>
              <a:lstStyle/>
              <a:p>
                <a:pPr algn="ctr" defTabSz="1828800">
                  <a:defRPr/>
                </a:pPr>
                <a:endParaRPr lang="en-US" sz="3600" kern="0">
                  <a:solidFill>
                    <a:srgbClr val="EBE0DD"/>
                  </a:solidFill>
                  <a:latin typeface="Arial"/>
                  <a:cs typeface="Arial"/>
                  <a:sym typeface="Arial"/>
                </a:endParaRPr>
              </a:p>
            </p:txBody>
          </p:sp>
          <p:sp>
            <p:nvSpPr>
              <p:cNvPr id="34" name="Rectangle: Diagonal Corners Rounded 33">
                <a:extLst>
                  <a:ext uri="{FF2B5EF4-FFF2-40B4-BE49-F238E27FC236}">
                    <a16:creationId xmlns:a16="http://schemas.microsoft.com/office/drawing/2014/main" id="{C4091443-6BBA-2BAC-3A2B-4005D8EA055C}"/>
                  </a:ext>
                </a:extLst>
              </p:cNvPr>
              <p:cNvSpPr/>
              <p:nvPr/>
            </p:nvSpPr>
            <p:spPr>
              <a:xfrm>
                <a:off x="442686" y="1643176"/>
                <a:ext cx="5181600" cy="727522"/>
              </a:xfrm>
              <a:prstGeom prst="round2DiagRect">
                <a:avLst/>
              </a:prstGeom>
              <a:solidFill>
                <a:srgbClr val="FFFFFF"/>
              </a:solidFill>
              <a:ln w="25400" cap="flat" cmpd="sng" algn="ctr">
                <a:noFill/>
                <a:prstDash val="solid"/>
              </a:ln>
              <a:effectLst/>
            </p:spPr>
            <p:txBody>
              <a:bodyPr rtlCol="0" anchor="ctr"/>
              <a:lstStyle/>
              <a:p>
                <a:pPr algn="ctr" defTabSz="1828800">
                  <a:defRPr/>
                </a:pPr>
                <a:endParaRPr lang="en-US" sz="3600" kern="0">
                  <a:solidFill>
                    <a:srgbClr val="EBE0DD"/>
                  </a:solidFill>
                  <a:latin typeface="Arial"/>
                  <a:cs typeface="Arial"/>
                  <a:sym typeface="Arial"/>
                </a:endParaRPr>
              </a:p>
            </p:txBody>
          </p:sp>
        </p:grpSp>
        <p:sp>
          <p:nvSpPr>
            <p:cNvPr id="32" name="TextBox 31">
              <a:extLst>
                <a:ext uri="{FF2B5EF4-FFF2-40B4-BE49-F238E27FC236}">
                  <a16:creationId xmlns:a16="http://schemas.microsoft.com/office/drawing/2014/main" id="{BF86B9D6-B6EB-6BF9-A2A5-E066A8314950}"/>
                </a:ext>
              </a:extLst>
            </p:cNvPr>
            <p:cNvSpPr txBox="1"/>
            <p:nvPr/>
          </p:nvSpPr>
          <p:spPr>
            <a:xfrm>
              <a:off x="1790854" y="2924787"/>
              <a:ext cx="8688061" cy="4133139"/>
            </a:xfrm>
            <a:prstGeom prst="rect">
              <a:avLst/>
            </a:prstGeom>
            <a:noFill/>
          </p:spPr>
          <p:txBody>
            <a:bodyPr wrap="square">
              <a:spAutoFit/>
            </a:bodyPr>
            <a:lstStyle/>
            <a:p>
              <a:pPr algn="just"/>
              <a:r>
                <a:rPr lang="vi-VN" sz="3600" b="1" i="0" dirty="0">
                  <a:solidFill>
                    <a:srgbClr val="FF0000"/>
                  </a:solidFill>
                  <a:effectLst/>
                  <a:latin typeface="Calibri" panose="020F0502020204030204" pitchFamily="34" charset="0"/>
                  <a:cs typeface="Calibri" panose="020F0502020204030204" pitchFamily="34" charset="0"/>
                </a:rPr>
                <a:t>Em đọc câu chuyện </a:t>
              </a:r>
              <a:r>
                <a:rPr lang="vi-VN" sz="3600" b="1" i="1" dirty="0">
                  <a:solidFill>
                    <a:srgbClr val="FF0000"/>
                  </a:solidFill>
                  <a:effectLst/>
                  <a:latin typeface="Calibri" panose="020F0502020204030204" pitchFamily="34" charset="0"/>
                  <a:cs typeface="Calibri" panose="020F0502020204030204" pitchFamily="34" charset="0"/>
                </a:rPr>
                <a:t>Một ngôi chùa độc đáo</a:t>
              </a:r>
              <a:r>
                <a:rPr lang="vi-VN" sz="3600" b="1" i="0" dirty="0">
                  <a:solidFill>
                    <a:srgbClr val="FF0000"/>
                  </a:solidFill>
                  <a:effectLst/>
                  <a:latin typeface="Calibri" panose="020F0502020204030204" pitchFamily="34" charset="0"/>
                  <a:cs typeface="Calibri" panose="020F0502020204030204" pitchFamily="34" charset="0"/>
                </a:rPr>
                <a:t>:</a:t>
              </a:r>
            </a:p>
            <a:p>
              <a:pPr algn="just"/>
              <a:r>
                <a:rPr lang="vi-VN" sz="3600" b="0" i="0" dirty="0">
                  <a:solidFill>
                    <a:srgbClr val="FF0000"/>
                  </a:solidFill>
                  <a:effectLst/>
                  <a:latin typeface="Calibri" panose="020F0502020204030204" pitchFamily="34" charset="0"/>
                  <a:cs typeface="Calibri" panose="020F0502020204030204" pitchFamily="34" charset="0"/>
                </a:rPr>
                <a:t>a. Bài đọc thuộc chủ điểm Nghệ thuật muôn màu. Tác giả Hiền Vũ.</a:t>
              </a:r>
            </a:p>
            <a:p>
              <a:pPr algn="just"/>
              <a:r>
                <a:rPr lang="vi-VN" sz="3600" b="0" i="0" dirty="0">
                  <a:solidFill>
                    <a:srgbClr val="FF0000"/>
                  </a:solidFill>
                  <a:effectLst/>
                  <a:latin typeface="Calibri" panose="020F0502020204030204" pitchFamily="34" charset="0"/>
                  <a:cs typeface="Calibri" panose="020F0502020204030204" pitchFamily="34" charset="0"/>
                </a:rPr>
                <a:t>b. Nội dung chính của bài đọc là: Ngôi chùa độc đáo với cách thiết kế, những chi tiết ẩn hiện mang tính cổ kính, lưu giữ văn hoá – trở thành biểu tượng quốc hoa Liên Hoa Đài Việt Nam.</a:t>
              </a:r>
            </a:p>
            <a:p>
              <a:pPr algn="just"/>
              <a:r>
                <a:rPr lang="vi-VN" sz="3600" b="0" i="0" dirty="0">
                  <a:solidFill>
                    <a:srgbClr val="FF0000"/>
                  </a:solidFill>
                  <a:effectLst/>
                  <a:latin typeface="Calibri" panose="020F0502020204030204" pitchFamily="34" charset="0"/>
                  <a:cs typeface="Calibri" panose="020F0502020204030204" pitchFamily="34" charset="0"/>
                </a:rPr>
                <a:t>c. Điều trong bài đọc gây ấn tượng đối với em là: Năm 2012, chùa được Tổ chức Kỉ lục châu Á xác nhận là “Ngôi chùa có kiến trúc độc đáo nhất châu Á”.</a:t>
              </a:r>
            </a:p>
          </p:txBody>
        </p:sp>
      </p:grpSp>
      <p:pic>
        <p:nvPicPr>
          <p:cNvPr id="8" name="Picture 7">
            <a:extLst>
              <a:ext uri="{FF2B5EF4-FFF2-40B4-BE49-F238E27FC236}">
                <a16:creationId xmlns:a16="http://schemas.microsoft.com/office/drawing/2014/main" id="{0D2F9895-EB68-9912-0052-35E7F5960067}"/>
              </a:ext>
            </a:extLst>
          </p:cNvPr>
          <p:cNvPicPr>
            <a:picLocks noChangeAspect="1"/>
          </p:cNvPicPr>
          <p:nvPr/>
        </p:nvPicPr>
        <p:blipFill>
          <a:blip r:embed="rId5"/>
          <a:stretch>
            <a:fillRect/>
          </a:stretch>
        </p:blipFill>
        <p:spPr>
          <a:xfrm>
            <a:off x="12061560" y="3086100"/>
            <a:ext cx="5721616" cy="7019925"/>
          </a:xfrm>
          <a:prstGeom prst="rect">
            <a:avLst/>
          </a:prstGeom>
        </p:spPr>
      </p:pic>
    </p:spTree>
    <p:extLst>
      <p:ext uri="{BB962C8B-B14F-4D97-AF65-F5344CB8AC3E}">
        <p14:creationId xmlns:p14="http://schemas.microsoft.com/office/powerpoint/2010/main" val="2433452328"/>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randombar(horizontal)">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930</TotalTime>
  <Words>397</Words>
  <Application>Microsoft Office PowerPoint</Application>
  <PresentationFormat>Custom</PresentationFormat>
  <Paragraphs>40</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Pastel Cute Creative Portfolio Presentation</dc:title>
  <dc:creator>Linh Phan</dc:creator>
  <cp:lastModifiedBy>HOANG THI HUONG LAN</cp:lastModifiedBy>
  <cp:revision>38</cp:revision>
  <dcterms:created xsi:type="dcterms:W3CDTF">2006-08-16T00:00:00Z</dcterms:created>
  <dcterms:modified xsi:type="dcterms:W3CDTF">2025-01-06T07:20:06Z</dcterms:modified>
  <dc:identifier>DAFoIauNupg</dc:identifier>
</cp:coreProperties>
</file>