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3" r:id="rId2"/>
    <p:sldId id="321" r:id="rId3"/>
    <p:sldId id="315" r:id="rId4"/>
    <p:sldId id="309" r:id="rId5"/>
    <p:sldId id="317" r:id="rId6"/>
    <p:sldId id="318" r:id="rId7"/>
    <p:sldId id="324" r:id="rId8"/>
    <p:sldId id="319" r:id="rId9"/>
    <p:sldId id="275" r:id="rId10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FFCCCC"/>
    <a:srgbClr val="FF3300"/>
    <a:srgbClr val="CC3300"/>
    <a:srgbClr val="FF0066"/>
    <a:srgbClr val="00CC00"/>
    <a:srgbClr val="333300"/>
    <a:srgbClr val="CC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08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A2BE9-A388-45BD-B8C8-66E92C9F7278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6238D-8C3B-4A34-912F-04C84CB5B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197" y="1122363"/>
            <a:ext cx="94511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197" y="3602038"/>
            <a:ext cx="94511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90F1-4B02-4E23-B0FD-EDE94DF226E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5371-6E16-4F16-BAB5-A5A437A21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7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90F1-4B02-4E23-B0FD-EDE94DF226E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5371-6E16-4F16-BAB5-A5A437A21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5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8002" y="365125"/>
            <a:ext cx="2717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358" y="365125"/>
            <a:ext cx="799412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90F1-4B02-4E23-B0FD-EDE94DF226E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5371-6E16-4F16-BAB5-A5A437A21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1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90F1-4B02-4E23-B0FD-EDE94DF226E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5371-6E16-4F16-BAB5-A5A437A21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95" y="1709739"/>
            <a:ext cx="1086885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95" y="4589464"/>
            <a:ext cx="108688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90F1-4B02-4E23-B0FD-EDE94DF226E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5371-6E16-4F16-BAB5-A5A437A21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358" y="1825625"/>
            <a:ext cx="535566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548" y="1825625"/>
            <a:ext cx="535566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90F1-4B02-4E23-B0FD-EDE94DF226E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5371-6E16-4F16-BAB5-A5A437A21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5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0" y="365126"/>
            <a:ext cx="108688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000" y="1681163"/>
            <a:ext cx="53310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000" y="2505075"/>
            <a:ext cx="533105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547" y="1681163"/>
            <a:ext cx="53573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547" y="2505075"/>
            <a:ext cx="535731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90F1-4B02-4E23-B0FD-EDE94DF226E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5371-6E16-4F16-BAB5-A5A437A21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90F1-4B02-4E23-B0FD-EDE94DF226E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5371-6E16-4F16-BAB5-A5A437A21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6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90F1-4B02-4E23-B0FD-EDE94DF226E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5371-6E16-4F16-BAB5-A5A437A21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0" y="457200"/>
            <a:ext cx="40643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311" y="987426"/>
            <a:ext cx="63795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000" y="2057400"/>
            <a:ext cx="40643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90F1-4B02-4E23-B0FD-EDE94DF226E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5371-6E16-4F16-BAB5-A5A437A21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2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0" y="457200"/>
            <a:ext cx="40643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7311" y="987426"/>
            <a:ext cx="637954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000" y="2057400"/>
            <a:ext cx="40643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90F1-4B02-4E23-B0FD-EDE94DF226E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5371-6E16-4F16-BAB5-A5A437A21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8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359" y="365126"/>
            <a:ext cx="108688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59" y="1825625"/>
            <a:ext cx="108688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358" y="6356351"/>
            <a:ext cx="2835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90F1-4B02-4E23-B0FD-EDE94DF226E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4272" y="6356351"/>
            <a:ext cx="4253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9863" y="6356351"/>
            <a:ext cx="2835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75371-6E16-4F16-BAB5-A5A437A21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9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ctor] Trọn bộ tranh ảnh trường Mầm Non, Tiểu Học | Trường mầm non, Mầm  non, Mỹ thuật">
            <a:extLst>
              <a:ext uri="{FF2B5EF4-FFF2-40B4-BE49-F238E27FC236}">
                <a16:creationId xmlns:a16="http://schemas.microsoft.com/office/drawing/2014/main" id="{DFAC5017-AF12-4979-9B2E-8F505BA7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9">
            <a:extLst>
              <a:ext uri="{FF2B5EF4-FFF2-40B4-BE49-F238E27FC236}">
                <a16:creationId xmlns:a16="http://schemas.microsoft.com/office/drawing/2014/main" id="{0B5066CD-A136-47C3-AE51-C1B120754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62057" y="1351724"/>
            <a:ext cx="4218168" cy="639667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Tự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xã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hội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: </a:t>
            </a:r>
          </a:p>
        </p:txBody>
      </p:sp>
      <p:sp>
        <p:nvSpPr>
          <p:cNvPr id="7" name="WordArt 8">
            <a:extLst>
              <a:ext uri="{FF2B5EF4-FFF2-40B4-BE49-F238E27FC236}">
                <a16:creationId xmlns:a16="http://schemas.microsoft.com/office/drawing/2014/main" id="{8AC07CE8-2317-4C9D-9663-8E710452D6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62667" y="1918252"/>
            <a:ext cx="4631635" cy="1583725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14: </a:t>
            </a:r>
            <a:r>
              <a:rPr lang="en-US" sz="36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Cơ</a:t>
            </a:r>
            <a:r>
              <a:rPr lang="en-US" sz="36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36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endParaRPr lang="en-US" sz="3600" b="1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41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 di ppt">
            <a:extLst>
              <a:ext uri="{FF2B5EF4-FFF2-40B4-BE49-F238E27FC236}">
                <a16:creationId xmlns:a16="http://schemas.microsoft.com/office/drawing/2014/main" id="{2A7D89A0-62AE-49ED-BC0D-74B3D7A8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12B2AB-A73B-4E45-8356-A77454610B25}"/>
              </a:ext>
            </a:extLst>
          </p:cNvPr>
          <p:cNvSpPr txBox="1"/>
          <p:nvPr/>
        </p:nvSpPr>
        <p:spPr>
          <a:xfrm>
            <a:off x="1956752" y="1235835"/>
            <a:ext cx="9933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HP001 4 hàng" pitchFamily="34" charset="0"/>
              </a:rPr>
              <a:t>Xin</a:t>
            </a:r>
            <a:r>
              <a:rPr lang="en-US" sz="8000" b="1" dirty="0">
                <a:latin typeface="HP001 4 hàng" pitchFamily="34" charset="0"/>
              </a:rPr>
              <a:t> </a:t>
            </a:r>
            <a:r>
              <a:rPr lang="en-US" sz="8000" b="1" dirty="0" err="1">
                <a:latin typeface="HP001 4 hàng" pitchFamily="34" charset="0"/>
              </a:rPr>
              <a:t>chào</a:t>
            </a:r>
            <a:r>
              <a:rPr lang="en-US" sz="8000" b="1" dirty="0">
                <a:latin typeface="HP001 4 hàng" pitchFamily="34" charset="0"/>
              </a:rPr>
              <a:t> </a:t>
            </a:r>
            <a:r>
              <a:rPr lang="en-US" sz="8000" b="1" dirty="0" err="1">
                <a:latin typeface="HP001 4 hàng" pitchFamily="34" charset="0"/>
              </a:rPr>
              <a:t>các</a:t>
            </a:r>
            <a:r>
              <a:rPr lang="en-US" sz="8000" b="1" dirty="0">
                <a:latin typeface="HP001 4 hàng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73626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im Hoạt Hình Dễ Thương Trẻ Em Ngày Thiết Kế Nền, Hoạt Hình, Màu Sắc, Ly  Hình nền Vector để tải xuống miễn phí">
            <a:extLst>
              <a:ext uri="{FF2B5EF4-FFF2-40B4-BE49-F238E27FC236}">
                <a16:creationId xmlns:a16="http://schemas.microsoft.com/office/drawing/2014/main" id="{79232B31-ED20-415B-AE40-65F78583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7C49B6-F91E-40AE-8D6E-F82ADD77A3FF}"/>
              </a:ext>
            </a:extLst>
          </p:cNvPr>
          <p:cNvSpPr txBox="1"/>
          <p:nvPr/>
        </p:nvSpPr>
        <p:spPr>
          <a:xfrm>
            <a:off x="2365514" y="441081"/>
            <a:ext cx="8468139" cy="23142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HP001 4 hàng" pitchFamily="34" charset="0"/>
              </a:rPr>
              <a:t>Khởi</a:t>
            </a:r>
            <a:r>
              <a:rPr lang="en-US" sz="13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HP001 4 hàng" pitchFamily="34" charset="0"/>
              </a:rPr>
              <a:t>động</a:t>
            </a:r>
            <a:r>
              <a:rPr lang="en-US" sz="13800" b="1" dirty="0">
                <a:solidFill>
                  <a:srgbClr val="FF0000"/>
                </a:solidFill>
                <a:latin typeface="HP001 4 hàng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937AB-870A-4966-8ED7-815CF9CAA954}"/>
              </a:ext>
            </a:extLst>
          </p:cNvPr>
          <p:cNvSpPr txBox="1"/>
          <p:nvPr/>
        </p:nvSpPr>
        <p:spPr>
          <a:xfrm>
            <a:off x="1767922" y="2415207"/>
            <a:ext cx="7912791" cy="14970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171450" indent="-171450">
              <a:buFontTx/>
              <a:buChar char="-"/>
            </a:pPr>
            <a:r>
              <a:rPr lang="vi-VN" sz="1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 tên các bộ phận</a:t>
            </a:r>
            <a:br>
              <a:rPr lang="vi-VN" sz="1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vi-VN" sz="1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bên ngoài của cơ thể? 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B6E87-EBDE-4A74-8BBF-568BAD4B98F7}"/>
              </a:ext>
            </a:extLst>
          </p:cNvPr>
          <p:cNvSpPr txBox="1"/>
          <p:nvPr/>
        </p:nvSpPr>
        <p:spPr>
          <a:xfrm>
            <a:off x="3795091" y="2157149"/>
            <a:ext cx="460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u="sng" dirty="0" err="1">
                <a:solidFill>
                  <a:srgbClr val="FF0066"/>
                </a:solidFill>
                <a:latin typeface="HP001 4 hàng" pitchFamily="34" charset="0"/>
              </a:rPr>
              <a:t>Tiết</a:t>
            </a:r>
            <a:r>
              <a:rPr lang="en-US" sz="9600" b="1" u="sng" dirty="0">
                <a:solidFill>
                  <a:srgbClr val="FF0066"/>
                </a:solidFill>
                <a:latin typeface="HP001 4 hàng" pitchFamily="34" charset="0"/>
              </a:rPr>
              <a:t> 2:</a:t>
            </a:r>
            <a:r>
              <a:rPr lang="en-US" sz="9600" b="1" dirty="0">
                <a:solidFill>
                  <a:srgbClr val="FF0066"/>
                </a:solidFill>
                <a:latin typeface="HP001 4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725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601575" cy="6858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7157" y="808354"/>
            <a:ext cx="418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latin typeface="HP001 4 hàng" pitchFamily="34" charset="0"/>
              </a:rPr>
              <a:t>Tự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nhiên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và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xã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hội</a:t>
            </a:r>
            <a:r>
              <a:rPr lang="en-US" sz="2800" b="1" u="sng" dirty="0">
                <a:latin typeface="HP001 4 hàng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1404" y="743813"/>
            <a:ext cx="476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66"/>
                </a:solidFill>
                <a:latin typeface="HP001 4 hàng" pitchFamily="34" charset="0"/>
              </a:rPr>
              <a:t>Bài</a:t>
            </a:r>
            <a:r>
              <a:rPr lang="en-US" sz="3600" b="1" u="sng" dirty="0">
                <a:solidFill>
                  <a:srgbClr val="FF0066"/>
                </a:solidFill>
                <a:latin typeface="HP001 4 hàng" pitchFamily="34" charset="0"/>
              </a:rPr>
              <a:t> 14: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0"/>
              </a:rPr>
              <a:t>Cơ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0"/>
              </a:rPr>
              <a:t>thể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0"/>
              </a:rPr>
              <a:t>em</a:t>
            </a:r>
            <a:endParaRPr lang="en-US" sz="3600" b="1" dirty="0">
              <a:solidFill>
                <a:srgbClr val="00B0F0"/>
              </a:solidFill>
              <a:latin typeface="HP001 4 hàng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3AAA5-E709-43A1-9299-2BB5768801BB}"/>
              </a:ext>
            </a:extLst>
          </p:cNvPr>
          <p:cNvSpPr txBox="1"/>
          <p:nvPr/>
        </p:nvSpPr>
        <p:spPr>
          <a:xfrm>
            <a:off x="-755375" y="1355131"/>
            <a:ext cx="1088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Hoạt động 2</a:t>
            </a:r>
            <a:r>
              <a:rPr lang="vi-VN" sz="3200" b="1" dirty="0">
                <a:latin typeface="HP001 4 hàng" panose="020B0603050302020204" pitchFamily="34" charset="0"/>
              </a:rPr>
              <a:t>: Hoạt động của một số bộ phận cơ thể.</a:t>
            </a:r>
            <a:endParaRPr lang="en-US" sz="3200" b="1" dirty="0">
              <a:solidFill>
                <a:srgbClr val="00B0F0"/>
              </a:solidFill>
              <a:latin typeface="HP001 4 hàng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6DEA2-D520-4817-9740-B887190456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" r="46100" b="68101"/>
          <a:stretch/>
        </p:blipFill>
        <p:spPr>
          <a:xfrm>
            <a:off x="371855" y="1948280"/>
            <a:ext cx="3815243" cy="2097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0A750-5EAA-4932-AFF9-55D408B8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8" t="1741" b="67888"/>
          <a:stretch/>
        </p:blipFill>
        <p:spPr>
          <a:xfrm>
            <a:off x="705676" y="4162449"/>
            <a:ext cx="3815242" cy="252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45323-DD99-4816-8E71-A9C347615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4" b="34815"/>
          <a:stretch/>
        </p:blipFill>
        <p:spPr>
          <a:xfrm>
            <a:off x="4581938" y="1929808"/>
            <a:ext cx="7394713" cy="2344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537DCB-10A7-4CB3-A6EF-4FD137562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66276" r="43450" b="1665"/>
          <a:stretch/>
        </p:blipFill>
        <p:spPr>
          <a:xfrm>
            <a:off x="4863140" y="4475829"/>
            <a:ext cx="3217517" cy="2302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CC4095-EF65-4A90-AB4E-07B0E4760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5" t="65396" r="3753" b="2300"/>
          <a:stretch/>
        </p:blipFill>
        <p:spPr>
          <a:xfrm>
            <a:off x="8328991" y="4525550"/>
            <a:ext cx="3482905" cy="2252935"/>
          </a:xfrm>
          <a:prstGeom prst="rect">
            <a:avLst/>
          </a:prstGeom>
        </p:spPr>
      </p:pic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6EDA138E-090C-438B-B265-2F3A876D4BBE}"/>
              </a:ext>
            </a:extLst>
          </p:cNvPr>
          <p:cNvSpPr/>
          <p:nvPr/>
        </p:nvSpPr>
        <p:spPr>
          <a:xfrm>
            <a:off x="9551504" y="964096"/>
            <a:ext cx="3002859" cy="1003852"/>
          </a:xfrm>
          <a:prstGeom prst="flowChartTerminator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rgbClr val="CC3300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vi-VN" sz="3200" b="1" dirty="0">
                <a:solidFill>
                  <a:srgbClr val="CC3300"/>
                </a:solidFill>
                <a:latin typeface="HP001 4 hàng" panose="020B0603050302020204" pitchFamily="34" charset="0"/>
              </a:rPr>
              <a:t>1 bạn hỏi, 1 bạn trả lời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0D3F32-3B4F-43B4-8A49-1F567D1C7332}"/>
              </a:ext>
            </a:extLst>
          </p:cNvPr>
          <p:cNvSpPr txBox="1"/>
          <p:nvPr/>
        </p:nvSpPr>
        <p:spPr>
          <a:xfrm>
            <a:off x="-119269" y="3897560"/>
            <a:ext cx="55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Các bạn đang sử dụng tay để làm gì?</a:t>
            </a:r>
            <a:endParaRPr lang="en-US" sz="24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F88EBF-B1CA-4DF7-955D-9F5704797736}"/>
              </a:ext>
            </a:extLst>
          </p:cNvPr>
          <p:cNvSpPr txBox="1"/>
          <p:nvPr/>
        </p:nvSpPr>
        <p:spPr>
          <a:xfrm>
            <a:off x="4915758" y="4142589"/>
            <a:ext cx="712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Cổ trên cơ thể chúng ta hoạt động như thế nào?</a:t>
            </a:r>
            <a:endParaRPr lang="en-US" sz="24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2BE8A-7892-4E45-BC7C-3523D8F4AC50}"/>
              </a:ext>
            </a:extLst>
          </p:cNvPr>
          <p:cNvSpPr txBox="1"/>
          <p:nvPr/>
        </p:nvSpPr>
        <p:spPr>
          <a:xfrm>
            <a:off x="4581938" y="6408033"/>
            <a:ext cx="797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3300"/>
                </a:solidFill>
                <a:latin typeface="HP001 4 hàng" panose="020B0603050302020204" pitchFamily="34" charset="0"/>
              </a:rPr>
              <a:t>Hãy nói về hoạt động của tay và chân các bạn trong hình</a:t>
            </a:r>
            <a:endParaRPr lang="en-US" sz="2400" b="1" dirty="0">
              <a:solidFill>
                <a:srgbClr val="FF33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601575" cy="6858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7157" y="808354"/>
            <a:ext cx="418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latin typeface="HP001 4 hàng" pitchFamily="34" charset="0"/>
              </a:rPr>
              <a:t>Tự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nhiên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và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xã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hội</a:t>
            </a:r>
            <a:r>
              <a:rPr lang="en-US" sz="2800" b="1" u="sng" dirty="0">
                <a:latin typeface="HP001 4 hàng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1404" y="743813"/>
            <a:ext cx="476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66"/>
                </a:solidFill>
                <a:latin typeface="HP001 4 hàng" pitchFamily="34" charset="0"/>
              </a:rPr>
              <a:t>Bài</a:t>
            </a:r>
            <a:r>
              <a:rPr lang="en-US" sz="3600" b="1" u="sng" dirty="0">
                <a:solidFill>
                  <a:srgbClr val="FF0066"/>
                </a:solidFill>
                <a:latin typeface="HP001 4 hàng" pitchFamily="34" charset="0"/>
              </a:rPr>
              <a:t> 14: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0"/>
              </a:rPr>
              <a:t>Cơ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0"/>
              </a:rPr>
              <a:t>thể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0"/>
              </a:rPr>
              <a:t>em</a:t>
            </a:r>
            <a:endParaRPr lang="en-US" sz="3600" b="1" dirty="0">
              <a:solidFill>
                <a:srgbClr val="00B0F0"/>
              </a:solidFill>
              <a:latin typeface="HP001 4 hàng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3AAA5-E709-43A1-9299-2BB5768801BB}"/>
              </a:ext>
            </a:extLst>
          </p:cNvPr>
          <p:cNvSpPr txBox="1"/>
          <p:nvPr/>
        </p:nvSpPr>
        <p:spPr>
          <a:xfrm>
            <a:off x="-755375" y="1355131"/>
            <a:ext cx="1088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Hoạt động 2</a:t>
            </a:r>
            <a:r>
              <a:rPr lang="vi-VN" sz="3200" b="1" dirty="0">
                <a:latin typeface="HP001 4 hàng" panose="020B0603050302020204" pitchFamily="34" charset="0"/>
              </a:rPr>
              <a:t>: Hoạt động của một số bộ phận cơ thể.</a:t>
            </a:r>
            <a:endParaRPr lang="en-US" sz="3200" b="1" dirty="0">
              <a:solidFill>
                <a:srgbClr val="00B0F0"/>
              </a:solidFill>
              <a:latin typeface="HP001 4 hàng" pitchFamily="34" charset="0"/>
            </a:endParaRPr>
          </a:p>
        </p:txBody>
      </p:sp>
      <p:sp>
        <p:nvSpPr>
          <p:cNvPr id="10" name="Flowchart: Card 9">
            <a:extLst>
              <a:ext uri="{FF2B5EF4-FFF2-40B4-BE49-F238E27FC236}">
                <a16:creationId xmlns:a16="http://schemas.microsoft.com/office/drawing/2014/main" id="{8D54470E-4F30-4D9F-9FCB-2F1A6029ADA5}"/>
              </a:ext>
            </a:extLst>
          </p:cNvPr>
          <p:cNvSpPr/>
          <p:nvPr/>
        </p:nvSpPr>
        <p:spPr>
          <a:xfrm>
            <a:off x="2325757" y="2673626"/>
            <a:ext cx="9929191" cy="3081131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>
                <a:solidFill>
                  <a:srgbClr val="CC3300"/>
                </a:solidFill>
                <a:latin typeface="HP001 4 hàng" panose="020B0603050302020204" pitchFamily="34" charset="0"/>
              </a:rPr>
              <a:t>Cơ thể của chúng ta bao gồm nhiều bộ phận, tất cả đều quan trọng. Nhờ đó, chúng ta có thể hoạt động: đi, đứng, chạy, nhảy, múa,...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F269F-E825-435E-9032-372B923D0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9" y="3296964"/>
            <a:ext cx="2237243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601575" cy="6858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7157" y="808354"/>
            <a:ext cx="418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latin typeface="HP001 4 hàng" pitchFamily="34" charset="0"/>
              </a:rPr>
              <a:t>Tự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nhiên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và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xã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hội</a:t>
            </a:r>
            <a:r>
              <a:rPr lang="en-US" sz="2800" b="1" u="sng" dirty="0">
                <a:latin typeface="HP001 4 hàng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1404" y="743813"/>
            <a:ext cx="476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66"/>
                </a:solidFill>
                <a:latin typeface="HP001 4 hàng" pitchFamily="34" charset="0"/>
              </a:rPr>
              <a:t>Bài</a:t>
            </a:r>
            <a:r>
              <a:rPr lang="en-US" sz="3600" b="1" u="sng" dirty="0">
                <a:solidFill>
                  <a:srgbClr val="FF0066"/>
                </a:solidFill>
                <a:latin typeface="HP001 4 hàng" pitchFamily="34" charset="0"/>
              </a:rPr>
              <a:t> 14: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0"/>
              </a:rPr>
              <a:t>Cơ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0"/>
              </a:rPr>
              <a:t>thể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0"/>
              </a:rPr>
              <a:t>em</a:t>
            </a:r>
            <a:endParaRPr lang="en-US" sz="3600" b="1" dirty="0">
              <a:solidFill>
                <a:srgbClr val="00B0F0"/>
              </a:solidFill>
              <a:latin typeface="HP001 4 hàng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3AAA5-E709-43A1-9299-2BB5768801BB}"/>
              </a:ext>
            </a:extLst>
          </p:cNvPr>
          <p:cNvSpPr txBox="1"/>
          <p:nvPr/>
        </p:nvSpPr>
        <p:spPr>
          <a:xfrm>
            <a:off x="49695" y="1355131"/>
            <a:ext cx="12344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Hoạt động 3</a:t>
            </a:r>
            <a:r>
              <a:rPr lang="vi-VN" sz="3200" b="1" dirty="0">
                <a:latin typeface="HP001 4 hàng" panose="020B0603050302020204" pitchFamily="34" charset="0"/>
              </a:rPr>
              <a:t>: Những khó khăn gặp phải khi tay hoặc chân không cử động được.</a:t>
            </a:r>
            <a:endParaRPr lang="en-US" sz="3200" b="1" dirty="0">
              <a:solidFill>
                <a:srgbClr val="00B0F0"/>
              </a:solidFill>
              <a:latin typeface="HP001 4 hàng" pitchFamily="34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F2A39307-6A01-44A9-B475-F845C24C95E6}"/>
              </a:ext>
            </a:extLst>
          </p:cNvPr>
          <p:cNvSpPr/>
          <p:nvPr/>
        </p:nvSpPr>
        <p:spPr>
          <a:xfrm>
            <a:off x="10187608" y="49695"/>
            <a:ext cx="2326999" cy="1236439"/>
          </a:xfrm>
          <a:prstGeom prst="flowChartTerminator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rgbClr val="CC3300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vi-VN" sz="3200" b="1" dirty="0">
                <a:solidFill>
                  <a:srgbClr val="CC3300"/>
                </a:solidFill>
                <a:latin typeface="HP001 4 hàng" panose="020B0603050302020204" pitchFamily="34" charset="0"/>
              </a:rPr>
              <a:t>Thảo luận nhóm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1ABDD-7CDB-4797-B57C-87443CCFA86A}"/>
              </a:ext>
            </a:extLst>
          </p:cNvPr>
          <p:cNvSpPr txBox="1"/>
          <p:nvPr/>
        </p:nvSpPr>
        <p:spPr>
          <a:xfrm>
            <a:off x="128586" y="2351782"/>
            <a:ext cx="12344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1) Kể ra những việc tay và chân có thể làm được trong cuộc sống hàng ngày.</a:t>
            </a:r>
            <a:endParaRPr lang="en-US" sz="32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0A078-56D1-4FCA-9177-753B1B84CB86}"/>
              </a:ext>
            </a:extLst>
          </p:cNvPr>
          <p:cNvSpPr txBox="1"/>
          <p:nvPr/>
        </p:nvSpPr>
        <p:spPr>
          <a:xfrm>
            <a:off x="128586" y="3518451"/>
            <a:ext cx="12344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2) Người có tay hoặc chân không cử động được sẽ gặp những khó khăn gì?</a:t>
            </a:r>
            <a:endParaRPr lang="en-US" sz="32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B9E6FF-B2DF-4FD3-9E3B-74990308A9B5}"/>
              </a:ext>
            </a:extLst>
          </p:cNvPr>
          <p:cNvSpPr txBox="1"/>
          <p:nvPr/>
        </p:nvSpPr>
        <p:spPr>
          <a:xfrm>
            <a:off x="170206" y="4724159"/>
            <a:ext cx="12344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3) Khi gặp người có tay hoặc chân không cử động được cần sự hỗ trợ em sẽ làm gì?</a:t>
            </a:r>
            <a:endParaRPr lang="en-US" sz="32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FC0C05-18F8-43A1-A97A-342964AD5C1F}"/>
              </a:ext>
            </a:extLst>
          </p:cNvPr>
          <p:cNvSpPr/>
          <p:nvPr/>
        </p:nvSpPr>
        <p:spPr>
          <a:xfrm>
            <a:off x="0" y="1"/>
            <a:ext cx="12601575" cy="6858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18713-8694-4A59-8D77-0900983D1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3" y="129209"/>
            <a:ext cx="12304643" cy="66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1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601575" cy="6858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7157" y="808354"/>
            <a:ext cx="418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latin typeface="HP001 4 hàng" pitchFamily="34" charset="0"/>
              </a:rPr>
              <a:t>Tự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nhiên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và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xã</a:t>
            </a:r>
            <a:r>
              <a:rPr lang="en-US" sz="2800" b="1" u="sng" dirty="0">
                <a:latin typeface="HP001 4 hàng" pitchFamily="34" charset="0"/>
              </a:rPr>
              <a:t> </a:t>
            </a:r>
            <a:r>
              <a:rPr lang="en-US" sz="2800" b="1" u="sng" dirty="0" err="1">
                <a:latin typeface="HP001 4 hàng" pitchFamily="34" charset="0"/>
              </a:rPr>
              <a:t>hội</a:t>
            </a:r>
            <a:r>
              <a:rPr lang="en-US" sz="2800" b="1" u="sng" dirty="0">
                <a:latin typeface="HP001 4 hàng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1404" y="743813"/>
            <a:ext cx="476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66"/>
                </a:solidFill>
                <a:latin typeface="HP001 4 hàng" pitchFamily="34" charset="0"/>
              </a:rPr>
              <a:t>Bài</a:t>
            </a:r>
            <a:r>
              <a:rPr lang="en-US" sz="3600" b="1" u="sng" dirty="0">
                <a:solidFill>
                  <a:srgbClr val="FF0066"/>
                </a:solidFill>
                <a:latin typeface="HP001 4 hàng" pitchFamily="34" charset="0"/>
              </a:rPr>
              <a:t> 14: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0"/>
              </a:rPr>
              <a:t>Cơ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0"/>
              </a:rPr>
              <a:t>thể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0"/>
              </a:rPr>
              <a:t>em</a:t>
            </a:r>
            <a:endParaRPr lang="en-US" sz="3600" b="1" dirty="0">
              <a:solidFill>
                <a:srgbClr val="00B0F0"/>
              </a:solidFill>
              <a:latin typeface="HP001 4 hàng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3AAA5-E709-43A1-9299-2BB5768801BB}"/>
              </a:ext>
            </a:extLst>
          </p:cNvPr>
          <p:cNvSpPr txBox="1"/>
          <p:nvPr/>
        </p:nvSpPr>
        <p:spPr>
          <a:xfrm>
            <a:off x="-755375" y="1355131"/>
            <a:ext cx="1088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Hoạt động 2</a:t>
            </a:r>
            <a:r>
              <a:rPr lang="vi-VN" sz="3200" b="1" dirty="0">
                <a:latin typeface="HP001 4 hàng" panose="020B0603050302020204" pitchFamily="34" charset="0"/>
              </a:rPr>
              <a:t>: Hoạt động của một số bộ phận cơ thể.</a:t>
            </a:r>
            <a:endParaRPr lang="en-US" sz="3200" b="1" dirty="0">
              <a:solidFill>
                <a:srgbClr val="00B0F0"/>
              </a:solidFill>
              <a:latin typeface="HP001 4 hàng" pitchFamily="34" charset="0"/>
            </a:endParaRPr>
          </a:p>
        </p:txBody>
      </p:sp>
      <p:sp>
        <p:nvSpPr>
          <p:cNvPr id="10" name="Flowchart: Card 9">
            <a:extLst>
              <a:ext uri="{FF2B5EF4-FFF2-40B4-BE49-F238E27FC236}">
                <a16:creationId xmlns:a16="http://schemas.microsoft.com/office/drawing/2014/main" id="{8D54470E-4F30-4D9F-9FCB-2F1A6029ADA5}"/>
              </a:ext>
            </a:extLst>
          </p:cNvPr>
          <p:cNvSpPr/>
          <p:nvPr/>
        </p:nvSpPr>
        <p:spPr>
          <a:xfrm>
            <a:off x="2325757" y="2077278"/>
            <a:ext cx="9929191" cy="2325757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>
                <a:solidFill>
                  <a:srgbClr val="CC3300"/>
                </a:solidFill>
                <a:latin typeface="HP001 4 hàng" panose="020B0603050302020204" pitchFamily="34" charset="0"/>
              </a:rPr>
              <a:t>Chúng mình hãy giúp đỡ những người có khó khăn về vận động các bạn nhé.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9F5D15-D675-4251-A953-37A244101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9" y="2538139"/>
            <a:ext cx="2237243" cy="18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ình nền đẹp làm giáo án">
            <a:extLst>
              <a:ext uri="{FF2B5EF4-FFF2-40B4-BE49-F238E27FC236}">
                <a16:creationId xmlns:a16="http://schemas.microsoft.com/office/drawing/2014/main" id="{9468305E-18E8-4032-AB47-4A10BD655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593BF-BFFE-4BBB-95C0-00D9B1111BDD}"/>
              </a:ext>
            </a:extLst>
          </p:cNvPr>
          <p:cNvSpPr txBox="1"/>
          <p:nvPr/>
        </p:nvSpPr>
        <p:spPr>
          <a:xfrm rot="20705980">
            <a:off x="3696144" y="716408"/>
            <a:ext cx="5460613" cy="201264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Củng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cố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-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Dặn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dò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948A7-5984-41D9-8EB3-C0C769C81550}"/>
              </a:ext>
            </a:extLst>
          </p:cNvPr>
          <p:cNvSpPr txBox="1"/>
          <p:nvPr/>
        </p:nvSpPr>
        <p:spPr>
          <a:xfrm>
            <a:off x="3379306" y="2227539"/>
            <a:ext cx="9263270" cy="64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vi-VN" sz="2800" dirty="0">
                <a:solidFill>
                  <a:srgbClr val="FF0066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Bài học hôm nay em biết thêm được điều gì?</a:t>
            </a:r>
            <a:endParaRPr lang="en-US" sz="4400" b="1" dirty="0">
              <a:solidFill>
                <a:srgbClr val="FF0066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72A0B-C9E6-4E47-B0C4-218EC3BEC0D3}"/>
              </a:ext>
            </a:extLst>
          </p:cNvPr>
          <p:cNvSpPr txBox="1"/>
          <p:nvPr/>
        </p:nvSpPr>
        <p:spPr>
          <a:xfrm>
            <a:off x="3431138" y="3149981"/>
            <a:ext cx="8625027" cy="129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vi-VN" sz="2800" dirty="0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Nhắc lại những việc tay, chân có thể làm trong cuộc sống hàng ngày.</a:t>
            </a:r>
            <a:endParaRPr lang="en-US" sz="6600" b="1" dirty="0">
              <a:solidFill>
                <a:srgbClr val="FF0066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32A51-1E6C-4B75-9ED8-06AC59ECB2F4}"/>
              </a:ext>
            </a:extLst>
          </p:cNvPr>
          <p:cNvSpPr txBox="1"/>
          <p:nvPr/>
        </p:nvSpPr>
        <p:spPr>
          <a:xfrm>
            <a:off x="4502427" y="4646057"/>
            <a:ext cx="5893906" cy="64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vi-VN" sz="2800" dirty="0">
                <a:solidFill>
                  <a:srgbClr val="FF0066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Chuẩn bị bài học sau.</a:t>
            </a:r>
            <a:endParaRPr lang="en-US" sz="4400" b="1" dirty="0">
              <a:solidFill>
                <a:srgbClr val="FF0066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339</Words>
  <Application>Microsoft Office PowerPoint</Application>
  <PresentationFormat>Custom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AvantGarde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340</cp:revision>
  <dcterms:created xsi:type="dcterms:W3CDTF">2020-04-12T06:04:35Z</dcterms:created>
  <dcterms:modified xsi:type="dcterms:W3CDTF">2025-03-03T04:35:01Z</dcterms:modified>
</cp:coreProperties>
</file>