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50" r:id="rId2"/>
  </p:sldMasterIdLst>
  <p:notesMasterIdLst>
    <p:notesMasterId r:id="rId20"/>
  </p:notesMasterIdLst>
  <p:sldIdLst>
    <p:sldId id="283" r:id="rId3"/>
    <p:sldId id="284" r:id="rId4"/>
    <p:sldId id="325" r:id="rId5"/>
    <p:sldId id="326" r:id="rId6"/>
    <p:sldId id="321" r:id="rId7"/>
    <p:sldId id="327" r:id="rId8"/>
    <p:sldId id="328" r:id="rId9"/>
    <p:sldId id="333" r:id="rId10"/>
    <p:sldId id="306" r:id="rId11"/>
    <p:sldId id="323" r:id="rId12"/>
    <p:sldId id="330" r:id="rId13"/>
    <p:sldId id="335" r:id="rId14"/>
    <p:sldId id="337" r:id="rId15"/>
    <p:sldId id="339" r:id="rId16"/>
    <p:sldId id="340" r:id="rId17"/>
    <p:sldId id="305" r:id="rId18"/>
    <p:sldId id="309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.VnAvant" panose="020B720000000000000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VNI-Avo" panose="020B0604020202020204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2020"/>
    <a:srgbClr val="9EC9D2"/>
    <a:srgbClr val="CDBF97"/>
    <a:srgbClr val="8D7545"/>
    <a:srgbClr val="ECE8E5"/>
    <a:srgbClr val="E4CBCB"/>
    <a:srgbClr val="A88755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850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27CD8F-C2E0-48F4-8E41-96D10F7F27F5}" type="datetimeFigureOut">
              <a:rPr lang="zh-CN" altLang="en-US"/>
              <a:pPr>
                <a:defRPr/>
              </a:pPr>
              <a:t>2025/3/10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等线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33969-60F7-4A15-811F-264188B083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135880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99241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90664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09682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944082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342016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111006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358009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313191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377805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0463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80910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字魂17号-萌趣果冻体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/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 charset="0"/>
              </a:rPr>
              <a:t>Nghỉ giải lao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3314700" y="-6032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10848975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65088" y="0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 bwMode="auto">
          <a:xfrm>
            <a:off x="5335588" y="512763"/>
            <a:ext cx="5851525" cy="6826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hangingPunct="1">
              <a:defRPr/>
            </a:pP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LuyÖn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khã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546225" y="2324100"/>
            <a:ext cx="928052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400" b="1" dirty="0" err="1">
                <a:latin typeface=".VnAvant" panose="020B7200000000000000" pitchFamily="34" charset="0"/>
              </a:rPr>
              <a:t>b·i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réng</a:t>
            </a:r>
            <a:r>
              <a:rPr lang="en-US" altLang="en-US" sz="4400" b="1" dirty="0">
                <a:latin typeface=".VnAvant" panose="020B7200000000000000" pitchFamily="34" charset="0"/>
              </a:rPr>
              <a:t>              </a:t>
            </a:r>
            <a:r>
              <a:rPr lang="en-US" altLang="en-US" sz="4400" b="1" dirty="0" err="1">
                <a:latin typeface=".VnAvant" panose="020B7200000000000000" pitchFamily="34" charset="0"/>
              </a:rPr>
              <a:t>khuúnh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ch©n</a:t>
            </a:r>
            <a:endParaRPr lang="en-US" altLang="en-US" sz="4400" b="1" dirty="0">
              <a:latin typeface=".VnAvant" panose="020B7200000000000000" pitchFamily="34" charset="0"/>
            </a:endParaRPr>
          </a:p>
          <a:p>
            <a:pPr eaLnBrk="0" hangingPunct="0"/>
            <a:endParaRPr lang="en-US" altLang="en-US" sz="4400" b="1" dirty="0">
              <a:latin typeface=".VnAvant" panose="020B7200000000000000" pitchFamily="34" charset="0"/>
            </a:endParaRPr>
          </a:p>
          <a:p>
            <a:pPr eaLnBrk="0" hangingPunct="0"/>
            <a:r>
              <a:rPr lang="en-US" altLang="en-US" sz="4400" b="1" dirty="0" err="1">
                <a:latin typeface=".VnAvant" panose="020B7200000000000000" pitchFamily="34" charset="0"/>
              </a:rPr>
              <a:t>luýnh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quýnh</a:t>
            </a:r>
            <a:r>
              <a:rPr lang="en-US" altLang="en-US" sz="4400" b="1" dirty="0">
                <a:latin typeface=".VnAvant" panose="020B7200000000000000" pitchFamily="34" charset="0"/>
              </a:rPr>
              <a:t>        </a:t>
            </a:r>
            <a:r>
              <a:rPr lang="en-US" altLang="en-US" sz="4400" b="1" dirty="0" err="1">
                <a:latin typeface=".VnAvant" panose="020B7200000000000000" pitchFamily="34" charset="0"/>
              </a:rPr>
              <a:t>huúnh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huþch</a:t>
            </a:r>
            <a:endParaRPr lang="en-US" altLang="en-US" sz="4400" b="1" dirty="0">
              <a:latin typeface=".VnAvant" panose="020B7200000000000000" pitchFamily="34" charset="0"/>
            </a:endParaRPr>
          </a:p>
          <a:p>
            <a:pPr eaLnBrk="0" hangingPunct="0"/>
            <a:endParaRPr lang="en-US" altLang="en-US" sz="4400" b="1" dirty="0">
              <a:latin typeface=".VnAvant" panose="020B7200000000000000" pitchFamily="34" charset="0"/>
            </a:endParaRPr>
          </a:p>
          <a:p>
            <a:pPr eaLnBrk="0" hangingPunct="0"/>
            <a:r>
              <a:rPr lang="en-US" altLang="en-US" sz="4400" b="1" dirty="0" err="1">
                <a:latin typeface=".VnAvant" panose="020B7200000000000000" pitchFamily="34" charset="0"/>
              </a:rPr>
              <a:t>r¬i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huþch</a:t>
            </a:r>
            <a:r>
              <a:rPr lang="en-US" altLang="en-US" sz="4400" b="1" dirty="0">
                <a:latin typeface=".VnAvant" panose="020B7200000000000000" pitchFamily="34" charset="0"/>
              </a:rPr>
              <a:t>             </a:t>
            </a:r>
            <a:r>
              <a:rPr lang="en-US" altLang="en-US" sz="4400" b="1" dirty="0" err="1">
                <a:latin typeface=".VnAvant" panose="020B7200000000000000" pitchFamily="34" charset="0"/>
              </a:rPr>
              <a:t>thËt</a:t>
            </a:r>
            <a:r>
              <a:rPr lang="en-US" altLang="en-US" sz="4400" b="1" dirty="0">
                <a:latin typeface=".VnAvant" panose="020B7200000000000000" pitchFamily="34" charset="0"/>
              </a:rPr>
              <a:t> </a:t>
            </a:r>
            <a:r>
              <a:rPr lang="en-US" altLang="en-US" sz="4400" b="1" dirty="0" err="1">
                <a:latin typeface=".VnAvant" panose="020B7200000000000000" pitchFamily="34" charset="0"/>
              </a:rPr>
              <a:t>tuyÖt</a:t>
            </a:r>
            <a:endParaRPr lang="en-US" altLang="en-US" sz="44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-93591"/>
            <a:ext cx="12387263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7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0" y="727075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3794815" y="422151"/>
            <a:ext cx="412750" cy="37623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1207721" y="1076971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228769" y="1691413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6-Point Star 10"/>
          <p:cNvSpPr/>
          <p:nvPr/>
        </p:nvSpPr>
        <p:spPr>
          <a:xfrm>
            <a:off x="5778439" y="1681671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6-Point Star 11"/>
          <p:cNvSpPr/>
          <p:nvPr/>
        </p:nvSpPr>
        <p:spPr>
          <a:xfrm>
            <a:off x="-23399" y="2081258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4436165" y="2081258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71375" y="3344433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6-Point Star 14"/>
          <p:cNvSpPr/>
          <p:nvPr/>
        </p:nvSpPr>
        <p:spPr>
          <a:xfrm>
            <a:off x="36485" y="3647953"/>
            <a:ext cx="412750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6531411" y="3701469"/>
            <a:ext cx="712304" cy="308044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844440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5938838" y="324485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/>
              <a:t>1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-166688"/>
            <a:ext cx="12387263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75"/>
            <a:ext cx="2660650" cy="644525"/>
          </a:xfrm>
          <a:prstGeom prst="rect">
            <a:avLst/>
          </a:prstGeom>
          <a:solidFill>
            <a:srgbClr val="9DC3E6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282564" y="593725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289169" y="1584203"/>
            <a:ext cx="412750" cy="37623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8"/>
          <p:cNvSpPr/>
          <p:nvPr/>
        </p:nvSpPr>
        <p:spPr>
          <a:xfrm>
            <a:off x="282564" y="324485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2904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075" y="0"/>
            <a:ext cx="2081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641350" y="2209800"/>
            <a:ext cx="109045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</a:p>
          <a:p>
            <a:r>
              <a:rPr lang="en-US" altLang="en-US" sz="3600">
                <a:latin typeface=".VnAvant" panose="020B7200000000000000" pitchFamily="34" charset="0"/>
              </a:rPr>
              <a:t> </a:t>
            </a:r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endParaRPr lang="en-US" altLang="en-US" sz="36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975"/>
            <a:ext cx="12192000" cy="741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9600"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123950" y="1011238"/>
            <a:ext cx="4972050" cy="497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01282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7840663" y="1828800"/>
            <a:ext cx="3773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Rçng tuÕch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pic>
        <p:nvPicPr>
          <p:cNvPr id="5124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883400" y="633413"/>
            <a:ext cx="39195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15150" y="1898650"/>
            <a:ext cx="42592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15150" y="3178175"/>
            <a:ext cx="4259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6929438" y="4483100"/>
            <a:ext cx="4259262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UTM Avo" panose="02040603050506020204" charset="0"/>
              </a:rPr>
              <a:t>KHỞI ĐỘNG</a:t>
            </a:r>
          </a:p>
        </p:txBody>
      </p:sp>
      <p:sp>
        <p:nvSpPr>
          <p:cNvPr id="20" name="文本框 3"/>
          <p:cNvSpPr txBox="1">
            <a:spLocks noChangeArrowheads="1"/>
          </p:cNvSpPr>
          <p:nvPr/>
        </p:nvSpPr>
        <p:spPr bwMode="auto">
          <a:xfrm>
            <a:off x="7840663" y="3162300"/>
            <a:ext cx="3338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Trèng huÕch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21" name="文本框 3"/>
          <p:cNvSpPr txBox="1">
            <a:spLocks noChangeArrowheads="1"/>
          </p:cNvSpPr>
          <p:nvPr/>
        </p:nvSpPr>
        <p:spPr bwMode="auto">
          <a:xfrm>
            <a:off x="7840663" y="4357688"/>
            <a:ext cx="3940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4400">
                <a:latin typeface=".VnAvant" panose="020B7200000000000000" pitchFamily="34" charset="0"/>
                <a:ea typeface="字魂17号-萌趣果冻体"/>
                <a:cs typeface="字魂17号-萌趣果冻体"/>
              </a:rPr>
              <a:t>huªnh hoang</a:t>
            </a:r>
            <a:endParaRPr lang="zh-CN" altLang="en-US" sz="44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7623175" y="715963"/>
            <a:ext cx="3773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600">
                <a:latin typeface=".VnAvant" panose="020B7200000000000000" pitchFamily="34" charset="0"/>
                <a:ea typeface="字魂17号-萌趣果冻体"/>
                <a:cs typeface="字魂17号-萌趣果冻体"/>
              </a:rPr>
              <a:t>XuÒnh xoµng</a:t>
            </a:r>
            <a:endParaRPr lang="zh-CN" altLang="en-US" sz="3600">
              <a:latin typeface=".VnAvant" panose="020B7200000000000000" pitchFamily="34" charset="0"/>
              <a:ea typeface="字魂17号-萌趣果冻体"/>
              <a:cs typeface="字魂17号-萌趣果冻体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5367338" cy="914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000" noProof="1">
                <a:solidFill>
                  <a:srgbClr val="FFFFFF"/>
                </a:solidFill>
                <a:latin typeface="UTM Avo" panose="02040603050506020204" charset="0"/>
              </a:rPr>
              <a:t>Đọc thành tiếng</a:t>
            </a:r>
          </a:p>
        </p:txBody>
      </p:sp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613"/>
            <a:ext cx="12099925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17925" y="1692275"/>
            <a:ext cx="2330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4000" b="1">
                <a:solidFill>
                  <a:srgbClr val="7030A0"/>
                </a:solidFill>
                <a:latin typeface="HP001 4 hàng" panose="020B0603050302020204" pitchFamily="34" charset="0"/>
              </a:rPr>
              <a:t>i 133: </a:t>
            </a:r>
            <a:endParaRPr lang="en-US" alt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48375" y="1450975"/>
            <a:ext cx="3938588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.VnAvant" panose="020B7200000000000000" pitchFamily="34" charset="0"/>
              </a:rPr>
              <a:t>uynh  uych</a:t>
            </a:r>
            <a:endParaRPr lang="en-US" altLang="en-US" sz="540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44638" y="2947988"/>
            <a:ext cx="4038600" cy="3683000"/>
            <a:chOff x="1828800" y="2641705"/>
            <a:chExt cx="4038600" cy="3682896"/>
          </a:xfrm>
        </p:grpSpPr>
        <p:sp>
          <p:nvSpPr>
            <p:cNvPr id="7173" name="Oval 8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hangingPunct="1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95500" y="3365585"/>
              <a:ext cx="3505200" cy="1569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>
                  <a:solidFill>
                    <a:srgbClr val="008000"/>
                  </a:solidFill>
                  <a:latin typeface=".VnAvant" panose="020B7200000000000000" pitchFamily="34" charset="0"/>
                </a:rPr>
                <a:t>uynh</a:t>
              </a:r>
              <a:endParaRPr lang="en-US" sz="9600" kern="0" dirty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545263" y="3021013"/>
            <a:ext cx="4038600" cy="3683000"/>
            <a:chOff x="1828800" y="2641705"/>
            <a:chExt cx="4038600" cy="3682896"/>
          </a:xfrm>
        </p:grpSpPr>
        <p:sp>
          <p:nvSpPr>
            <p:cNvPr id="7176" name="Oval 11"/>
            <p:cNvSpPr>
              <a:spLocks noChangeArrowheads="1"/>
            </p:cNvSpPr>
            <p:nvPr/>
          </p:nvSpPr>
          <p:spPr bwMode="auto">
            <a:xfrm>
              <a:off x="1828800" y="2641705"/>
              <a:ext cx="4038600" cy="3682896"/>
            </a:xfrm>
            <a:prstGeom prst="ellipse">
              <a:avLst/>
            </a:prstGeom>
            <a:solidFill>
              <a:srgbClr val="F4B183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91431" tIns="45716" rIns="91431" bIns="45716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hangingPunct="1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TextBox 13"/>
            <p:cNvSpPr txBox="1">
              <a:spLocks noChangeArrowheads="1"/>
            </p:cNvSpPr>
            <p:nvPr/>
          </p:nvSpPr>
          <p:spPr bwMode="auto">
            <a:xfrm>
              <a:off x="2095500" y="3357647"/>
              <a:ext cx="3505200" cy="1569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0" kern="0" dirty="0" err="1">
                  <a:solidFill>
                    <a:srgbClr val="008000"/>
                  </a:solidFill>
                  <a:latin typeface=".VnAvant" panose="020B7200000000000000" pitchFamily="34" charset="0"/>
                </a:rPr>
                <a:t>uych</a:t>
              </a:r>
              <a:endParaRPr lang="en-US" sz="9600" kern="0" dirty="0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6151" name="Content Placeholder 14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/>
          <a:lstStyle/>
          <a:p>
            <a:pPr eaLnBrk="1" hangingPunct="1"/>
            <a:endParaRPr noProof="1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/>
          <p:cNvSpPr>
            <a:spLocks noChangeArrowheads="1"/>
          </p:cNvSpPr>
          <p:nvPr/>
        </p:nvSpPr>
        <p:spPr bwMode="auto">
          <a:xfrm>
            <a:off x="5983288" y="2951163"/>
            <a:ext cx="60166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5400" tIns="25400" rIns="25400" bIns="25400" anchor="ctr">
            <a:spAutoFit/>
          </a:bodyPr>
          <a:lstStyle>
            <a:lvl1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12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6600" b="1">
                <a:solidFill>
                  <a:srgbClr val="FF0000"/>
                </a:solidFill>
                <a:latin typeface="UTM Avo" panose="02040603050506020204" pitchFamily="18" charset="0"/>
                <a:ea typeface="字魂7号-温暖童稚体" charset="-122"/>
                <a:sym typeface="Lato Regular"/>
              </a:rPr>
              <a:t>Làm quen</a:t>
            </a:r>
            <a:endParaRPr lang="zh-CN" altLang="en-US" sz="6600" b="1">
              <a:solidFill>
                <a:srgbClr val="FF0000"/>
              </a:solidFill>
              <a:latin typeface="UTM Avo" panose="02040603050506020204" pitchFamily="18" charset="0"/>
              <a:ea typeface="字魂7号-温暖童稚体" charset="-122"/>
              <a:sym typeface="Lato Regular"/>
            </a:endParaRPr>
          </a:p>
        </p:txBody>
      </p:sp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-68263"/>
            <a:ext cx="3875088" cy="625476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en-US" sz="4000" kern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Làm</a:t>
            </a:r>
            <a:r>
              <a:rPr lang="en-US" sz="4000" kern="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quen</a:t>
            </a:r>
            <a:endParaRPr lang="en-US" sz="4000" kern="0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1193" y="1876747"/>
            <a:ext cx="2526541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/>
            <a:r>
              <a:rPr sz="7200" noProof="1">
                <a:solidFill>
                  <a:srgbClr val="008000"/>
                </a:solidFill>
                <a:latin typeface=".VnAvant" panose="020B7200000000000000" pitchFamily="34" charset="0"/>
              </a:rPr>
              <a:t>uynh</a:t>
            </a:r>
            <a:endParaRPr sz="7200" noProof="1">
              <a:solidFill>
                <a:srgbClr val="008000"/>
              </a:solidFill>
              <a:latin typeface="VNI-Avo" pitchFamily="2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2251494" y="3094176"/>
            <a:ext cx="1198142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srgbClr val="FFFFFF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7" name="Rounded Rectangle 7"/>
          <p:cNvSpPr/>
          <p:nvPr/>
        </p:nvSpPr>
        <p:spPr>
          <a:xfrm>
            <a:off x="3449638" y="3094176"/>
            <a:ext cx="1305704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rgbClr val="FFFFFF"/>
                </a:solidFill>
                <a:latin typeface=".VnAvant" panose="020B7200000000000000" pitchFamily="34" charset="0"/>
              </a:rPr>
              <a:t>nh</a:t>
            </a:r>
            <a:endParaRPr lang="en-US" sz="6000" kern="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6789738" y="4267200"/>
            <a:ext cx="3875087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häp phô h</a:t>
            </a:r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uynh</a:t>
            </a: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6789737" y="4149605"/>
            <a:ext cx="3875087" cy="8302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>
                <a:latin typeface=".VnAvant" panose="020B7200000000000000" pitchFamily="34" charset="0"/>
              </a:rPr>
              <a:t>h</a:t>
            </a:r>
            <a:r>
              <a:rPr lang="en-US" altLang="en-US" sz="4800">
                <a:solidFill>
                  <a:srgbClr val="FF0000"/>
                </a:solidFill>
                <a:latin typeface=".VnAvant" panose="020B7200000000000000" pitchFamily="34" charset="0"/>
              </a:rPr>
              <a:t>uynh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789738" y="4987925"/>
            <a:ext cx="1420812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/>
            <a:r>
              <a:rPr sz="4800" noProof="1">
                <a:solidFill>
                  <a:srgbClr val="008000"/>
                </a:solidFill>
                <a:latin typeface=".VnAvant" panose="020B7200000000000000" pitchFamily="34" charset="0"/>
              </a:rPr>
              <a:t>h</a:t>
            </a:r>
            <a:endParaRPr sz="4800" noProof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221663" y="4983163"/>
            <a:ext cx="2443162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r>
              <a:rPr lang="en-US" altLang="en-US" sz="4800">
                <a:solidFill>
                  <a:srgbClr val="FF0000"/>
                </a:solidFill>
                <a:latin typeface="VNI-Avo" pitchFamily="2" charset="0"/>
              </a:rPr>
              <a:t>uynh</a:t>
            </a:r>
          </a:p>
        </p:txBody>
      </p:sp>
      <p:pic>
        <p:nvPicPr>
          <p:cNvPr id="821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83" y="-17464"/>
            <a:ext cx="6530196" cy="411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7"/>
          <p:cNvSpPr/>
          <p:nvPr/>
        </p:nvSpPr>
        <p:spPr>
          <a:xfrm>
            <a:off x="945788" y="3094176"/>
            <a:ext cx="1305704" cy="87130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srgbClr val="FFFFFF"/>
                </a:solidFill>
                <a:latin typeface=".VnAvant" panose="020B7200000000000000" pitchFamily="34" charset="0"/>
              </a:rPr>
              <a:t>u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85507" y="1713537"/>
            <a:ext cx="2490334" cy="120032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lIns="91431" tIns="45716" rIns="91431" bIns="45716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uych</a:t>
            </a:r>
            <a:endParaRPr lang="en-US" sz="7200" kern="0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6"/>
          <p:cNvSpPr/>
          <p:nvPr/>
        </p:nvSpPr>
        <p:spPr>
          <a:xfrm>
            <a:off x="1603558" y="2958256"/>
            <a:ext cx="1201319" cy="871300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srgbClr val="FFFFFF"/>
                </a:solidFill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17" name="Rounded Rectangle 7"/>
          <p:cNvSpPr/>
          <p:nvPr/>
        </p:nvSpPr>
        <p:spPr>
          <a:xfrm>
            <a:off x="2804877" y="2958256"/>
            <a:ext cx="1333247" cy="871300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rgbClr val="FFFFFF"/>
                </a:solidFill>
                <a:latin typeface="VNI-Avo" pitchFamily="2" charset="0"/>
              </a:rPr>
              <a:t>ch</a:t>
            </a:r>
            <a:endParaRPr lang="en-US" sz="6000" kern="0" dirty="0">
              <a:solidFill>
                <a:srgbClr val="FFFFFF"/>
              </a:solidFill>
              <a:latin typeface="VNI-Avo" pitchFamily="2" charset="0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6321425" y="4308475"/>
            <a:ext cx="4603750" cy="646113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ch¹y huúnh h</a:t>
            </a:r>
            <a:r>
              <a:rPr lang="en-US" altLang="en-US" sz="3600">
                <a:solidFill>
                  <a:srgbClr val="FF0000"/>
                </a:solidFill>
                <a:latin typeface=".VnAvant" panose="020B7200000000000000" pitchFamily="34" charset="0"/>
              </a:rPr>
              <a:t>uþch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6347619" y="4227512"/>
            <a:ext cx="4577556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 dirty="0" err="1">
                <a:latin typeface=".VnAvant" panose="020B7200000000000000" pitchFamily="34" charset="0"/>
              </a:rPr>
              <a:t>h</a:t>
            </a:r>
            <a:r>
              <a:rPr lang="en-US" alt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uþch</a:t>
            </a:r>
            <a:endParaRPr lang="en-US" alt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321425" y="5057775"/>
            <a:ext cx="1520549" cy="706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VNI-Avo" pitchFamily="2" charset="0"/>
              </a:rPr>
              <a:t>h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841974" y="5057775"/>
            <a:ext cx="3072089" cy="711200"/>
          </a:xfrm>
          <a:prstGeom prst="rect">
            <a:avLst/>
          </a:prstGeom>
          <a:solidFill>
            <a:srgbClr val="E9A5C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uþch</a:t>
            </a:r>
            <a:endParaRPr lang="en-US" alt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263063" y="5700713"/>
            <a:ext cx="1587" cy="0"/>
          </a:xfrm>
          <a:prstGeom prst="line">
            <a:avLst/>
          </a:prstGeom>
          <a:ln w="38100">
            <a:solidFill>
              <a:srgbClr val="1F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63063" y="5478463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4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363663"/>
            <a:ext cx="45926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7"/>
          <p:cNvSpPr/>
          <p:nvPr/>
        </p:nvSpPr>
        <p:spPr>
          <a:xfrm>
            <a:off x="447261" y="2958256"/>
            <a:ext cx="1143388" cy="87130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srgbClr val="FFFFFF"/>
                </a:solidFill>
                <a:latin typeface="VNI-Avo" pitchFamily="2" charset="0"/>
              </a:rPr>
              <a:t>u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-61913" y="2447925"/>
            <a:ext cx="3743326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ng· huþch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237413" y="2486025"/>
            <a:ext cx="48641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4000">
                <a:solidFill>
                  <a:srgbClr val="000000"/>
                </a:solidFill>
                <a:latin typeface=".VnAvant" panose="020B7200000000000000" pitchFamily="34" charset="0"/>
              </a:rPr>
              <a:t>®Ìn huúnh quang</a:t>
            </a:r>
            <a:endParaRPr lang="en-US" altLang="en-US" sz="40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270" name="TextBox 3"/>
          <p:cNvSpPr txBox="1">
            <a:spLocks noChangeArrowheads="1"/>
          </p:cNvSpPr>
          <p:nvPr/>
        </p:nvSpPr>
        <p:spPr bwMode="auto">
          <a:xfrm>
            <a:off x="8664575" y="6205538"/>
            <a:ext cx="2676525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>
                <a:solidFill>
                  <a:srgbClr val="000000"/>
                </a:solidFill>
                <a:latin typeface=".VnAvant" panose="020B7200000000000000" pitchFamily="34" charset="0"/>
              </a:rPr>
              <a:t>huých tay</a:t>
            </a:r>
            <a:endParaRPr lang="en-US" altLang="en-US" sz="36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0" y="-4461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uynh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TiÕng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nµo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vÇn</a:t>
            </a:r>
            <a:r>
              <a:rPr lang="en-US" sz="32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.VnAvant" panose="020B7200000000000000" pitchFamily="34" charset="0"/>
              </a:rPr>
              <a:t>uych</a:t>
            </a:r>
            <a:r>
              <a:rPr lang="en-US" sz="3200" dirty="0">
                <a:solidFill>
                  <a:prstClr val="black"/>
                </a:solidFill>
                <a:latin typeface="UTM Avo" panose="02040603050506020204" charset="0"/>
              </a:rPr>
              <a:t>?</a:t>
            </a:r>
          </a:p>
        </p:txBody>
      </p:sp>
      <p:sp>
        <p:nvSpPr>
          <p:cNvPr id="11278" name="TextBox 3"/>
          <p:cNvSpPr txBox="1">
            <a:spLocks noChangeArrowheads="1"/>
          </p:cNvSpPr>
          <p:nvPr/>
        </p:nvSpPr>
        <p:spPr bwMode="auto">
          <a:xfrm>
            <a:off x="0" y="6189663"/>
            <a:ext cx="3681413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khuúnh</a:t>
            </a:r>
            <a:r>
              <a:rPr lang="en-US" altLang="en-US" sz="36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.VnAvant" panose="020B7200000000000000" pitchFamily="34" charset="0"/>
              </a:rPr>
              <a:t>tay</a:t>
            </a:r>
            <a:endParaRPr lang="en-US" alt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2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700088"/>
            <a:ext cx="374332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619125"/>
            <a:ext cx="47736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649663"/>
            <a:ext cx="36576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3630613"/>
            <a:ext cx="3716337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699591" y="3081130"/>
            <a:ext cx="14312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64575" y="3149323"/>
            <a:ext cx="14312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9295" y="6819209"/>
            <a:ext cx="14312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849139" y="6851650"/>
            <a:ext cx="14312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8" grpId="0" animBg="1"/>
      <p:bldP spid="11270" grpId="0" animBg="1"/>
      <p:bldP spid="112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/>
          <p:nvPr/>
        </p:nvSpPr>
        <p:spPr>
          <a:xfrm>
            <a:off x="3418317" y="-1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 eaLnBrk="1" hangingPunct="1"/>
            <a:r>
              <a:rPr sz="4800" noProof="1">
                <a:solidFill>
                  <a:srgbClr val="000000"/>
                </a:solidFill>
                <a:latin typeface="UTM Avo" panose="02040603050506020204" charset="0"/>
              </a:rPr>
              <a:t>4. Tập viết</a:t>
            </a:r>
          </a:p>
        </p:txBody>
      </p:sp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28900"/>
            <a:ext cx="114966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141</Words>
  <Application>Microsoft Office PowerPoint</Application>
  <PresentationFormat>Widescreen</PresentationFormat>
  <Paragraphs>66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SimSun</vt:lpstr>
      <vt:lpstr>等线</vt:lpstr>
      <vt:lpstr>Calibri Light</vt:lpstr>
      <vt:lpstr>UTM Avo</vt:lpstr>
      <vt:lpstr>Arial</vt:lpstr>
      <vt:lpstr>.VnAvant</vt:lpstr>
      <vt:lpstr>Calibri</vt:lpstr>
      <vt:lpstr>Segoe UI</vt:lpstr>
      <vt:lpstr>HP001 4 hàng</vt:lpstr>
      <vt:lpstr>VNI-Avo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Tập đọc</vt:lpstr>
      <vt:lpstr>LuyÖn ®oc tõ khã</vt:lpstr>
      <vt:lpstr>Tập đọc</vt:lpstr>
      <vt:lpstr>Tập đọc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</cp:revision>
  <dcterms:created xsi:type="dcterms:W3CDTF">2019-03-29T12:25:33Z</dcterms:created>
  <dcterms:modified xsi:type="dcterms:W3CDTF">2025-03-10T05:14:40Z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